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53" Type="http://schemas.openxmlformats.org/officeDocument/2006/relationships/slide" Target="slides/slide48.xml"/><Relationship Id="rId52" Type="http://schemas.openxmlformats.org/officeDocument/2006/relationships/slide" Target="slides/slide47.xml"/><Relationship Id="rId11" Type="http://schemas.openxmlformats.org/officeDocument/2006/relationships/slide" Target="slides/slide6.xml"/><Relationship Id="rId55" Type="http://schemas.openxmlformats.org/officeDocument/2006/relationships/slide" Target="slides/slide50.xml"/><Relationship Id="rId10" Type="http://schemas.openxmlformats.org/officeDocument/2006/relationships/slide" Target="slides/slide5.xml"/><Relationship Id="rId54" Type="http://schemas.openxmlformats.org/officeDocument/2006/relationships/slide" Target="slides/slide4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3a9c515a2cb_1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3a9c515a2cb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3a9c5b33562_0_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3a9c5b33562_0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3a9c5b33562_0_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3a9c5b33562_0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3a9c5b33562_0_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3a9c5b33562_0_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3a9c5b33562_0_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3a9c5b33562_0_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3a9c5b33562_0_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3a9c5b33562_0_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3a9c5b33562_0_9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3a9c5b33562_0_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3a9c5b33562_0_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3a9c5b33562_0_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3a9c5b33562_0_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3a9c5b33562_0_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3a9c5b33562_0_1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3a9c5b33562_0_1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3a9c5b33562_0_10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3a9c5b33562_0_1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3a9c515a2cb_1_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3a9c515a2cb_1_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3a9c5b33562_0_1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3a9c5b33562_0_1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3a9c5b33562_0_1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3a9c5b33562_0_1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3a9c5b33562_0_1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3a9c5b33562_0_1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3a9c5b33562_0_1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3a9c5b33562_0_1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3a9c5b33562_0_1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3a9c5b33562_0_1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3a9c5b33562_0_1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3a9c5b33562_0_1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3a9c5b33562_0_1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3a9c5b33562_0_1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3a9c5b33562_0_1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3a9c5b33562_0_1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3a9c5b33562_0_1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3a9c5b33562_0_1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3a9c5b33562_0_1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3a9c5b33562_0_1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3a9c5b33562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3a9c5b33562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3aa27e6cb05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Google Shape;225;g3aa27e6cb05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3aa27e6cb05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Google Shape;231;g3aa27e6cb05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3aa64d47359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3aa64d47359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3aa64d47359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Google Shape;243;g3aa64d47359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3aa64d47359_0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Google Shape;249;g3aa64d47359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3aa64d47359_0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Google Shape;255;g3aa64d47359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3aa64d47359_0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" name="Google Shape;261;g3aa64d47359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g3aa64d47359_0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" name="Google Shape;267;g3aa64d47359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3aa64d47359_0_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" name="Google Shape;273;g3aa64d47359_0_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3aa64d47359_0_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9" name="Google Shape;279;g3aa64d47359_0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3a9c5b33562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3a9c5b33562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3aa64d47359_0_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5" name="Google Shape;285;g3aa64d47359_0_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3aa64d47359_0_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" name="Google Shape;291;g3aa64d47359_0_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g3aa64d47359_0_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7" name="Google Shape;297;g3aa64d47359_0_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3aa64d47359_0_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3" name="Google Shape;303;g3aa64d47359_0_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3aa75807785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9" name="Google Shape;309;g3aa75807785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3aa75807785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5" name="Google Shape;315;g3aa75807785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3aa75807785_0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1" name="Google Shape;321;g3aa75807785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3aa75807785_0_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7" name="Google Shape;327;g3aa75807785_0_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3aa75807785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" name="Google Shape;333;g3aa75807785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3aa75807785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" name="Google Shape;339;g3aa75807785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3a9c5b33562_0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3a9c5b33562_0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g3aa75807785_0_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5" name="Google Shape;345;g3aa75807785_0_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3a9c5b33562_0_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3a9c5b33562_0_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3a9c5b33562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3a9c5b33562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3a9c5b33562_0_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3a9c5b33562_0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3a9c5b33562_0_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3a9c5b33562_0_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8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9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5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0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4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6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2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6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9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7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5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2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13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21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24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31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30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28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1.xml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25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3.xml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29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23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6.xml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32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8.xml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27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8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2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1708" y="744575"/>
            <a:ext cx="8520600" cy="1169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/>
              <a:t>Minicurso “Charles Chaplin: entre a vida e a obra, entre a poesia e a política”</a:t>
            </a:r>
            <a:endParaRPr sz="3200"/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311700" y="2834125"/>
            <a:ext cx="8520600" cy="157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	Diogo Rossi Ambiel Facini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CCEV 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2025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2"/>
          <p:cNvSpPr txBox="1"/>
          <p:nvPr>
            <p:ph type="title"/>
          </p:nvPr>
        </p:nvSpPr>
        <p:spPr>
          <a:xfrm>
            <a:off x="311700" y="2141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O </a:t>
            </a:r>
            <a:r>
              <a:rPr lang="pt-BR"/>
              <a:t>último filme completamente silencioso</a:t>
            </a:r>
            <a:endParaRPr/>
          </a:p>
        </p:txBody>
      </p:sp>
      <p:sp>
        <p:nvSpPr>
          <p:cNvPr id="108" name="Google Shape;108;p22"/>
          <p:cNvSpPr txBox="1"/>
          <p:nvPr>
            <p:ph idx="1" type="body"/>
          </p:nvPr>
        </p:nvSpPr>
        <p:spPr>
          <a:xfrm>
            <a:off x="311700" y="854275"/>
            <a:ext cx="8520600" cy="398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pt-BR">
                <a:solidFill>
                  <a:schemeClr val="dk1"/>
                </a:solidFill>
              </a:rPr>
              <a:t>Ap</a:t>
            </a:r>
            <a:r>
              <a:rPr lang="pt-BR">
                <a:solidFill>
                  <a:schemeClr val="dk1"/>
                </a:solidFill>
              </a:rPr>
              <a:t>ós o sucesso de </a:t>
            </a:r>
            <a:r>
              <a:rPr i="1" lang="pt-BR">
                <a:solidFill>
                  <a:schemeClr val="dk1"/>
                </a:solidFill>
              </a:rPr>
              <a:t>Em busca do ouro</a:t>
            </a:r>
            <a:r>
              <a:rPr lang="pt-BR">
                <a:solidFill>
                  <a:schemeClr val="dk1"/>
                </a:solidFill>
              </a:rPr>
              <a:t>, Chaplin produz uma obra em que Carlitos se torna, por acidente, o astro de um circo.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i="1" lang="pt-BR">
                <a:solidFill>
                  <a:schemeClr val="dk1"/>
                </a:solidFill>
              </a:rPr>
              <a:t>O circo</a:t>
            </a:r>
            <a:r>
              <a:rPr lang="pt-BR">
                <a:solidFill>
                  <a:schemeClr val="dk1"/>
                </a:solidFill>
              </a:rPr>
              <a:t>, de 1928, foi recebido positivamente pelas pessoas</a:t>
            </a:r>
            <a:r>
              <a:rPr lang="pt-BR">
                <a:solidFill>
                  <a:schemeClr val="dk1"/>
                </a:solidFill>
              </a:rPr>
              <a:t>,</a:t>
            </a:r>
            <a:r>
              <a:rPr lang="pt-BR">
                <a:solidFill>
                  <a:schemeClr val="dk1"/>
                </a:solidFill>
              </a:rPr>
              <a:t> e rendeu um prêmio especial a Chaplin na primeira cerimônia do Oscar: “pela versatilidade e genialidade na atuação, roteiro, direção e produção de </a:t>
            </a:r>
            <a:r>
              <a:rPr i="1" lang="pt-BR">
                <a:solidFill>
                  <a:schemeClr val="dk1"/>
                </a:solidFill>
              </a:rPr>
              <a:t>O Circo</a:t>
            </a:r>
            <a:r>
              <a:rPr lang="pt-BR">
                <a:solidFill>
                  <a:schemeClr val="dk1"/>
                </a:solidFill>
              </a:rPr>
              <a:t>”.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pt-BR">
                <a:solidFill>
                  <a:schemeClr val="dk1"/>
                </a:solidFill>
              </a:rPr>
              <a:t>Uma das sequências mais marcantes na obra é aquela em que Carlitos anda numa corda bamba, sendo “atacado” por macacos.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pt-BR">
                <a:solidFill>
                  <a:schemeClr val="dk1"/>
                </a:solidFill>
              </a:rPr>
              <a:t>Essa foi a última obra de Chaplin produzida inteiramente dentro da estética do cinema silencioso.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pt-BR">
                <a:solidFill>
                  <a:schemeClr val="dk1"/>
                </a:solidFill>
              </a:rPr>
              <a:t>Em 1927, foi lançado o filme </a:t>
            </a:r>
            <a:r>
              <a:rPr i="1" lang="pt-BR">
                <a:solidFill>
                  <a:schemeClr val="dk1"/>
                </a:solidFill>
              </a:rPr>
              <a:t>O cantor de Jazz</a:t>
            </a:r>
            <a:r>
              <a:rPr lang="pt-BR">
                <a:solidFill>
                  <a:schemeClr val="dk1"/>
                </a:solidFill>
              </a:rPr>
              <a:t>, que inaugurou a era falada e sonora do cinema.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pt-BR">
                <a:solidFill>
                  <a:schemeClr val="dk1"/>
                </a:solidFill>
              </a:rPr>
              <a:t>Chaplin, defensor incondicional do cinema mudo, não aprovou muito…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Google Shape;113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1788" y="113900"/>
            <a:ext cx="7760425" cy="4369775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23"/>
          <p:cNvSpPr txBox="1"/>
          <p:nvPr/>
        </p:nvSpPr>
        <p:spPr>
          <a:xfrm>
            <a:off x="3141750" y="4483675"/>
            <a:ext cx="28605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</a:rPr>
              <a:t>Carlitos na corda bamba</a:t>
            </a:r>
            <a:endParaRPr sz="1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6617026" cy="4838700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24"/>
          <p:cNvSpPr txBox="1"/>
          <p:nvPr/>
        </p:nvSpPr>
        <p:spPr>
          <a:xfrm>
            <a:off x="6769425" y="2202300"/>
            <a:ext cx="21945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</a:rPr>
              <a:t>Chaplin na jaula do leão (de verdade)</a:t>
            </a:r>
            <a:endParaRPr sz="1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Google Shape;125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6096000" cy="4591050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25"/>
          <p:cNvSpPr txBox="1"/>
          <p:nvPr/>
        </p:nvSpPr>
        <p:spPr>
          <a:xfrm>
            <a:off x="6248400" y="2217075"/>
            <a:ext cx="21549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</a:rPr>
              <a:t>Chaplin mecânico</a:t>
            </a:r>
            <a:endParaRPr sz="1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6"/>
          <p:cNvSpPr txBox="1"/>
          <p:nvPr>
            <p:ph type="title"/>
          </p:nvPr>
        </p:nvSpPr>
        <p:spPr>
          <a:xfrm>
            <a:off x="311700" y="84675"/>
            <a:ext cx="8520600" cy="61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Chaplin se op</a:t>
            </a:r>
            <a:r>
              <a:rPr lang="pt-BR"/>
              <a:t>õe ao som</a:t>
            </a:r>
            <a:endParaRPr/>
          </a:p>
        </p:txBody>
      </p:sp>
      <p:sp>
        <p:nvSpPr>
          <p:cNvPr id="132" name="Google Shape;132;p26"/>
          <p:cNvSpPr txBox="1"/>
          <p:nvPr>
            <p:ph idx="1" type="body"/>
          </p:nvPr>
        </p:nvSpPr>
        <p:spPr>
          <a:xfrm>
            <a:off x="311700" y="778600"/>
            <a:ext cx="8520600" cy="4193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●"/>
            </a:pPr>
            <a:r>
              <a:rPr lang="pt-BR" sz="1700">
                <a:solidFill>
                  <a:schemeClr val="dk1"/>
                </a:solidFill>
              </a:rPr>
              <a:t>Contrariando as expectativas, Chaplin disse que seu próximo filme seria mudo: </a:t>
            </a:r>
            <a:r>
              <a:rPr i="1" lang="pt-BR" sz="1700">
                <a:solidFill>
                  <a:schemeClr val="dk1"/>
                </a:solidFill>
              </a:rPr>
              <a:t>Luzes da cidade</a:t>
            </a:r>
            <a:r>
              <a:rPr lang="pt-BR" sz="1700">
                <a:solidFill>
                  <a:schemeClr val="dk1"/>
                </a:solidFill>
              </a:rPr>
              <a:t>, lançado em 1931, trouxe uma trilha sonora gravada para a obra (e composta por Chaplin), mas </a:t>
            </a:r>
            <a:r>
              <a:rPr lang="pt-BR" sz="1700">
                <a:solidFill>
                  <a:schemeClr val="dk1"/>
                </a:solidFill>
              </a:rPr>
              <a:t>manteve</a:t>
            </a:r>
            <a:r>
              <a:rPr lang="pt-BR" sz="1700">
                <a:solidFill>
                  <a:schemeClr val="dk1"/>
                </a:solidFill>
              </a:rPr>
              <a:t> a estética muda.</a:t>
            </a:r>
            <a:endParaRPr sz="1700">
              <a:solidFill>
                <a:schemeClr val="dk1"/>
              </a:solidFill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●"/>
            </a:pPr>
            <a:r>
              <a:rPr lang="pt-BR" sz="1700">
                <a:solidFill>
                  <a:schemeClr val="dk1"/>
                </a:solidFill>
              </a:rPr>
              <a:t>A obra apresenta a história do romance entre Carlitos e uma florista cega, que pensa que o protagonista é rico.</a:t>
            </a:r>
            <a:endParaRPr sz="1700">
              <a:solidFill>
                <a:schemeClr val="dk1"/>
              </a:solidFill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●"/>
            </a:pPr>
            <a:r>
              <a:rPr lang="pt-BR" sz="1700">
                <a:solidFill>
                  <a:schemeClr val="dk1"/>
                </a:solidFill>
              </a:rPr>
              <a:t>Nessa obra, o diretor levou o seu perfeccionismo ao limite, gastando quase um ano só no roteiro e filmando inúmeros </a:t>
            </a:r>
            <a:r>
              <a:rPr i="1" lang="pt-BR" sz="1700">
                <a:solidFill>
                  <a:schemeClr val="dk1"/>
                </a:solidFill>
              </a:rPr>
              <a:t>takes</a:t>
            </a:r>
            <a:r>
              <a:rPr lang="pt-BR" sz="1700">
                <a:solidFill>
                  <a:schemeClr val="dk1"/>
                </a:solidFill>
              </a:rPr>
              <a:t> de algumas cenas, sobretudo aquela que em que a moça confunde Carlitos por um homem rico.</a:t>
            </a:r>
            <a:endParaRPr sz="1700">
              <a:solidFill>
                <a:schemeClr val="dk1"/>
              </a:solidFill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●"/>
            </a:pPr>
            <a:r>
              <a:rPr lang="pt-BR" sz="1700">
                <a:solidFill>
                  <a:schemeClr val="dk1"/>
                </a:solidFill>
              </a:rPr>
              <a:t>As gravações do filme, narrativamente bem estruturado, começaram pelo final, talvez um dos grandes momentos da história do cinema: a cena em que a florista, tendo recuperado a visão, encontra Carlitos e descobre quem ele é de fato.</a:t>
            </a:r>
            <a:endParaRPr sz="1700">
              <a:solidFill>
                <a:schemeClr val="dk1"/>
              </a:solidFill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●"/>
            </a:pPr>
            <a:r>
              <a:rPr lang="pt-BR" sz="1700">
                <a:solidFill>
                  <a:schemeClr val="dk1"/>
                </a:solidFill>
              </a:rPr>
              <a:t>Quando a obra foi lançada, o cinema falado já era o padrão da indústria. Ainda assim, </a:t>
            </a:r>
            <a:r>
              <a:rPr i="1" lang="pt-BR" sz="1700">
                <a:solidFill>
                  <a:schemeClr val="dk1"/>
                </a:solidFill>
              </a:rPr>
              <a:t>Luzes da cidade</a:t>
            </a:r>
            <a:r>
              <a:rPr lang="pt-BR" sz="1700">
                <a:solidFill>
                  <a:schemeClr val="dk1"/>
                </a:solidFill>
              </a:rPr>
              <a:t> teve um grande sucesso.</a:t>
            </a:r>
            <a:endParaRPr sz="17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Google Shape;137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68538" y="94100"/>
            <a:ext cx="6053024" cy="3988225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27"/>
          <p:cNvSpPr txBox="1"/>
          <p:nvPr/>
        </p:nvSpPr>
        <p:spPr>
          <a:xfrm>
            <a:off x="250050" y="4082325"/>
            <a:ext cx="86439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00">
                <a:solidFill>
                  <a:schemeClr val="dk1"/>
                </a:solidFill>
              </a:rPr>
              <a:t>Na sequência inicial do filme, Chaplin aproveitou para zombar um pouco do cinema falado. Ao mostrar a inauguração de uma estátua, o diretor trocou as falas das pessoas por sons ininteligíveis. Aqui, ele parece satirizar tanto esses próprios personagens, com suas falas sem importância, quanto a própria inutilidade das falas no cinema.</a:t>
            </a:r>
            <a:endParaRPr sz="15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Google Shape;143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0063" y="186325"/>
            <a:ext cx="7503874" cy="4220926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28"/>
          <p:cNvSpPr txBox="1"/>
          <p:nvPr/>
        </p:nvSpPr>
        <p:spPr>
          <a:xfrm>
            <a:off x="448200" y="4407250"/>
            <a:ext cx="8247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</a:rPr>
              <a:t>O pobre (literalmente) Carlitos se apaixona pela florista cega e decide ajudá-la</a:t>
            </a:r>
            <a:endParaRPr sz="1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Google Shape;149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3184520" cy="4838702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29"/>
          <p:cNvSpPr txBox="1"/>
          <p:nvPr/>
        </p:nvSpPr>
        <p:spPr>
          <a:xfrm>
            <a:off x="3336925" y="2202300"/>
            <a:ext cx="53103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</a:rPr>
              <a:t>A cena final de </a:t>
            </a:r>
            <a:r>
              <a:rPr i="1" lang="pt-BR" sz="1800">
                <a:solidFill>
                  <a:schemeClr val="dk1"/>
                </a:solidFill>
              </a:rPr>
              <a:t>Luzes da cidade</a:t>
            </a:r>
            <a:r>
              <a:rPr lang="pt-BR" sz="1800">
                <a:solidFill>
                  <a:schemeClr val="dk1"/>
                </a:solidFill>
              </a:rPr>
              <a:t>, além da grande carga emocional, deixa a resolução em aberto.</a:t>
            </a:r>
            <a:endParaRPr sz="1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30"/>
          <p:cNvSpPr txBox="1"/>
          <p:nvPr>
            <p:ph type="title"/>
          </p:nvPr>
        </p:nvSpPr>
        <p:spPr>
          <a:xfrm>
            <a:off x="311700" y="1628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Chaplin se op</a:t>
            </a:r>
            <a:r>
              <a:rPr lang="pt-BR"/>
              <a:t>õe à alienação do trabalho</a:t>
            </a:r>
            <a:endParaRPr/>
          </a:p>
        </p:txBody>
      </p:sp>
      <p:sp>
        <p:nvSpPr>
          <p:cNvPr id="156" name="Google Shape;156;p30"/>
          <p:cNvSpPr txBox="1"/>
          <p:nvPr>
            <p:ph idx="1" type="body"/>
          </p:nvPr>
        </p:nvSpPr>
        <p:spPr>
          <a:xfrm>
            <a:off x="311700" y="735525"/>
            <a:ext cx="8520600" cy="432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●"/>
            </a:pPr>
            <a:r>
              <a:rPr lang="pt-BR" sz="1700">
                <a:solidFill>
                  <a:schemeClr val="dk1"/>
                </a:solidFill>
              </a:rPr>
              <a:t>A crise do capitalismo mundial, sobretudo após a Quebra da Bolsa de 1929, produziu impactos profundos em Chaplin.</a:t>
            </a:r>
            <a:endParaRPr sz="1700">
              <a:solidFill>
                <a:schemeClr val="dk1"/>
              </a:solidFill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●"/>
            </a:pPr>
            <a:r>
              <a:rPr lang="pt-BR" sz="1700">
                <a:solidFill>
                  <a:schemeClr val="dk1"/>
                </a:solidFill>
              </a:rPr>
              <a:t>Nesse período, fez inúmeras viagens pelo mundo, incluindo encontros com artistas e políticos.</a:t>
            </a:r>
            <a:endParaRPr sz="1700">
              <a:solidFill>
                <a:schemeClr val="dk1"/>
              </a:solidFill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●"/>
            </a:pPr>
            <a:r>
              <a:rPr lang="pt-BR" sz="1700">
                <a:solidFill>
                  <a:schemeClr val="dk1"/>
                </a:solidFill>
              </a:rPr>
              <a:t>Ele se interessou principalmente pela questão da introdução das máquinas e do aumento do desemprego.</a:t>
            </a:r>
            <a:endParaRPr sz="1700">
              <a:solidFill>
                <a:schemeClr val="dk1"/>
              </a:solidFill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●"/>
            </a:pPr>
            <a:r>
              <a:rPr lang="pt-BR" sz="1700">
                <a:solidFill>
                  <a:schemeClr val="dk1"/>
                </a:solidFill>
              </a:rPr>
              <a:t>Começou a desenvolver seu próximo filme, </a:t>
            </a:r>
            <a:r>
              <a:rPr i="1" lang="pt-BR" sz="1700">
                <a:solidFill>
                  <a:schemeClr val="dk1"/>
                </a:solidFill>
              </a:rPr>
              <a:t>Tempos Modernos </a:t>
            </a:r>
            <a:r>
              <a:rPr lang="pt-BR" sz="1700">
                <a:solidFill>
                  <a:schemeClr val="dk1"/>
                </a:solidFill>
              </a:rPr>
              <a:t>(1936), como uma obra falada, mas desistiu.</a:t>
            </a:r>
            <a:endParaRPr sz="1700">
              <a:solidFill>
                <a:schemeClr val="dk1"/>
              </a:solidFill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●"/>
            </a:pPr>
            <a:r>
              <a:rPr lang="pt-BR" sz="1700">
                <a:solidFill>
                  <a:schemeClr val="dk1"/>
                </a:solidFill>
              </a:rPr>
              <a:t>A obra apresenta trilha sonora, sons, e mesmo algumas poucas falas, mas manteve a estética de um filme mudo.</a:t>
            </a:r>
            <a:endParaRPr sz="1700">
              <a:solidFill>
                <a:schemeClr val="dk1"/>
              </a:solidFill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●"/>
            </a:pPr>
            <a:r>
              <a:rPr lang="pt-BR" sz="1700">
                <a:solidFill>
                  <a:schemeClr val="dk1"/>
                </a:solidFill>
              </a:rPr>
              <a:t>Esse foi o último filme a trazer Carlitos, que “fala” apenas uma vez, mais ao fim do filme, em uma canção feita por palavras inventadas, um gramelô (</a:t>
            </a:r>
            <a:r>
              <a:rPr i="1" lang="pt-BR" sz="1700">
                <a:solidFill>
                  <a:schemeClr val="dk1"/>
                </a:solidFill>
              </a:rPr>
              <a:t>gibberish</a:t>
            </a:r>
            <a:r>
              <a:rPr lang="pt-BR" sz="1700">
                <a:solidFill>
                  <a:schemeClr val="dk1"/>
                </a:solidFill>
              </a:rPr>
              <a:t>).</a:t>
            </a:r>
            <a:endParaRPr sz="1700">
              <a:solidFill>
                <a:schemeClr val="dk1"/>
              </a:solidFill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●"/>
            </a:pPr>
            <a:r>
              <a:rPr lang="pt-BR" sz="1700">
                <a:solidFill>
                  <a:schemeClr val="dk1"/>
                </a:solidFill>
              </a:rPr>
              <a:t>A música “Smile”, um tema instrumental constante no filme, posteriormente ganhou letra e se tornou um </a:t>
            </a:r>
            <a:r>
              <a:rPr i="1" lang="pt-BR" sz="1700">
                <a:solidFill>
                  <a:schemeClr val="dk1"/>
                </a:solidFill>
              </a:rPr>
              <a:t>standard</a:t>
            </a:r>
            <a:r>
              <a:rPr lang="pt-BR" sz="1700">
                <a:solidFill>
                  <a:schemeClr val="dk1"/>
                </a:solidFill>
              </a:rPr>
              <a:t> interpretado por inúmeros artistas.</a:t>
            </a:r>
            <a:endParaRPr sz="17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Google Shape;161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6451600" cy="4838700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31"/>
          <p:cNvSpPr txBox="1"/>
          <p:nvPr/>
        </p:nvSpPr>
        <p:spPr>
          <a:xfrm>
            <a:off x="6604000" y="1925250"/>
            <a:ext cx="19752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</a:rPr>
              <a:t>Carlitos é literalmente engolido pela máquina</a:t>
            </a:r>
            <a:endParaRPr sz="1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/>
          <p:nvPr>
            <p:ph idx="1" type="body"/>
          </p:nvPr>
        </p:nvSpPr>
        <p:spPr>
          <a:xfrm>
            <a:off x="311700" y="220200"/>
            <a:ext cx="8520600" cy="46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20">
                <a:solidFill>
                  <a:schemeClr val="dk1"/>
                </a:solidFill>
              </a:rPr>
              <a:t>Aula 2 – A maturidade e os longas-metragens: as narrativas se aprofundam e Chaplin entra em confronto com os seus tempos modernos</a:t>
            </a:r>
            <a:endParaRPr sz="2020">
              <a:solidFill>
                <a:schemeClr val="dk1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t/>
            </a:r>
            <a:endParaRPr sz="2020"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i="1" lang="pt-BR">
                <a:solidFill>
                  <a:schemeClr val="dk1"/>
                </a:solidFill>
              </a:rPr>
              <a:t>Casamento ou luxo</a:t>
            </a:r>
            <a:r>
              <a:rPr lang="pt-BR">
                <a:solidFill>
                  <a:schemeClr val="dk1"/>
                </a:solidFill>
              </a:rPr>
              <a:t>: Chaplin (apenas) como diretor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i="1" lang="pt-BR">
                <a:solidFill>
                  <a:schemeClr val="dk1"/>
                </a:solidFill>
              </a:rPr>
              <a:t>Em busca do ouro</a:t>
            </a:r>
            <a:r>
              <a:rPr lang="pt-BR">
                <a:solidFill>
                  <a:schemeClr val="dk1"/>
                </a:solidFill>
              </a:rPr>
              <a:t>: Carlitos retorna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pt-BR">
                <a:solidFill>
                  <a:schemeClr val="dk1"/>
                </a:solidFill>
              </a:rPr>
              <a:t>O Circo: a última obra antes de uma grande mudança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i="1" lang="pt-BR">
                <a:solidFill>
                  <a:schemeClr val="dk1"/>
                </a:solidFill>
              </a:rPr>
              <a:t>Luzes da cidade</a:t>
            </a:r>
            <a:r>
              <a:rPr lang="pt-BR">
                <a:solidFill>
                  <a:schemeClr val="dk1"/>
                </a:solidFill>
              </a:rPr>
              <a:t>: Chaplin enfrenta as falas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i="1" lang="pt-BR">
                <a:solidFill>
                  <a:schemeClr val="dk1"/>
                </a:solidFill>
              </a:rPr>
              <a:t>Tempos modernos</a:t>
            </a:r>
            <a:r>
              <a:rPr lang="pt-BR">
                <a:solidFill>
                  <a:schemeClr val="dk1"/>
                </a:solidFill>
              </a:rPr>
              <a:t>: Carlitos contra a alienação do trabalho (e as falas)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i="1" lang="pt-BR">
                <a:solidFill>
                  <a:schemeClr val="dk1"/>
                </a:solidFill>
              </a:rPr>
              <a:t>O grande ditador</a:t>
            </a:r>
            <a:r>
              <a:rPr lang="pt-BR">
                <a:solidFill>
                  <a:schemeClr val="dk1"/>
                </a:solidFill>
              </a:rPr>
              <a:t>: Chaplin ergue a voz contra o fascismo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i="1" lang="pt-BR">
                <a:solidFill>
                  <a:schemeClr val="dk1"/>
                </a:solidFill>
              </a:rPr>
              <a:t>Monsieur Verdoux</a:t>
            </a:r>
            <a:r>
              <a:rPr lang="pt-BR">
                <a:solidFill>
                  <a:schemeClr val="dk1"/>
                </a:solidFill>
              </a:rPr>
              <a:t>: A ironia contra o capitalismo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i="1" lang="pt-BR">
                <a:solidFill>
                  <a:schemeClr val="dk1"/>
                </a:solidFill>
              </a:rPr>
              <a:t>Luzes da ribalta</a:t>
            </a:r>
            <a:r>
              <a:rPr lang="pt-BR">
                <a:solidFill>
                  <a:schemeClr val="dk1"/>
                </a:solidFill>
              </a:rPr>
              <a:t>: o filme mais autobiográfico de Chaplin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i="1" lang="pt-BR">
                <a:solidFill>
                  <a:schemeClr val="dk1"/>
                </a:solidFill>
              </a:rPr>
              <a:t>Um rei em Nova York</a:t>
            </a:r>
            <a:r>
              <a:rPr lang="pt-BR">
                <a:solidFill>
                  <a:schemeClr val="dk1"/>
                </a:solidFill>
              </a:rPr>
              <a:t> e </a:t>
            </a:r>
            <a:r>
              <a:rPr i="1" lang="pt-BR">
                <a:solidFill>
                  <a:schemeClr val="dk1"/>
                </a:solidFill>
              </a:rPr>
              <a:t>Uma condessa de Hong Kong</a:t>
            </a:r>
            <a:r>
              <a:rPr lang="pt-BR">
                <a:solidFill>
                  <a:schemeClr val="dk1"/>
                </a:solidFill>
              </a:rPr>
              <a:t>: Chaplin no exílio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Google Shape;167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4121968" cy="4838700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32"/>
          <p:cNvSpPr txBox="1"/>
          <p:nvPr/>
        </p:nvSpPr>
        <p:spPr>
          <a:xfrm>
            <a:off x="4274375" y="2202300"/>
            <a:ext cx="40662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</a:rPr>
              <a:t>A repetição incessante do trabalho faz Carlitos perder a razão</a:t>
            </a:r>
            <a:endParaRPr sz="1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Google Shape;173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02025" y="59000"/>
            <a:ext cx="6218400" cy="3886500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33"/>
          <p:cNvSpPr txBox="1"/>
          <p:nvPr/>
        </p:nvSpPr>
        <p:spPr>
          <a:xfrm>
            <a:off x="121200" y="3945500"/>
            <a:ext cx="89016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</a:rPr>
              <a:t>Curiosamente, quase todas as falas em </a:t>
            </a:r>
            <a:r>
              <a:rPr i="1" lang="pt-BR" sz="1800">
                <a:solidFill>
                  <a:schemeClr val="dk1"/>
                </a:solidFill>
              </a:rPr>
              <a:t>Tempos Modernos</a:t>
            </a:r>
            <a:r>
              <a:rPr lang="pt-BR" sz="1800">
                <a:solidFill>
                  <a:schemeClr val="dk1"/>
                </a:solidFill>
              </a:rPr>
              <a:t> são </a:t>
            </a:r>
            <a:r>
              <a:rPr lang="pt-BR" sz="1800">
                <a:solidFill>
                  <a:schemeClr val="dk1"/>
                </a:solidFill>
              </a:rPr>
              <a:t>transmitidas</a:t>
            </a:r>
            <a:r>
              <a:rPr lang="pt-BR" sz="1800">
                <a:solidFill>
                  <a:schemeClr val="dk1"/>
                </a:solidFill>
              </a:rPr>
              <a:t> de equipamentos eletrônicos, como nessa cena, em que a voz do patrão é reproduzida de um monitor. A única exceção foi o canto de Carlitos…</a:t>
            </a:r>
            <a:endParaRPr sz="1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Google Shape;179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6526173" cy="4838700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34"/>
          <p:cNvSpPr txBox="1"/>
          <p:nvPr/>
        </p:nvSpPr>
        <p:spPr>
          <a:xfrm>
            <a:off x="6678575" y="2063850"/>
            <a:ext cx="21819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</a:rPr>
              <a:t>… a única vez em que Carlitos “falou” nas telas</a:t>
            </a:r>
            <a:endParaRPr sz="1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35"/>
          <p:cNvSpPr txBox="1"/>
          <p:nvPr>
            <p:ph type="title"/>
          </p:nvPr>
        </p:nvSpPr>
        <p:spPr>
          <a:xfrm>
            <a:off x="311700" y="200100"/>
            <a:ext cx="8520600" cy="62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Chaplin se op</a:t>
            </a:r>
            <a:r>
              <a:rPr lang="pt-BR"/>
              <a:t>õe aos fascismos</a:t>
            </a:r>
            <a:endParaRPr/>
          </a:p>
        </p:txBody>
      </p:sp>
      <p:sp>
        <p:nvSpPr>
          <p:cNvPr id="186" name="Google Shape;186;p35"/>
          <p:cNvSpPr txBox="1"/>
          <p:nvPr>
            <p:ph idx="1" type="body"/>
          </p:nvPr>
        </p:nvSpPr>
        <p:spPr>
          <a:xfrm>
            <a:off x="311700" y="892750"/>
            <a:ext cx="8520600" cy="410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pt-BR">
                <a:solidFill>
                  <a:schemeClr val="dk1"/>
                </a:solidFill>
              </a:rPr>
              <a:t>No final da d</a:t>
            </a:r>
            <a:r>
              <a:rPr lang="pt-BR">
                <a:solidFill>
                  <a:schemeClr val="dk1"/>
                </a:solidFill>
              </a:rPr>
              <a:t>écada de 1930, Chaplin, já longe de ser unanimidade, começou a expressar mais abertamente suas crenças políticas e a se opor mais diretamente aos militarismos que surgiam.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pt-BR">
                <a:solidFill>
                  <a:schemeClr val="dk1"/>
                </a:solidFill>
              </a:rPr>
              <a:t>Além disso, Chaplin percebeu a similaridade entre ele e Hitler: ambos nasceram com apenas alguns dias de diferença; vieram de origens pobres e chegaram à fama; produziam um fascínio nas massas; e eram lembrados pelos seus bigodes. O diretor, então, usou essa semelhança como motivo narrativo no seu próximo filme, </a:t>
            </a:r>
            <a:r>
              <a:rPr i="1" lang="pt-BR">
                <a:solidFill>
                  <a:schemeClr val="dk1"/>
                </a:solidFill>
              </a:rPr>
              <a:t>O grande ditador</a:t>
            </a:r>
            <a:r>
              <a:rPr lang="pt-BR">
                <a:solidFill>
                  <a:schemeClr val="dk1"/>
                </a:solidFill>
              </a:rPr>
              <a:t>, lançado em 1940. 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pt-BR">
                <a:solidFill>
                  <a:schemeClr val="dk1"/>
                </a:solidFill>
              </a:rPr>
              <a:t>Nessa obra, Chaplin interpretou dois personagens, muito parecidos: o barbeiro judeu e o ditador Adenoid Hynkel, sátira de Adolf Hitler. Com Hynkel, procurou abertamente provocar risos a partir da figura do ditador alemão, como uma forma de confrontá-lo.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Google Shape;191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3925" y="475125"/>
            <a:ext cx="5502925" cy="4193225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36"/>
          <p:cNvSpPr txBox="1"/>
          <p:nvPr/>
        </p:nvSpPr>
        <p:spPr>
          <a:xfrm>
            <a:off x="5616850" y="2202300"/>
            <a:ext cx="19626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</a:rPr>
              <a:t>Chaplin dirigindo </a:t>
            </a:r>
            <a:r>
              <a:rPr i="1" lang="pt-BR" sz="1800">
                <a:solidFill>
                  <a:schemeClr val="dk1"/>
                </a:solidFill>
              </a:rPr>
              <a:t>O grande ditador</a:t>
            </a:r>
            <a:endParaRPr i="1" sz="1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37"/>
          <p:cNvSpPr txBox="1"/>
          <p:nvPr>
            <p:ph type="title"/>
          </p:nvPr>
        </p:nvSpPr>
        <p:spPr>
          <a:xfrm>
            <a:off x="311700" y="149425"/>
            <a:ext cx="8520600" cy="526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pt-BR"/>
              <a:t>Chaplin se opõe aos fascismos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8" name="Google Shape;198;p37"/>
          <p:cNvSpPr txBox="1"/>
          <p:nvPr>
            <p:ph idx="1" type="body"/>
          </p:nvPr>
        </p:nvSpPr>
        <p:spPr>
          <a:xfrm>
            <a:off x="311700" y="755000"/>
            <a:ext cx="8520600" cy="4176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pt-BR">
                <a:solidFill>
                  <a:schemeClr val="dk1"/>
                </a:solidFill>
              </a:rPr>
              <a:t>Um detalhe importante é que, na época do lançamento do filme, os EUA ainda estavam longe de entrar na guerra;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pt-BR">
                <a:solidFill>
                  <a:schemeClr val="dk1"/>
                </a:solidFill>
              </a:rPr>
              <a:t>Além disso, era grande o número de apoiadores do regime nazista em solo estadunidense.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pt-BR">
                <a:solidFill>
                  <a:schemeClr val="dk1"/>
                </a:solidFill>
              </a:rPr>
              <a:t>A semelhança entre os dois personagens de Chaplin é o impulsionador do final do filme, quando eles trocam de lugar, e o barbeiro judeu deve proferir um discurso no lugar do ditador.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pt-BR">
                <a:solidFill>
                  <a:schemeClr val="dk1"/>
                </a:solidFill>
              </a:rPr>
              <a:t>Nesse momento, Chaplin aproveitou esse espaço e saiu do personagem, pronunciando um longo (e corajoso) discurso contra os autoritarismos e a favor da democracia, da igualdade e da união entre os povos.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pt-BR">
                <a:solidFill>
                  <a:schemeClr val="dk1"/>
                </a:solidFill>
              </a:rPr>
              <a:t>O filme foi muito bem sucedido comercialmente, mas a desconfiança de parte da sociedade quanto a Chaplin aumentava…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Google Shape;203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1687" y="139575"/>
            <a:ext cx="7860621" cy="4421599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38"/>
          <p:cNvSpPr txBox="1"/>
          <p:nvPr/>
        </p:nvSpPr>
        <p:spPr>
          <a:xfrm>
            <a:off x="2426838" y="4561175"/>
            <a:ext cx="42903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</a:rPr>
              <a:t>Chaplin interpretou o barbeiro judeu…</a:t>
            </a:r>
            <a:endParaRPr sz="1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Google Shape;209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24713" y="623375"/>
            <a:ext cx="6494576" cy="3896750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39"/>
          <p:cNvSpPr txBox="1"/>
          <p:nvPr/>
        </p:nvSpPr>
        <p:spPr>
          <a:xfrm>
            <a:off x="2629213" y="4520125"/>
            <a:ext cx="3885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</a:rPr>
              <a:t>…e o ditador Adenoid Hynkel…</a:t>
            </a:r>
            <a:endParaRPr sz="1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Google Shape;215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65649" y="655676"/>
            <a:ext cx="6812701" cy="3832150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p40"/>
          <p:cNvSpPr txBox="1"/>
          <p:nvPr/>
        </p:nvSpPr>
        <p:spPr>
          <a:xfrm>
            <a:off x="877950" y="4487825"/>
            <a:ext cx="7388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</a:rPr>
              <a:t>…e, no discurso final, é ele mesmo, Chaplin, quem se dirigiu a nós.</a:t>
            </a:r>
            <a:endParaRPr sz="1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41"/>
          <p:cNvSpPr txBox="1"/>
          <p:nvPr>
            <p:ph type="title"/>
          </p:nvPr>
        </p:nvSpPr>
        <p:spPr>
          <a:xfrm>
            <a:off x="311700" y="2013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Chaplin se op</a:t>
            </a:r>
            <a:r>
              <a:rPr lang="pt-BR"/>
              <a:t>õe à crueldade capitalista</a:t>
            </a:r>
            <a:endParaRPr/>
          </a:p>
        </p:txBody>
      </p:sp>
      <p:sp>
        <p:nvSpPr>
          <p:cNvPr id="222" name="Google Shape;222;p41"/>
          <p:cNvSpPr txBox="1"/>
          <p:nvPr>
            <p:ph idx="1" type="body"/>
          </p:nvPr>
        </p:nvSpPr>
        <p:spPr>
          <a:xfrm>
            <a:off x="311700" y="892750"/>
            <a:ext cx="8520600" cy="402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pt-BR">
                <a:solidFill>
                  <a:schemeClr val="dk1"/>
                </a:solidFill>
              </a:rPr>
              <a:t>Em meados da década de 1940, Chaplin enfrentava um contexto mais desfavorável, com um processo de paternidade gerando escândalo público e sendo usado pelo FBI para atacá-lo. Chaplin foi um dos principais alvos de Edgar Hoover, diretor do FBI, no período conhecido como macarthismo, em que houve </a:t>
            </a:r>
            <a:r>
              <a:rPr lang="pt-BR">
                <a:solidFill>
                  <a:schemeClr val="dk1"/>
                </a:solidFill>
              </a:rPr>
              <a:t>perseguição</a:t>
            </a:r>
            <a:r>
              <a:rPr lang="pt-BR">
                <a:solidFill>
                  <a:schemeClr val="dk1"/>
                </a:solidFill>
              </a:rPr>
              <a:t> a artistas e intelectuais de esquerda.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pt-BR">
                <a:solidFill>
                  <a:schemeClr val="dk1"/>
                </a:solidFill>
              </a:rPr>
              <a:t>Em 1947, então, ele lança um dos seus filmes mais ousados: </a:t>
            </a:r>
            <a:r>
              <a:rPr i="1" lang="pt-BR">
                <a:solidFill>
                  <a:schemeClr val="dk1"/>
                </a:solidFill>
              </a:rPr>
              <a:t>Monsieur Verdoux</a:t>
            </a:r>
            <a:r>
              <a:rPr lang="pt-BR">
                <a:solidFill>
                  <a:schemeClr val="dk1"/>
                </a:solidFill>
              </a:rPr>
              <a:t>.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pt-BR">
                <a:solidFill>
                  <a:schemeClr val="dk1"/>
                </a:solidFill>
              </a:rPr>
              <a:t>A obra, uma comédia irônica e amarga, retrata a jornada de Henri Verdoux, um ex-bancário que passou a ganhar a vida conquistando viúvas </a:t>
            </a:r>
            <a:r>
              <a:rPr lang="pt-BR">
                <a:solidFill>
                  <a:schemeClr val="dk1"/>
                </a:solidFill>
              </a:rPr>
              <a:t>ricas </a:t>
            </a:r>
            <a:r>
              <a:rPr lang="pt-BR">
                <a:solidFill>
                  <a:schemeClr val="dk1"/>
                </a:solidFill>
              </a:rPr>
              <a:t>e assassinando-as para ficar com suas heranças.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pt-BR">
                <a:solidFill>
                  <a:schemeClr val="dk1"/>
                </a:solidFill>
              </a:rPr>
              <a:t>Verdoux é quase o oposto de Carlitos: controlado, refinando, cheio de lábia…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pt-BR">
                <a:solidFill>
                  <a:schemeClr val="dk1"/>
                </a:solidFill>
              </a:rPr>
              <a:t>A obra segue a tendência mais crítica de Chaplin.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5"/>
          <p:cNvSpPr txBox="1"/>
          <p:nvPr>
            <p:ph type="title"/>
          </p:nvPr>
        </p:nvSpPr>
        <p:spPr>
          <a:xfrm>
            <a:off x="311700" y="94375"/>
            <a:ext cx="8520600" cy="574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Novos ares e novas experimentaç</a:t>
            </a:r>
            <a:r>
              <a:rPr lang="pt-BR"/>
              <a:t>ões</a:t>
            </a:r>
            <a:endParaRPr/>
          </a:p>
        </p:txBody>
      </p:sp>
      <p:sp>
        <p:nvSpPr>
          <p:cNvPr id="66" name="Google Shape;66;p15"/>
          <p:cNvSpPr txBox="1"/>
          <p:nvPr>
            <p:ph idx="1" type="body"/>
          </p:nvPr>
        </p:nvSpPr>
        <p:spPr>
          <a:xfrm>
            <a:off x="311700" y="715675"/>
            <a:ext cx="8520600" cy="4191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●"/>
            </a:pPr>
            <a:r>
              <a:rPr lang="pt-BR" sz="1700">
                <a:solidFill>
                  <a:schemeClr val="dk1"/>
                </a:solidFill>
              </a:rPr>
              <a:t>O início da produção em uma nova distribuidora, da qual era sócio (United Artists), trouxe novas possibilidades e novas inspirações para Chaplin.</a:t>
            </a:r>
            <a:endParaRPr sz="1700">
              <a:solidFill>
                <a:schemeClr val="dk1"/>
              </a:solidFill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●"/>
            </a:pPr>
            <a:r>
              <a:rPr lang="pt-BR" sz="1700">
                <a:solidFill>
                  <a:schemeClr val="dk1"/>
                </a:solidFill>
              </a:rPr>
              <a:t>Em uma iniciativa ousada, ele decidiu produzir uma obra sem a sua atuação (faz apenas uma ponta não creditada) e, talvez mais chocante, sem Carlitos.</a:t>
            </a:r>
            <a:endParaRPr sz="1700">
              <a:solidFill>
                <a:schemeClr val="dk1"/>
              </a:solidFill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●"/>
            </a:pPr>
            <a:r>
              <a:rPr lang="pt-BR" sz="1700">
                <a:solidFill>
                  <a:schemeClr val="dk1"/>
                </a:solidFill>
              </a:rPr>
              <a:t>Trata-se da obra </a:t>
            </a:r>
            <a:r>
              <a:rPr i="1" lang="pt-BR" sz="1700">
                <a:solidFill>
                  <a:schemeClr val="dk1"/>
                </a:solidFill>
              </a:rPr>
              <a:t>Casamento ou luxo</a:t>
            </a:r>
            <a:r>
              <a:rPr lang="pt-BR" sz="1700">
                <a:solidFill>
                  <a:schemeClr val="dk1"/>
                </a:solidFill>
              </a:rPr>
              <a:t> (</a:t>
            </a:r>
            <a:r>
              <a:rPr i="1" lang="pt-BR" sz="1700">
                <a:solidFill>
                  <a:schemeClr val="dk1"/>
                </a:solidFill>
              </a:rPr>
              <a:t>A Woman from Paris</a:t>
            </a:r>
            <a:r>
              <a:rPr lang="pt-BR" sz="1700">
                <a:solidFill>
                  <a:schemeClr val="dk1"/>
                </a:solidFill>
              </a:rPr>
              <a:t>), lançado em 1923, filme pensado como um veículo para a grande atriz de Chaplin, Edna Purviance.</a:t>
            </a:r>
            <a:endParaRPr sz="1700">
              <a:solidFill>
                <a:schemeClr val="dk1"/>
              </a:solidFill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●"/>
            </a:pPr>
            <a:r>
              <a:rPr lang="pt-BR" sz="1700">
                <a:solidFill>
                  <a:schemeClr val="dk1"/>
                </a:solidFill>
              </a:rPr>
              <a:t>Além disso, o filme tinha toques de drama, e abordava temas ousados (uma mulher que vive de forma não matrimonial com um rico francês).</a:t>
            </a:r>
            <a:endParaRPr sz="1700">
              <a:solidFill>
                <a:schemeClr val="dk1"/>
              </a:solidFill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●"/>
            </a:pPr>
            <a:r>
              <a:rPr lang="pt-BR" sz="1700">
                <a:solidFill>
                  <a:schemeClr val="dk1"/>
                </a:solidFill>
              </a:rPr>
              <a:t>Outro ponto inovador foi a abordagem da atuação: Chaplin incentivou interpretações mais naturalistas, mais contidas, que enfatizavam a sugestão - em contraponto ao exagero e à redundância do cinema mudo.</a:t>
            </a:r>
            <a:endParaRPr sz="1700">
              <a:solidFill>
                <a:schemeClr val="dk1"/>
              </a:solidFill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●"/>
            </a:pPr>
            <a:r>
              <a:rPr lang="pt-BR" sz="1700">
                <a:solidFill>
                  <a:schemeClr val="dk1"/>
                </a:solidFill>
              </a:rPr>
              <a:t>O filme, porém, não fez muito sucesso. O público queria ver Chaplin. Com isso, ele rapidamente tirou a obra de circulação, voltando às comédias (e a Carlitos).</a:t>
            </a:r>
            <a:endParaRPr sz="17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Google Shape;227;p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08225" y="375550"/>
            <a:ext cx="6099000" cy="4100300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p42"/>
          <p:cNvSpPr txBox="1"/>
          <p:nvPr/>
        </p:nvSpPr>
        <p:spPr>
          <a:xfrm>
            <a:off x="3400350" y="4475850"/>
            <a:ext cx="23433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</a:rPr>
              <a:t>Henri Verdoux</a:t>
            </a:r>
            <a:endParaRPr sz="1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43"/>
          <p:cNvSpPr txBox="1"/>
          <p:nvPr>
            <p:ph type="title"/>
          </p:nvPr>
        </p:nvSpPr>
        <p:spPr>
          <a:xfrm>
            <a:off x="311700" y="2641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pt-BR"/>
              <a:t>Chaplin se opõe à crueldade capitalista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4" name="Google Shape;234;p43"/>
          <p:cNvSpPr txBox="1"/>
          <p:nvPr>
            <p:ph idx="1" type="body"/>
          </p:nvPr>
        </p:nvSpPr>
        <p:spPr>
          <a:xfrm>
            <a:off x="311700" y="935900"/>
            <a:ext cx="8520600" cy="4053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pt-BR">
                <a:solidFill>
                  <a:schemeClr val="dk1"/>
                </a:solidFill>
              </a:rPr>
              <a:t>Nesse filme, a crítica se voltou à crueldade e à imoralidade das </a:t>
            </a:r>
            <a:r>
              <a:rPr lang="pt-BR">
                <a:solidFill>
                  <a:schemeClr val="dk1"/>
                </a:solidFill>
              </a:rPr>
              <a:t>próprias</a:t>
            </a:r>
            <a:r>
              <a:rPr lang="pt-BR">
                <a:solidFill>
                  <a:schemeClr val="dk1"/>
                </a:solidFill>
              </a:rPr>
              <a:t> relações humanas no capitalismo, em que tudo é válido para enriquecer.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pt-BR">
                <a:solidFill>
                  <a:schemeClr val="dk1"/>
                </a:solidFill>
              </a:rPr>
              <a:t>Em um discurso final, proferido durante o seu julgamento (discurso esse muito mais amargo que aquele de </a:t>
            </a:r>
            <a:r>
              <a:rPr i="1" lang="pt-BR">
                <a:solidFill>
                  <a:schemeClr val="dk1"/>
                </a:solidFill>
              </a:rPr>
              <a:t>O grande ditador</a:t>
            </a:r>
            <a:r>
              <a:rPr lang="pt-BR">
                <a:solidFill>
                  <a:schemeClr val="dk1"/>
                </a:solidFill>
              </a:rPr>
              <a:t>), Verdoux critica a própria hipocrisia relacionada aos </a:t>
            </a:r>
            <a:r>
              <a:rPr lang="pt-BR">
                <a:solidFill>
                  <a:schemeClr val="dk1"/>
                </a:solidFill>
              </a:rPr>
              <a:t>assassinatos</a:t>
            </a:r>
            <a:r>
              <a:rPr lang="pt-BR">
                <a:solidFill>
                  <a:schemeClr val="dk1"/>
                </a:solidFill>
              </a:rPr>
              <a:t>, dizendo que poucas mortes fazem um assassino, enquanto muitas mortes fazem um herói.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pt-BR">
                <a:solidFill>
                  <a:schemeClr val="dk1"/>
                </a:solidFill>
              </a:rPr>
              <a:t>O filme não foi bem recebido nos EUA, onde sofreu ameaças de boicote.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pt-BR">
                <a:solidFill>
                  <a:schemeClr val="dk1"/>
                </a:solidFill>
              </a:rPr>
              <a:t>Além disso, a produção levou à intensificação de sua imagem de comunista, o que foi colaborado pelo aumento de suas atividades públicas, como a defesa de uma segunda frente de batalha na Segunda Guerra Mundial para auxiliar os soviéticos. Começa a campanha pela negação de sua cidadania nos EUA.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Google Shape;239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2938" y="73750"/>
            <a:ext cx="7838125" cy="4413525"/>
          </a:xfrm>
          <a:prstGeom prst="rect">
            <a:avLst/>
          </a:prstGeom>
          <a:noFill/>
          <a:ln>
            <a:noFill/>
          </a:ln>
        </p:spPr>
      </p:pic>
      <p:sp>
        <p:nvSpPr>
          <p:cNvPr id="240" name="Google Shape;240;p44"/>
          <p:cNvSpPr txBox="1"/>
          <p:nvPr/>
        </p:nvSpPr>
        <p:spPr>
          <a:xfrm>
            <a:off x="3073800" y="4487275"/>
            <a:ext cx="29964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</a:rPr>
              <a:t>Verdoux em seu trabalho</a:t>
            </a:r>
            <a:endParaRPr sz="1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" name="Google Shape;245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6451600" cy="4838700"/>
          </a:xfrm>
          <a:prstGeom prst="rect">
            <a:avLst/>
          </a:prstGeom>
          <a:noFill/>
          <a:ln>
            <a:noFill/>
          </a:ln>
        </p:spPr>
      </p:pic>
      <p:sp>
        <p:nvSpPr>
          <p:cNvPr id="246" name="Google Shape;246;p45"/>
          <p:cNvSpPr txBox="1"/>
          <p:nvPr/>
        </p:nvSpPr>
        <p:spPr>
          <a:xfrm>
            <a:off x="6604000" y="1786800"/>
            <a:ext cx="2283000" cy="15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</a:rPr>
              <a:t>Verdoux passa por um julgamento, onde é condenado. Essas são as suas últimas palavras.</a:t>
            </a:r>
            <a:endParaRPr sz="1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46"/>
          <p:cNvSpPr txBox="1"/>
          <p:nvPr>
            <p:ph type="title"/>
          </p:nvPr>
        </p:nvSpPr>
        <p:spPr>
          <a:xfrm>
            <a:off x="311700" y="2561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Uma despedida (ao menos dos EUA)</a:t>
            </a:r>
            <a:endParaRPr/>
          </a:p>
        </p:txBody>
      </p:sp>
      <p:sp>
        <p:nvSpPr>
          <p:cNvPr id="252" name="Google Shape;252;p46"/>
          <p:cNvSpPr txBox="1"/>
          <p:nvPr>
            <p:ph idx="1" type="body"/>
          </p:nvPr>
        </p:nvSpPr>
        <p:spPr>
          <a:xfrm>
            <a:off x="311700" y="928875"/>
            <a:ext cx="8520600" cy="3983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pt-BR">
                <a:solidFill>
                  <a:schemeClr val="dk1"/>
                </a:solidFill>
              </a:rPr>
              <a:t>Em seu próximo filme, Chaplin deixou um pouco de lado a política;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pt-BR">
                <a:solidFill>
                  <a:schemeClr val="dk1"/>
                </a:solidFill>
              </a:rPr>
              <a:t>Ele realizou então a produção mais autobiográfica de sua carreira, retomando questões de seu passado (principalmente a Londres de começos do século XX, o teatro de variedades e o pai alcóolatra) e de seu presente (a velhice e a perda da popularidade).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pt-BR">
                <a:solidFill>
                  <a:schemeClr val="dk1"/>
                </a:solidFill>
              </a:rPr>
              <a:t>A obra, de tom mais sério e melancólico, apresenta a história de Calvero, um palhaço antes famoso, mas agora completamente decadente, que salva uma moça de uma tentativa de suicídio.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pt-BR">
                <a:solidFill>
                  <a:schemeClr val="dk1"/>
                </a:solidFill>
              </a:rPr>
              <a:t>Calvero a incentiva a retomar a carreira no balé, ao mesmo tempo em que tenta voltar aos palcos.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pt-BR">
                <a:solidFill>
                  <a:schemeClr val="dk1"/>
                </a:solidFill>
              </a:rPr>
              <a:t>O palhaço lida com a desconfiança das pessoas e com a sua própria dificuldade de fazer as pessoas rirem.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" name="Google Shape;257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6451599" cy="4838699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Google Shape;258;p47"/>
          <p:cNvSpPr txBox="1"/>
          <p:nvPr/>
        </p:nvSpPr>
        <p:spPr>
          <a:xfrm>
            <a:off x="6604000" y="1648200"/>
            <a:ext cx="2408700" cy="184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/>
              <a:t>Chaplin interpreta Calvero, um palhaço que havia conhecido o sucesso no passado, mas que estava no ostracismo</a:t>
            </a:r>
            <a:endParaRPr sz="180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" name="Google Shape;263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6299364" cy="4838699"/>
          </a:xfrm>
          <a:prstGeom prst="rect">
            <a:avLst/>
          </a:prstGeom>
          <a:noFill/>
          <a:ln>
            <a:noFill/>
          </a:ln>
        </p:spPr>
      </p:pic>
      <p:sp>
        <p:nvSpPr>
          <p:cNvPr id="264" name="Google Shape;264;p48"/>
          <p:cNvSpPr txBox="1"/>
          <p:nvPr/>
        </p:nvSpPr>
        <p:spPr>
          <a:xfrm>
            <a:off x="6451775" y="1925250"/>
            <a:ext cx="23538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</a:rPr>
              <a:t>Charles Chaplin e Terry Bloom, os dois protagonistas do filme</a:t>
            </a:r>
            <a:endParaRPr sz="1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49"/>
          <p:cNvSpPr txBox="1"/>
          <p:nvPr>
            <p:ph type="title"/>
          </p:nvPr>
        </p:nvSpPr>
        <p:spPr>
          <a:xfrm>
            <a:off x="311700" y="307000"/>
            <a:ext cx="8520600" cy="543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pt-BR"/>
              <a:t>Uma despedida (ao menos dos EUA)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0" name="Google Shape;270;p49"/>
          <p:cNvSpPr txBox="1"/>
          <p:nvPr>
            <p:ph idx="1" type="body"/>
          </p:nvPr>
        </p:nvSpPr>
        <p:spPr>
          <a:xfrm>
            <a:off x="311700" y="1152475"/>
            <a:ext cx="8599200" cy="3728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pt-BR">
                <a:solidFill>
                  <a:schemeClr val="dk1"/>
                </a:solidFill>
              </a:rPr>
              <a:t>Esse filme apresenta o único momento em que Charles Chaplin e Buster Keaton, os dois maiores comediantes do cinema mudo, contracenaram.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pt-BR">
                <a:solidFill>
                  <a:schemeClr val="dk1"/>
                </a:solidFill>
              </a:rPr>
              <a:t>Para a estreia do filme, Chaplin foi viajar até a Londres, na Inglaterra, terra natal e “cenário” da obra.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pt-BR">
                <a:solidFill>
                  <a:schemeClr val="dk1"/>
                </a:solidFill>
              </a:rPr>
              <a:t>Após a partida dos EUA, porém, ele recebeu a notícia de que o seu visto de retorno ao país havia sido negado.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pt-BR">
                <a:solidFill>
                  <a:schemeClr val="dk1"/>
                </a:solidFill>
              </a:rPr>
              <a:t>A partir disso, Chaplin passou a morar na Europa. Em 1953, fixou residência em Vevey, na Suíça.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i="1" lang="pt-BR">
                <a:solidFill>
                  <a:schemeClr val="dk1"/>
                </a:solidFill>
              </a:rPr>
              <a:t>Luzes da ribalta</a:t>
            </a:r>
            <a:r>
              <a:rPr lang="pt-BR">
                <a:solidFill>
                  <a:schemeClr val="dk1"/>
                </a:solidFill>
              </a:rPr>
              <a:t> foi bem recebido em solo europeu. Nos EUA, o filme foi, em grande parte, boicotado - ganhando exibição ampla somente 20 anos depois.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" name="Google Shape;275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4838700" cy="4838700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Google Shape;276;p50"/>
          <p:cNvSpPr txBox="1"/>
          <p:nvPr/>
        </p:nvSpPr>
        <p:spPr>
          <a:xfrm>
            <a:off x="4991100" y="2340900"/>
            <a:ext cx="38337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</a:rPr>
              <a:t>Buster Keaton e </a:t>
            </a:r>
            <a:r>
              <a:rPr lang="pt-BR" sz="1800">
                <a:solidFill>
                  <a:schemeClr val="dk1"/>
                </a:solidFill>
              </a:rPr>
              <a:t>Charles Chaplin </a:t>
            </a:r>
            <a:endParaRPr sz="1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51"/>
          <p:cNvSpPr txBox="1"/>
          <p:nvPr>
            <p:ph type="title"/>
          </p:nvPr>
        </p:nvSpPr>
        <p:spPr>
          <a:xfrm>
            <a:off x="311700" y="224600"/>
            <a:ext cx="8520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O exílio de um rei</a:t>
            </a:r>
            <a:endParaRPr/>
          </a:p>
        </p:txBody>
      </p:sp>
      <p:sp>
        <p:nvSpPr>
          <p:cNvPr id="282" name="Google Shape;282;p51"/>
          <p:cNvSpPr txBox="1"/>
          <p:nvPr>
            <p:ph idx="1" type="body"/>
          </p:nvPr>
        </p:nvSpPr>
        <p:spPr>
          <a:xfrm>
            <a:off x="311700" y="944625"/>
            <a:ext cx="8520600" cy="3983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pt-BR">
                <a:solidFill>
                  <a:schemeClr val="dk1"/>
                </a:solidFill>
              </a:rPr>
              <a:t>Vivendo em solo europeu, Chaplin encontrou um público menos moralista e mais receptivo à sua visão crítica.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pt-BR">
                <a:solidFill>
                  <a:schemeClr val="dk1"/>
                </a:solidFill>
              </a:rPr>
              <a:t>Já idoso, ele fez somente duas obras em solo europeu, produzidas na Inglaterra: </a:t>
            </a:r>
            <a:r>
              <a:rPr i="1" lang="pt-BR">
                <a:solidFill>
                  <a:schemeClr val="dk1"/>
                </a:solidFill>
              </a:rPr>
              <a:t>Um rei em Nova York</a:t>
            </a:r>
            <a:r>
              <a:rPr lang="pt-BR">
                <a:solidFill>
                  <a:schemeClr val="dk1"/>
                </a:solidFill>
              </a:rPr>
              <a:t> (1957) e </a:t>
            </a:r>
            <a:r>
              <a:rPr i="1" lang="pt-BR">
                <a:solidFill>
                  <a:schemeClr val="dk1"/>
                </a:solidFill>
              </a:rPr>
              <a:t>Uma condessa de Hong Kong</a:t>
            </a:r>
            <a:r>
              <a:rPr lang="pt-BR">
                <a:solidFill>
                  <a:schemeClr val="dk1"/>
                </a:solidFill>
              </a:rPr>
              <a:t> (1967).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pt-BR">
                <a:solidFill>
                  <a:schemeClr val="dk1"/>
                </a:solidFill>
              </a:rPr>
              <a:t>Produzidas em um contexto menos independente (em estúdios alheios, com equipe diversa e maior controle de verbas), esses são filmes menores, mas que tem seus atrativos, principalmente </a:t>
            </a:r>
            <a:r>
              <a:rPr i="1" lang="pt-BR">
                <a:solidFill>
                  <a:schemeClr val="dk1"/>
                </a:solidFill>
              </a:rPr>
              <a:t>Um rei em Nova York</a:t>
            </a:r>
            <a:r>
              <a:rPr lang="pt-BR">
                <a:solidFill>
                  <a:schemeClr val="dk1"/>
                </a:solidFill>
              </a:rPr>
              <a:t>.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pt-BR">
                <a:solidFill>
                  <a:schemeClr val="dk1"/>
                </a:solidFill>
              </a:rPr>
              <a:t>Nesse filme de 1957, Chaplin abordou muitos dos problemas pelos quais passou até 1952: a obra retrata um rei </a:t>
            </a:r>
            <a:r>
              <a:rPr lang="pt-BR">
                <a:solidFill>
                  <a:schemeClr val="dk1"/>
                </a:solidFill>
              </a:rPr>
              <a:t>(Shadov) </a:t>
            </a:r>
            <a:r>
              <a:rPr lang="pt-BR">
                <a:solidFill>
                  <a:schemeClr val="dk1"/>
                </a:solidFill>
              </a:rPr>
              <a:t>exilado de seu país, que pede asilo nos EUA, mas que entra em confronto com inúmeras questões (e problemas) da vida estadunidense.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oogle Shape;71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0438" y="192400"/>
            <a:ext cx="7843126" cy="4411750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16"/>
          <p:cNvSpPr txBox="1"/>
          <p:nvPr/>
        </p:nvSpPr>
        <p:spPr>
          <a:xfrm>
            <a:off x="2827500" y="4604150"/>
            <a:ext cx="3489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pt-BR" sz="1800">
                <a:solidFill>
                  <a:schemeClr val="dk1"/>
                </a:solidFill>
              </a:rPr>
              <a:t>Casamento ou luxo</a:t>
            </a:r>
            <a:r>
              <a:rPr lang="pt-BR" sz="1800">
                <a:solidFill>
                  <a:schemeClr val="dk1"/>
                </a:solidFill>
              </a:rPr>
              <a:t> (1923)</a:t>
            </a:r>
            <a:endParaRPr sz="1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7" name="Google Shape;287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6500" y="89425"/>
            <a:ext cx="7751002" cy="4359926"/>
          </a:xfrm>
          <a:prstGeom prst="rect">
            <a:avLst/>
          </a:prstGeom>
          <a:noFill/>
          <a:ln>
            <a:noFill/>
          </a:ln>
        </p:spPr>
      </p:pic>
      <p:sp>
        <p:nvSpPr>
          <p:cNvPr id="288" name="Google Shape;288;p52"/>
          <p:cNvSpPr txBox="1"/>
          <p:nvPr/>
        </p:nvSpPr>
        <p:spPr>
          <a:xfrm>
            <a:off x="3135600" y="4449350"/>
            <a:ext cx="28728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</a:rPr>
              <a:t>Chaplin é Shadov</a:t>
            </a:r>
            <a:endParaRPr sz="1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5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O exílio de um rei</a:t>
            </a:r>
            <a:endParaRPr/>
          </a:p>
        </p:txBody>
      </p:sp>
      <p:sp>
        <p:nvSpPr>
          <p:cNvPr id="294" name="Google Shape;294;p53"/>
          <p:cNvSpPr txBox="1"/>
          <p:nvPr>
            <p:ph idx="1" type="body"/>
          </p:nvPr>
        </p:nvSpPr>
        <p:spPr>
          <a:xfrm>
            <a:off x="311700" y="1152475"/>
            <a:ext cx="8520600" cy="368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pt-BR">
                <a:solidFill>
                  <a:schemeClr val="dk1"/>
                </a:solidFill>
              </a:rPr>
              <a:t>Em </a:t>
            </a:r>
            <a:r>
              <a:rPr i="1" lang="pt-BR">
                <a:solidFill>
                  <a:schemeClr val="dk1"/>
                </a:solidFill>
              </a:rPr>
              <a:t>Um rei em Nova York</a:t>
            </a:r>
            <a:r>
              <a:rPr lang="pt-BR">
                <a:solidFill>
                  <a:schemeClr val="dk1"/>
                </a:solidFill>
              </a:rPr>
              <a:t>, inúmeras questões da vida nos EUA são criticadas acidamente por Chaplin: o anticomunismo, as cirurgias plásticas, a violência nos filmes, a indústria das celebridades, o rock…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pt-BR">
                <a:solidFill>
                  <a:schemeClr val="dk1"/>
                </a:solidFill>
              </a:rPr>
              <a:t>Chaplin se recusou a lançar o filme nos EUA, o que impactou a sua distribuição; no entanto, a obra teve um bom desempenho na Europa.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i="1" lang="pt-BR">
                <a:solidFill>
                  <a:schemeClr val="dk1"/>
                </a:solidFill>
              </a:rPr>
              <a:t> </a:t>
            </a:r>
            <a:r>
              <a:rPr lang="pt-BR">
                <a:solidFill>
                  <a:schemeClr val="dk1"/>
                </a:solidFill>
              </a:rPr>
              <a:t>Nesse período, Chaplin continuou expondo suas opiniões abertamente e fazendo aparições públicas ousadas, como quando encontrou o líder soviético Nikita </a:t>
            </a:r>
            <a:r>
              <a:rPr lang="pt-BR">
                <a:solidFill>
                  <a:schemeClr val="dk1"/>
                </a:solidFill>
              </a:rPr>
              <a:t>Khrushchev</a:t>
            </a:r>
            <a:r>
              <a:rPr lang="pt-BR">
                <a:solidFill>
                  <a:schemeClr val="dk1"/>
                </a:solidFill>
              </a:rPr>
              <a:t> em 1956.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pt-BR">
                <a:solidFill>
                  <a:schemeClr val="dk1"/>
                </a:solidFill>
              </a:rPr>
              <a:t>Nesse período, Chaplin reviu a sua vida na autobiografia </a:t>
            </a:r>
            <a:r>
              <a:rPr i="1" lang="pt-BR">
                <a:solidFill>
                  <a:schemeClr val="dk1"/>
                </a:solidFill>
              </a:rPr>
              <a:t>Minha vida </a:t>
            </a:r>
            <a:r>
              <a:rPr lang="pt-BR">
                <a:solidFill>
                  <a:schemeClr val="dk1"/>
                </a:solidFill>
              </a:rPr>
              <a:t>(1964) e na fotobiografia </a:t>
            </a:r>
            <a:r>
              <a:rPr i="1" lang="pt-BR">
                <a:solidFill>
                  <a:schemeClr val="dk1"/>
                </a:solidFill>
              </a:rPr>
              <a:t>My life in pictures</a:t>
            </a:r>
            <a:r>
              <a:rPr lang="pt-BR">
                <a:solidFill>
                  <a:schemeClr val="dk1"/>
                </a:solidFill>
              </a:rPr>
              <a:t> (1974).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" name="Google Shape;299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8200" y="199625"/>
            <a:ext cx="7467600" cy="4200525"/>
          </a:xfrm>
          <a:prstGeom prst="rect">
            <a:avLst/>
          </a:prstGeom>
          <a:noFill/>
          <a:ln>
            <a:noFill/>
          </a:ln>
        </p:spPr>
      </p:pic>
      <p:sp>
        <p:nvSpPr>
          <p:cNvPr id="300" name="Google Shape;300;p54"/>
          <p:cNvSpPr txBox="1"/>
          <p:nvPr/>
        </p:nvSpPr>
        <p:spPr>
          <a:xfrm>
            <a:off x="464425" y="4400150"/>
            <a:ext cx="83757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</a:rPr>
              <a:t>No filme, Chaplin contracenou com seu filho Michael, que interpretou um jovem estudante com ideias de esquerda, filho de ativistas políticos</a:t>
            </a:r>
            <a:endParaRPr sz="1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55"/>
          <p:cNvSpPr txBox="1"/>
          <p:nvPr>
            <p:ph type="title"/>
          </p:nvPr>
        </p:nvSpPr>
        <p:spPr>
          <a:xfrm>
            <a:off x="311700" y="141700"/>
            <a:ext cx="8520600" cy="582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A última obra</a:t>
            </a:r>
            <a:endParaRPr/>
          </a:p>
        </p:txBody>
      </p:sp>
      <p:sp>
        <p:nvSpPr>
          <p:cNvPr id="306" name="Google Shape;306;p55"/>
          <p:cNvSpPr txBox="1"/>
          <p:nvPr>
            <p:ph idx="1" type="body"/>
          </p:nvPr>
        </p:nvSpPr>
        <p:spPr>
          <a:xfrm>
            <a:off x="311700" y="897400"/>
            <a:ext cx="8520600" cy="4062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pt-BR">
                <a:solidFill>
                  <a:schemeClr val="dk1"/>
                </a:solidFill>
              </a:rPr>
              <a:t>O último filme produzido por Chaplin foi um em que ele apenas dirigiu (só apareceu como ator em uma pequena ponta): a comédia romântica </a:t>
            </a:r>
            <a:r>
              <a:rPr i="1" lang="pt-BR">
                <a:solidFill>
                  <a:schemeClr val="dk1"/>
                </a:solidFill>
              </a:rPr>
              <a:t>Uma condessa de Hong Kong</a:t>
            </a:r>
            <a:r>
              <a:rPr lang="pt-BR">
                <a:solidFill>
                  <a:schemeClr val="dk1"/>
                </a:solidFill>
              </a:rPr>
              <a:t>.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pt-BR">
                <a:solidFill>
                  <a:schemeClr val="dk1"/>
                </a:solidFill>
              </a:rPr>
              <a:t>Foi o único filme de Chaplin em cores e no formato </a:t>
            </a:r>
            <a:r>
              <a:rPr i="1" lang="pt-BR">
                <a:solidFill>
                  <a:schemeClr val="dk1"/>
                </a:solidFill>
              </a:rPr>
              <a:t>widescreen</a:t>
            </a:r>
            <a:r>
              <a:rPr lang="pt-BR">
                <a:solidFill>
                  <a:schemeClr val="dk1"/>
                </a:solidFill>
              </a:rPr>
              <a:t>.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pt-BR">
                <a:solidFill>
                  <a:schemeClr val="dk1"/>
                </a:solidFill>
              </a:rPr>
              <a:t>Além disso, foi o seu único filme a contar com estrelas nos papéis principais: Marlon Brando e Sophia Loren.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pt-BR">
                <a:solidFill>
                  <a:schemeClr val="dk1"/>
                </a:solidFill>
              </a:rPr>
              <a:t>Loren se deu bem com Chaplin, desempenhando um papel mais cômico, quase uma versão de Carlitos. Brando, por outro lado, entrou em conflito com o diretor, devido a concepções diferentes de atuação (Chaplin era extremamente controlador, enquanto Brando valorizava a independência e o improviso).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pt-BR">
                <a:solidFill>
                  <a:schemeClr val="dk1"/>
                </a:solidFill>
              </a:rPr>
              <a:t>O filme não teve um bom desempenho comercial.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1" name="Google Shape;311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8650" y="212350"/>
            <a:ext cx="7746699" cy="4357525"/>
          </a:xfrm>
          <a:prstGeom prst="rect">
            <a:avLst/>
          </a:prstGeom>
          <a:noFill/>
          <a:ln>
            <a:noFill/>
          </a:ln>
        </p:spPr>
      </p:pic>
      <p:sp>
        <p:nvSpPr>
          <p:cNvPr id="312" name="Google Shape;312;p56"/>
          <p:cNvSpPr txBox="1"/>
          <p:nvPr/>
        </p:nvSpPr>
        <p:spPr>
          <a:xfrm>
            <a:off x="2806350" y="4569875"/>
            <a:ext cx="35313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</a:rPr>
              <a:t>Sophia Loren e Marlon Brando</a:t>
            </a:r>
            <a:endParaRPr sz="1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" name="Google Shape;317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2500" y="256413"/>
            <a:ext cx="3811400" cy="4630675"/>
          </a:xfrm>
          <a:prstGeom prst="rect">
            <a:avLst/>
          </a:prstGeom>
          <a:noFill/>
          <a:ln>
            <a:noFill/>
          </a:ln>
        </p:spPr>
      </p:pic>
      <p:sp>
        <p:nvSpPr>
          <p:cNvPr id="318" name="Google Shape;318;p57"/>
          <p:cNvSpPr txBox="1"/>
          <p:nvPr/>
        </p:nvSpPr>
        <p:spPr>
          <a:xfrm>
            <a:off x="4073900" y="2063850"/>
            <a:ext cx="31143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</a:rPr>
              <a:t>A última aparição de Chaplin nas telas, em uma pequena ponta no filme</a:t>
            </a:r>
            <a:endParaRPr sz="1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58"/>
          <p:cNvSpPr txBox="1"/>
          <p:nvPr>
            <p:ph type="title"/>
          </p:nvPr>
        </p:nvSpPr>
        <p:spPr>
          <a:xfrm>
            <a:off x="311700" y="130425"/>
            <a:ext cx="8520600" cy="57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Tranquilidade e reconhecimento</a:t>
            </a:r>
            <a:endParaRPr/>
          </a:p>
        </p:txBody>
      </p:sp>
      <p:sp>
        <p:nvSpPr>
          <p:cNvPr id="324" name="Google Shape;324;p58"/>
          <p:cNvSpPr txBox="1"/>
          <p:nvPr>
            <p:ph idx="1" type="body"/>
          </p:nvPr>
        </p:nvSpPr>
        <p:spPr>
          <a:xfrm>
            <a:off x="311700" y="703125"/>
            <a:ext cx="8520600" cy="411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pt-BR">
                <a:solidFill>
                  <a:schemeClr val="dk1"/>
                </a:solidFill>
              </a:rPr>
              <a:t>Em suas duas últimas décadas, Chaplin viveu uma vida mais tranquila, mais reclusa. Sua atividade no cinema se concentrou principalmente em relançamentos de obras anteriores, o que envolvia muitas vezes a produção de trilhas musicais.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pt-BR">
                <a:solidFill>
                  <a:schemeClr val="dk1"/>
                </a:solidFill>
              </a:rPr>
              <a:t>A iniciativa mais ousada foi o lançamento the </a:t>
            </a:r>
            <a:r>
              <a:rPr i="1" lang="pt-BR">
                <a:solidFill>
                  <a:schemeClr val="dk1"/>
                </a:solidFill>
              </a:rPr>
              <a:t>The Chaplin Revue</a:t>
            </a:r>
            <a:r>
              <a:rPr lang="pt-BR">
                <a:solidFill>
                  <a:schemeClr val="dk1"/>
                </a:solidFill>
              </a:rPr>
              <a:t> (1959), filme que juntava três médias-metragens de Chaplin, com a inclusão de trilha sonora e de uma introdução falada, realizada por ele mesmo, para cada um dos filmes: </a:t>
            </a:r>
            <a:r>
              <a:rPr i="1" lang="pt-BR">
                <a:solidFill>
                  <a:schemeClr val="dk1"/>
                </a:solidFill>
              </a:rPr>
              <a:t>Vida de cachorro</a:t>
            </a:r>
            <a:r>
              <a:rPr lang="pt-BR">
                <a:solidFill>
                  <a:schemeClr val="dk1"/>
                </a:solidFill>
              </a:rPr>
              <a:t>; </a:t>
            </a:r>
            <a:r>
              <a:rPr i="1" lang="pt-BR">
                <a:solidFill>
                  <a:schemeClr val="dk1"/>
                </a:solidFill>
              </a:rPr>
              <a:t>Ombro, armas</a:t>
            </a:r>
            <a:r>
              <a:rPr lang="pt-BR">
                <a:solidFill>
                  <a:schemeClr val="dk1"/>
                </a:solidFill>
              </a:rPr>
              <a:t>; e </a:t>
            </a:r>
            <a:r>
              <a:rPr i="1" lang="pt-BR">
                <a:solidFill>
                  <a:schemeClr val="dk1"/>
                </a:solidFill>
              </a:rPr>
              <a:t>Pastor de almas</a:t>
            </a:r>
            <a:r>
              <a:rPr lang="pt-BR">
                <a:solidFill>
                  <a:schemeClr val="dk1"/>
                </a:solidFill>
              </a:rPr>
              <a:t>.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pt-BR">
                <a:solidFill>
                  <a:schemeClr val="dk1"/>
                </a:solidFill>
              </a:rPr>
              <a:t>Sua última produção para o cinema foi o relançamento, com trilha musical, de </a:t>
            </a:r>
            <a:r>
              <a:rPr i="1" lang="pt-BR">
                <a:solidFill>
                  <a:schemeClr val="dk1"/>
                </a:solidFill>
              </a:rPr>
              <a:t>Casamento ou luxo</a:t>
            </a:r>
            <a:r>
              <a:rPr lang="pt-BR">
                <a:solidFill>
                  <a:schemeClr val="dk1"/>
                </a:solidFill>
              </a:rPr>
              <a:t>, em 1976.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pt-BR">
                <a:solidFill>
                  <a:schemeClr val="dk1"/>
                </a:solidFill>
              </a:rPr>
              <a:t>Nos anos 1960 e 1970, a opinião pública começou a mudar a favor de Chaplin.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9" name="Google Shape;329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6179693" cy="4838699"/>
          </a:xfrm>
          <a:prstGeom prst="rect">
            <a:avLst/>
          </a:prstGeom>
          <a:noFill/>
          <a:ln>
            <a:noFill/>
          </a:ln>
        </p:spPr>
      </p:pic>
      <p:sp>
        <p:nvSpPr>
          <p:cNvPr id="330" name="Google Shape;330;p59"/>
          <p:cNvSpPr txBox="1"/>
          <p:nvPr/>
        </p:nvSpPr>
        <p:spPr>
          <a:xfrm>
            <a:off x="6332100" y="2063850"/>
            <a:ext cx="24459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</a:rPr>
              <a:t>Poster de divulgação de </a:t>
            </a:r>
            <a:r>
              <a:rPr i="1" lang="pt-BR" sz="1800">
                <a:solidFill>
                  <a:schemeClr val="dk1"/>
                </a:solidFill>
              </a:rPr>
              <a:t>The Chaplin Revue</a:t>
            </a:r>
            <a:r>
              <a:rPr lang="pt-BR" sz="1800">
                <a:solidFill>
                  <a:schemeClr val="dk1"/>
                </a:solidFill>
              </a:rPr>
              <a:t> (1959)</a:t>
            </a:r>
            <a:endParaRPr sz="1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60"/>
          <p:cNvSpPr txBox="1"/>
          <p:nvPr>
            <p:ph type="title"/>
          </p:nvPr>
        </p:nvSpPr>
        <p:spPr>
          <a:xfrm>
            <a:off x="311700" y="2641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pt-BR"/>
              <a:t>Tranquilidade e reconhecimento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6" name="Google Shape;336;p60"/>
          <p:cNvSpPr txBox="1"/>
          <p:nvPr>
            <p:ph idx="1" type="body"/>
          </p:nvPr>
        </p:nvSpPr>
        <p:spPr>
          <a:xfrm>
            <a:off x="175650" y="935900"/>
            <a:ext cx="8792700" cy="3861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pt-BR">
                <a:solidFill>
                  <a:schemeClr val="dk1"/>
                </a:solidFill>
              </a:rPr>
              <a:t>Nos seus últimos anos, começou a receber homenagens e prêmios.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pt-BR">
                <a:solidFill>
                  <a:schemeClr val="dk1"/>
                </a:solidFill>
              </a:rPr>
              <a:t>Em 1971, recebeu o título de Comandante da Ordem Nacional da Legião de Honra (a mais alta distinção francesa), no Festival de Cannes.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pt-BR">
                <a:solidFill>
                  <a:schemeClr val="dk1"/>
                </a:solidFill>
              </a:rPr>
              <a:t>Em 1972, ganhou um prêmio especial do Festival de Cinema de Veneza.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pt-BR">
                <a:solidFill>
                  <a:schemeClr val="dk1"/>
                </a:solidFill>
              </a:rPr>
              <a:t>Ainda em 1972, fez uma viagem aos EUA e </a:t>
            </a:r>
            <a:r>
              <a:rPr lang="pt-BR">
                <a:solidFill>
                  <a:schemeClr val="dk1"/>
                </a:solidFill>
              </a:rPr>
              <a:t>recebeu</a:t>
            </a:r>
            <a:r>
              <a:rPr lang="pt-BR">
                <a:solidFill>
                  <a:schemeClr val="dk1"/>
                </a:solidFill>
              </a:rPr>
              <a:t> um Oscar Honorário,  recebendo uma ovação de pé de 12 minutos, a maior da história.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pt-BR">
                <a:solidFill>
                  <a:schemeClr val="dk1"/>
                </a:solidFill>
              </a:rPr>
              <a:t>Esse prêmio da indústria do cinema estadunidense pode ser lido como uma forma de o país se redimir com Chaplin.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pt-BR">
                <a:solidFill>
                  <a:schemeClr val="dk1"/>
                </a:solidFill>
              </a:rPr>
              <a:t>Em 1975, recebeu o título de cavaleiro (</a:t>
            </a:r>
            <a:r>
              <a:rPr i="1" lang="pt-BR">
                <a:solidFill>
                  <a:schemeClr val="dk1"/>
                </a:solidFill>
              </a:rPr>
              <a:t>Sir</a:t>
            </a:r>
            <a:r>
              <a:rPr lang="pt-BR">
                <a:solidFill>
                  <a:schemeClr val="dk1"/>
                </a:solidFill>
              </a:rPr>
              <a:t>) da rainha </a:t>
            </a:r>
            <a:r>
              <a:rPr lang="pt-BR">
                <a:solidFill>
                  <a:schemeClr val="dk1"/>
                </a:solidFill>
              </a:rPr>
              <a:t>Elizabeth</a:t>
            </a:r>
            <a:r>
              <a:rPr lang="pt-BR">
                <a:solidFill>
                  <a:schemeClr val="dk1"/>
                </a:solidFill>
              </a:rPr>
              <a:t> II.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pt-BR">
                <a:solidFill>
                  <a:schemeClr val="dk1"/>
                </a:solidFill>
              </a:rPr>
              <a:t>No dia 25 de dezembro de 1977, Chaplin faleceu, após ter um derrame enquanto dormia.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1" name="Google Shape;341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88288" y="231050"/>
            <a:ext cx="6296625" cy="4192501"/>
          </a:xfrm>
          <a:prstGeom prst="rect">
            <a:avLst/>
          </a:prstGeom>
          <a:noFill/>
          <a:ln>
            <a:noFill/>
          </a:ln>
        </p:spPr>
      </p:pic>
      <p:sp>
        <p:nvSpPr>
          <p:cNvPr id="342" name="Google Shape;342;p61"/>
          <p:cNvSpPr txBox="1"/>
          <p:nvPr/>
        </p:nvSpPr>
        <p:spPr>
          <a:xfrm>
            <a:off x="1672813" y="4423550"/>
            <a:ext cx="5127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</a:rPr>
              <a:t>Chaplin recebendo o Oscar Honorário em 1972</a:t>
            </a:r>
            <a:endParaRPr sz="1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oogle Shape;77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0250" y="221900"/>
            <a:ext cx="5657051" cy="4699701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17"/>
          <p:cNvSpPr txBox="1"/>
          <p:nvPr/>
        </p:nvSpPr>
        <p:spPr>
          <a:xfrm>
            <a:off x="6027300" y="2202300"/>
            <a:ext cx="24885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</a:rPr>
              <a:t>Chaplin dirigindo </a:t>
            </a:r>
            <a:r>
              <a:rPr i="1" lang="pt-BR" sz="1800">
                <a:solidFill>
                  <a:schemeClr val="dk1"/>
                </a:solidFill>
              </a:rPr>
              <a:t>Casamento ou luxo</a:t>
            </a:r>
            <a:endParaRPr sz="1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7" name="Google Shape;347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4838700" cy="4838700"/>
          </a:xfrm>
          <a:prstGeom prst="rect">
            <a:avLst/>
          </a:prstGeom>
          <a:noFill/>
          <a:ln>
            <a:noFill/>
          </a:ln>
        </p:spPr>
      </p:pic>
      <p:sp>
        <p:nvSpPr>
          <p:cNvPr id="348" name="Google Shape;348;p62"/>
          <p:cNvSpPr txBox="1"/>
          <p:nvPr/>
        </p:nvSpPr>
        <p:spPr>
          <a:xfrm>
            <a:off x="4991100" y="2202300"/>
            <a:ext cx="23673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</a:rPr>
              <a:t>Chaplin recebendo o título de </a:t>
            </a:r>
            <a:r>
              <a:rPr i="1" lang="pt-BR" sz="1800">
                <a:solidFill>
                  <a:schemeClr val="dk1"/>
                </a:solidFill>
              </a:rPr>
              <a:t>Sir </a:t>
            </a:r>
            <a:r>
              <a:rPr lang="pt-BR" sz="1800">
                <a:solidFill>
                  <a:schemeClr val="dk1"/>
                </a:solidFill>
              </a:rPr>
              <a:t>em 1975</a:t>
            </a:r>
            <a:endParaRPr sz="1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8"/>
          <p:cNvSpPr txBox="1"/>
          <p:nvPr>
            <p:ph type="title"/>
          </p:nvPr>
        </p:nvSpPr>
        <p:spPr>
          <a:xfrm>
            <a:off x="311700" y="1756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Chaplin retorna ao sucesso</a:t>
            </a:r>
            <a:endParaRPr/>
          </a:p>
        </p:txBody>
      </p:sp>
      <p:sp>
        <p:nvSpPr>
          <p:cNvPr id="84" name="Google Shape;84;p18"/>
          <p:cNvSpPr txBox="1"/>
          <p:nvPr>
            <p:ph idx="1" type="body"/>
          </p:nvPr>
        </p:nvSpPr>
        <p:spPr>
          <a:xfrm>
            <a:off x="311700" y="828625"/>
            <a:ext cx="8520600" cy="406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pt-BR">
                <a:solidFill>
                  <a:schemeClr val="dk1"/>
                </a:solidFill>
              </a:rPr>
              <a:t>Se Chaplin retornou à comédia, não podemos dizer que ele foi menos ambicioso, uma vez que seu próximo filme foi o de proporções mais épicas e ambiciosas até então.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i="1" lang="pt-BR">
                <a:solidFill>
                  <a:schemeClr val="dk1"/>
                </a:solidFill>
              </a:rPr>
              <a:t>Em busca do ouro</a:t>
            </a:r>
            <a:r>
              <a:rPr lang="pt-BR">
                <a:solidFill>
                  <a:schemeClr val="dk1"/>
                </a:solidFill>
              </a:rPr>
              <a:t>, de 1925, apresentou Carlitos como um explorador que vai até o Alasca no período da corrida do ouro (final do século XIX), em busca de riquezas.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pt-BR">
                <a:solidFill>
                  <a:schemeClr val="dk1"/>
                </a:solidFill>
              </a:rPr>
              <a:t>A produção foi bastante cara para a época, mas trouxe uma das maiores bilheterias do cinema mudo.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pt-BR">
                <a:solidFill>
                  <a:schemeClr val="dk1"/>
                </a:solidFill>
              </a:rPr>
              <a:t>O filme fez uso de técnicas inovadoras, principalmente na sequência da cabana a um passo de cair no precipício, e apresentou momentos cômicos memoráveis, como a dança dos pãezinhos e a refeição dos sapatos.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pt-BR">
                <a:solidFill>
                  <a:schemeClr val="dk1"/>
                </a:solidFill>
              </a:rPr>
              <a:t>Chaplin disse que esse é o filme pelo qual gostaria de ser lembrado.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6382456" cy="4838699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19"/>
          <p:cNvSpPr txBox="1"/>
          <p:nvPr/>
        </p:nvSpPr>
        <p:spPr>
          <a:xfrm>
            <a:off x="6534850" y="2202300"/>
            <a:ext cx="24384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</a:rPr>
              <a:t>Chaplin se alimenta de seu sapato…</a:t>
            </a:r>
            <a:endParaRPr sz="1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6096000" cy="4572000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20"/>
          <p:cNvSpPr txBox="1"/>
          <p:nvPr/>
        </p:nvSpPr>
        <p:spPr>
          <a:xfrm>
            <a:off x="6248400" y="2202300"/>
            <a:ext cx="24384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</a:rPr>
              <a:t>…e dança com pãezinhos.</a:t>
            </a:r>
            <a:endParaRPr sz="1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5990774" cy="4838702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21"/>
          <p:cNvSpPr txBox="1"/>
          <p:nvPr/>
        </p:nvSpPr>
        <p:spPr>
          <a:xfrm>
            <a:off x="6143175" y="2202300"/>
            <a:ext cx="27975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>
                <a:solidFill>
                  <a:schemeClr val="dk1"/>
                </a:solidFill>
              </a:rPr>
              <a:t>A tensão na sequência da cabana</a:t>
            </a:r>
            <a:endParaRPr sz="1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