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a80d884c3e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a80d884c3e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a80d884c3e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a80d884c3e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a8446c78f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a8446c78f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a8446c78ff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a8446c78ff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a8446c78ff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a8446c78ff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a8446c78ff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a8446c78ff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a8446c78ff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a8446c78ff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a8f5b5b72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a8f5b5b72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a8f5b5b725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a8f5b5b72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a8446c78ff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a8446c78ff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a80d884c3e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a80d884c3e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a8446c78ff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a8446c78ff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a8446c78ff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a8446c78ff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a8446c78ff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a8446c78ff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a8446c78ff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a8446c78ff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a8446c78ff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a8446c78ff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a8446c78ff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a8446c78ff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a8446c78ff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a8446c78ff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a8446c78ff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a8446c78ff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a8446c78ff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a8446c78ff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a8446c78ff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a8446c78ff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a80d884c3e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a80d884c3e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a8446c78ff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a8446c78ff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a8446c78ff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a8446c78ff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a8446c78ff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a8446c78ff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a8446c78ff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a8446c78ff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a8446c78ff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a8446c78ff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a8446c78ff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a8446c78ff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a8446c78ff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a8446c78ff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a80d884c3e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a80d884c3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a80d884c3e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a80d884c3e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a8446c78f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a8446c78f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a80d884c3e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a80d884c3e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a80d884c3e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a80d884c3e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a8446c78ff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a8446c78ff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116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/>
              <a:t>Minicurso “</a:t>
            </a:r>
            <a:r>
              <a:rPr lang="pt-BR" sz="3200"/>
              <a:t>Charles Chaplin: entre a vida e a obra, entre a poesia e a política”</a:t>
            </a:r>
            <a:endParaRPr sz="32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157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	Diogo Rossi Ambiel Facini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CCEV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2025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925" y="271713"/>
            <a:ext cx="3283900" cy="4600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2"/>
          <p:cNvSpPr txBox="1"/>
          <p:nvPr/>
        </p:nvSpPr>
        <p:spPr>
          <a:xfrm>
            <a:off x="3898075" y="2063850"/>
            <a:ext cx="4631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Chaplin em uma apresentação da peça </a:t>
            </a:r>
            <a:r>
              <a:rPr i="1" lang="pt-BR" sz="1800">
                <a:solidFill>
                  <a:schemeClr val="dk1"/>
                </a:solidFill>
              </a:rPr>
              <a:t>Sherlock Holmes</a:t>
            </a:r>
            <a:r>
              <a:rPr lang="pt-BR" sz="1800">
                <a:solidFill>
                  <a:schemeClr val="dk1"/>
                </a:solidFill>
              </a:rPr>
              <a:t> (1903), na qual alcançou um dos primeiros sucessos.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059726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3"/>
          <p:cNvSpPr txBox="1"/>
          <p:nvPr/>
        </p:nvSpPr>
        <p:spPr>
          <a:xfrm>
            <a:off x="5212125" y="2063850"/>
            <a:ext cx="32976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Anúncio de turnê americana de Chaplin com a companhia de Fred Karno, em 1913.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</a:t>
            </a:r>
            <a:r>
              <a:rPr lang="pt-BR"/>
              <a:t> começo no cinema, na Keystone (35 filmes)</a:t>
            </a:r>
            <a:endParaRPr/>
          </a:p>
        </p:txBody>
      </p:sp>
      <p:sp>
        <p:nvSpPr>
          <p:cNvPr id="126" name="Google Shape;126;p24"/>
          <p:cNvSpPr txBox="1"/>
          <p:nvPr>
            <p:ph idx="1" type="body"/>
          </p:nvPr>
        </p:nvSpPr>
        <p:spPr>
          <a:xfrm>
            <a:off x="311700" y="1152475"/>
            <a:ext cx="8520600" cy="38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Fez bastante sucesso interpretando um bêbado em uma peça chamada </a:t>
            </a:r>
            <a:r>
              <a:rPr i="1" lang="pt-BR">
                <a:solidFill>
                  <a:schemeClr val="dk1"/>
                </a:solidFill>
              </a:rPr>
              <a:t>A night in an english music hall</a:t>
            </a:r>
            <a:r>
              <a:rPr lang="pt-BR">
                <a:solidFill>
                  <a:schemeClr val="dk1"/>
                </a:solidFill>
              </a:rPr>
              <a:t>. Essa peça fez tanto sucesso que a sua turnê passou duas vezes pelos EUA, onde Chaplin chamou a atenção da nascente indústria do cinema.</a:t>
            </a:r>
            <a:endParaRPr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Em setembro de 1913, assina com a companhia Keystone, na época o maior estúdio voltado a comédias, comandado por Mack Sennett.</a:t>
            </a:r>
            <a:endParaRPr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Em 1914, lança seu primeiro filme, </a:t>
            </a:r>
            <a:r>
              <a:rPr i="1" lang="pt-BR">
                <a:solidFill>
                  <a:schemeClr val="dk1"/>
                </a:solidFill>
              </a:rPr>
              <a:t>Making a LIving</a:t>
            </a:r>
            <a:r>
              <a:rPr lang="pt-BR">
                <a:solidFill>
                  <a:schemeClr val="dk1"/>
                </a:solidFill>
              </a:rPr>
              <a:t> (</a:t>
            </a:r>
            <a:r>
              <a:rPr i="1" lang="pt-BR">
                <a:solidFill>
                  <a:schemeClr val="dk1"/>
                </a:solidFill>
              </a:rPr>
              <a:t>Carlitos repórter</a:t>
            </a:r>
            <a:r>
              <a:rPr lang="pt-BR">
                <a:solidFill>
                  <a:schemeClr val="dk1"/>
                </a:solidFill>
              </a:rPr>
              <a:t>), em que interpreta um golpista. Apesar do nome em português, Carlitos só surgiria de fato no segundo filme, Corridas de automóveis para meninos.</a:t>
            </a:r>
            <a:endParaRPr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A invenção de Carlitos, de fato, ocorreu no filme </a:t>
            </a:r>
            <a:r>
              <a:rPr i="1" lang="pt-BR">
                <a:solidFill>
                  <a:schemeClr val="dk1"/>
                </a:solidFill>
              </a:rPr>
              <a:t>Mabel’s strange predicament</a:t>
            </a:r>
            <a:r>
              <a:rPr lang="pt-BR">
                <a:solidFill>
                  <a:schemeClr val="dk1"/>
                </a:solidFill>
              </a:rPr>
              <a:t> (</a:t>
            </a:r>
            <a:r>
              <a:rPr i="1" lang="pt-BR">
                <a:solidFill>
                  <a:schemeClr val="dk1"/>
                </a:solidFill>
              </a:rPr>
              <a:t>Carlitos no hotel</a:t>
            </a:r>
            <a:r>
              <a:rPr lang="pt-BR">
                <a:solidFill>
                  <a:schemeClr val="dk1"/>
                </a:solidFill>
              </a:rPr>
              <a:t>); porém, esse filme foi lançado depois.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05784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5"/>
          <p:cNvSpPr txBox="1"/>
          <p:nvPr/>
        </p:nvSpPr>
        <p:spPr>
          <a:xfrm>
            <a:off x="6210250" y="2202300"/>
            <a:ext cx="2605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80809"/>
                </a:solidFill>
              </a:rPr>
              <a:t>Os estúdios Keystone e Mack Sennett</a:t>
            </a:r>
            <a:endParaRPr sz="1800">
              <a:solidFill>
                <a:srgbClr val="080809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 criaç</a:t>
            </a:r>
            <a:r>
              <a:rPr lang="pt-BR"/>
              <a:t>ão de Carlitos</a:t>
            </a:r>
            <a:endParaRPr/>
          </a:p>
        </p:txBody>
      </p:sp>
      <p:sp>
        <p:nvSpPr>
          <p:cNvPr id="138" name="Google Shape;138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2200">
                <a:solidFill>
                  <a:srgbClr val="080809"/>
                </a:solidFill>
                <a:highlight>
                  <a:srgbClr val="FFFFFF"/>
                </a:highlight>
              </a:rPr>
              <a:t>“</a:t>
            </a:r>
            <a:r>
              <a:rPr i="1" lang="pt-BR" sz="2200">
                <a:solidFill>
                  <a:srgbClr val="080809"/>
                </a:solidFill>
                <a:highlight>
                  <a:srgbClr val="FFFFFF"/>
                </a:highlight>
              </a:rPr>
              <a:t>Eu queria que tudo fosse uma contradição: as calças largas, o casaco apertado, o chapéu pequeno e os sapatos grandes </a:t>
            </a:r>
            <a:r>
              <a:rPr lang="pt-BR" sz="2200">
                <a:solidFill>
                  <a:srgbClr val="080809"/>
                </a:solidFill>
                <a:highlight>
                  <a:srgbClr val="FFFFFF"/>
                </a:highlight>
              </a:rPr>
              <a:t>[…]</a:t>
            </a:r>
            <a:r>
              <a:rPr i="1" lang="pt-BR" sz="2200">
                <a:solidFill>
                  <a:srgbClr val="080809"/>
                </a:solidFill>
                <a:highlight>
                  <a:srgbClr val="FFFFFF"/>
                </a:highlight>
              </a:rPr>
              <a:t> acrescentei um pequeno bigode, que, raciocinei, acrescentaria idade sem esconder minha expressão. Eu não tinha ideia do personagem. Mas no momento em que eu estava vestido, as roupas e a maquiagem me fizeram sentir a pessoa que ele era. Comecei a conhecê-lo e, quando entrei no palco, ele nasceu totalmente</a:t>
            </a:r>
            <a:r>
              <a:rPr lang="pt-BR" sz="2200">
                <a:solidFill>
                  <a:srgbClr val="080809"/>
                </a:solidFill>
                <a:highlight>
                  <a:srgbClr val="FFFFFF"/>
                </a:highlight>
              </a:rPr>
              <a:t>” (Chaplin, em </a:t>
            </a:r>
            <a:r>
              <a:rPr i="1" lang="pt-BR" sz="2200">
                <a:solidFill>
                  <a:srgbClr val="080809"/>
                </a:solidFill>
                <a:highlight>
                  <a:srgbClr val="FFFFFF"/>
                </a:highlight>
              </a:rPr>
              <a:t>Minha Vida</a:t>
            </a:r>
            <a:r>
              <a:rPr lang="pt-BR" sz="2200">
                <a:solidFill>
                  <a:srgbClr val="080809"/>
                </a:solidFill>
                <a:highlight>
                  <a:srgbClr val="FFFFFF"/>
                </a:highlight>
              </a:rPr>
              <a:t>).</a:t>
            </a:r>
            <a:endParaRPr sz="22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7"/>
          <p:cNvSpPr txBox="1"/>
          <p:nvPr>
            <p:ph type="title"/>
          </p:nvPr>
        </p:nvSpPr>
        <p:spPr>
          <a:xfrm>
            <a:off x="311700" y="1756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 in</a:t>
            </a:r>
            <a:r>
              <a:rPr lang="pt-BR"/>
              <a:t>ício do sucesso no cinema</a:t>
            </a:r>
            <a:endParaRPr/>
          </a:p>
        </p:txBody>
      </p:sp>
      <p:sp>
        <p:nvSpPr>
          <p:cNvPr id="144" name="Google Shape;144;p27"/>
          <p:cNvSpPr txBox="1"/>
          <p:nvPr>
            <p:ph idx="1" type="body"/>
          </p:nvPr>
        </p:nvSpPr>
        <p:spPr>
          <a:xfrm>
            <a:off x="311700" y="867100"/>
            <a:ext cx="8520600" cy="396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No começo de sua atividade no cinema, Chaplin teve participações menores em filmes protagonizados por outras pessoas, principalmente por Mabel Normand, então estrela do estúdio e já diretora. Nesse período, produzia-se por volta de 1 filme por semana.</a:t>
            </a:r>
            <a:endParaRPr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Chaplin começou a dar sugestões na criação das obras e a entrar em confronto com os diretores, principalmente com Normand, o que levou a sérias brigas e a ameaças de expulsão, sobretudo no filme </a:t>
            </a:r>
            <a:r>
              <a:rPr i="1" lang="pt-BR">
                <a:solidFill>
                  <a:schemeClr val="dk1"/>
                </a:solidFill>
              </a:rPr>
              <a:t>Mabel at the wheel</a:t>
            </a:r>
            <a:r>
              <a:rPr lang="pt-BR">
                <a:solidFill>
                  <a:schemeClr val="dk1"/>
                </a:solidFill>
              </a:rPr>
              <a:t> (</a:t>
            </a:r>
            <a:r>
              <a:rPr i="1" lang="pt-BR">
                <a:solidFill>
                  <a:schemeClr val="dk1"/>
                </a:solidFill>
              </a:rPr>
              <a:t>Carlitos banca o tirano</a:t>
            </a:r>
            <a:r>
              <a:rPr lang="pt-BR">
                <a:solidFill>
                  <a:schemeClr val="dk1"/>
                </a:solidFill>
              </a:rPr>
              <a:t>). Mack Sennett voltou atrás, porém, </a:t>
            </a:r>
            <a:r>
              <a:rPr lang="pt-BR">
                <a:solidFill>
                  <a:schemeClr val="dk1"/>
                </a:solidFill>
              </a:rPr>
              <a:t>quando</a:t>
            </a:r>
            <a:r>
              <a:rPr lang="pt-BR">
                <a:solidFill>
                  <a:schemeClr val="dk1"/>
                </a:solidFill>
              </a:rPr>
              <a:t> viu que havia uma grande demanda de filmes de </a:t>
            </a:r>
            <a:r>
              <a:rPr lang="pt-BR">
                <a:solidFill>
                  <a:schemeClr val="dk1"/>
                </a:solidFill>
              </a:rPr>
              <a:t>Carlitos</a:t>
            </a:r>
            <a:r>
              <a:rPr lang="pt-BR">
                <a:solidFill>
                  <a:schemeClr val="dk1"/>
                </a:solidFill>
              </a:rPr>
              <a:t> por parte dos</a:t>
            </a:r>
            <a:r>
              <a:rPr lang="pt-BR">
                <a:solidFill>
                  <a:schemeClr val="dk1"/>
                </a:solidFill>
              </a:rPr>
              <a:t> </a:t>
            </a:r>
            <a:r>
              <a:rPr lang="pt-BR">
                <a:solidFill>
                  <a:schemeClr val="dk1"/>
                </a:solidFill>
              </a:rPr>
              <a:t>exibidores.</a:t>
            </a:r>
            <a:endParaRPr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Com isso, Chaplin </a:t>
            </a:r>
            <a:r>
              <a:rPr lang="pt-BR">
                <a:solidFill>
                  <a:schemeClr val="dk1"/>
                </a:solidFill>
              </a:rPr>
              <a:t>conseguiu </a:t>
            </a:r>
            <a:r>
              <a:rPr lang="pt-BR">
                <a:solidFill>
                  <a:schemeClr val="dk1"/>
                </a:solidFill>
              </a:rPr>
              <a:t>dirigir o seu próximo filme, </a:t>
            </a:r>
            <a:r>
              <a:rPr i="1" lang="pt-BR">
                <a:solidFill>
                  <a:schemeClr val="dk1"/>
                </a:solidFill>
              </a:rPr>
              <a:t>Caught in the rain</a:t>
            </a:r>
            <a:r>
              <a:rPr lang="pt-BR">
                <a:solidFill>
                  <a:schemeClr val="dk1"/>
                </a:solidFill>
              </a:rPr>
              <a:t> (</a:t>
            </a:r>
            <a:r>
              <a:rPr i="1" lang="pt-BR">
                <a:solidFill>
                  <a:schemeClr val="dk1"/>
                </a:solidFill>
              </a:rPr>
              <a:t>Carlitos e a sonâmbula</a:t>
            </a:r>
            <a:r>
              <a:rPr lang="pt-BR">
                <a:solidFill>
                  <a:schemeClr val="dk1"/>
                </a:solidFill>
              </a:rPr>
              <a:t>), que foi um grande sucesso.</a:t>
            </a:r>
            <a:endParaRPr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A partir de então, Chaplin dirigiu quase todos os seus filmes, já buscando imprimir um estilo seu, mais lento e trabalhado.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096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8"/>
          <p:cNvSpPr txBox="1"/>
          <p:nvPr/>
        </p:nvSpPr>
        <p:spPr>
          <a:xfrm>
            <a:off x="6322300" y="1786800"/>
            <a:ext cx="24768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Primeira aparição pública de Carlitos, em </a:t>
            </a:r>
            <a:r>
              <a:rPr i="1" lang="pt-BR" sz="1800">
                <a:solidFill>
                  <a:schemeClr val="dk1"/>
                </a:solidFill>
              </a:rPr>
              <a:t>Corrida de automóveis para meninos </a:t>
            </a:r>
            <a:r>
              <a:rPr lang="pt-BR" sz="1800">
                <a:solidFill>
                  <a:schemeClr val="dk1"/>
                </a:solidFill>
              </a:rPr>
              <a:t>(1914)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619611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9"/>
          <p:cNvSpPr txBox="1"/>
          <p:nvPr/>
        </p:nvSpPr>
        <p:spPr>
          <a:xfrm>
            <a:off x="6772000" y="1648200"/>
            <a:ext cx="23229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A criação de fato do personagem ocorreu em </a:t>
            </a:r>
            <a:r>
              <a:rPr i="1" lang="pt-BR" sz="1800">
                <a:solidFill>
                  <a:schemeClr val="dk1"/>
                </a:solidFill>
              </a:rPr>
              <a:t>Carlitos no hotel </a:t>
            </a:r>
            <a:r>
              <a:rPr lang="pt-BR" sz="1800">
                <a:solidFill>
                  <a:schemeClr val="dk1"/>
                </a:solidFill>
              </a:rPr>
              <a:t>(</a:t>
            </a:r>
            <a:r>
              <a:rPr i="1" lang="pt-BR" sz="1800">
                <a:solidFill>
                  <a:schemeClr val="dk1"/>
                </a:solidFill>
              </a:rPr>
              <a:t>Mabel’s strange predicament)</a:t>
            </a:r>
            <a:r>
              <a:rPr lang="pt-BR" sz="1800">
                <a:solidFill>
                  <a:schemeClr val="dk1"/>
                </a:solidFill>
              </a:rPr>
              <a:t>, de 1914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096000" cy="4657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30"/>
          <p:cNvSpPr txBox="1"/>
          <p:nvPr/>
        </p:nvSpPr>
        <p:spPr>
          <a:xfrm>
            <a:off x="6248400" y="1925250"/>
            <a:ext cx="2707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O primeiro filme dirigido por Chaplin foi </a:t>
            </a:r>
            <a:r>
              <a:rPr i="1" lang="pt-BR" sz="1800">
                <a:solidFill>
                  <a:schemeClr val="dk1"/>
                </a:solidFill>
              </a:rPr>
              <a:t>Carlitos e a sonâmbula </a:t>
            </a:r>
            <a:r>
              <a:rPr lang="pt-BR" sz="1800">
                <a:solidFill>
                  <a:schemeClr val="dk1"/>
                </a:solidFill>
              </a:rPr>
              <a:t>(</a:t>
            </a:r>
            <a:r>
              <a:rPr i="1" lang="pt-BR" sz="1800">
                <a:solidFill>
                  <a:schemeClr val="dk1"/>
                </a:solidFill>
              </a:rPr>
              <a:t>Caught in the Rain</a:t>
            </a:r>
            <a:r>
              <a:rPr lang="pt-BR" sz="1800">
                <a:solidFill>
                  <a:schemeClr val="dk1"/>
                </a:solidFill>
              </a:rPr>
              <a:t>), de 1914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Essanay: surge o </a:t>
            </a:r>
            <a:r>
              <a:rPr i="1" lang="pt-BR"/>
              <a:t>pathos </a:t>
            </a:r>
            <a:r>
              <a:rPr lang="pt-BR"/>
              <a:t>chapliniano (15 filmes)</a:t>
            </a:r>
            <a:endParaRPr/>
          </a:p>
        </p:txBody>
      </p:sp>
      <p:sp>
        <p:nvSpPr>
          <p:cNvPr id="168" name="Google Shape;168;p31"/>
          <p:cNvSpPr txBox="1"/>
          <p:nvPr>
            <p:ph idx="1" type="body"/>
          </p:nvPr>
        </p:nvSpPr>
        <p:spPr>
          <a:xfrm>
            <a:off x="311700" y="1152475"/>
            <a:ext cx="8520600" cy="387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Entre 1915 e 1916, Chaplin atuou na companhia Essanay.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Nela, trabalhou com um elenco mais est</a:t>
            </a:r>
            <a:r>
              <a:rPr lang="pt-BR">
                <a:solidFill>
                  <a:schemeClr val="dk1"/>
                </a:solidFill>
              </a:rPr>
              <a:t>ável e conheceu aquela que foi o par romântico no maior número de seus filmes, Edna Purviance, que participou de 35 obras.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Os filmes agora levavam mais tempo para serem produzidos e também tinham um ritmo mais lento, com menos correrias.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Carlitos também começa a desenvolver uma nova persona: de violento e cruel, e passa a ter um comportamento mais solidário e romântico.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i="1" lang="pt-BR">
                <a:solidFill>
                  <a:schemeClr val="dk1"/>
                </a:solidFill>
              </a:rPr>
              <a:t>O vagabundo</a:t>
            </a:r>
            <a:r>
              <a:rPr lang="pt-BR">
                <a:solidFill>
                  <a:schemeClr val="dk1"/>
                </a:solidFill>
              </a:rPr>
              <a:t> (1915) marca uma virada em sua obra e na próxima comédia: há a mistura entre comédia e </a:t>
            </a:r>
            <a:r>
              <a:rPr i="1" lang="pt-BR">
                <a:solidFill>
                  <a:schemeClr val="dk1"/>
                </a:solidFill>
              </a:rPr>
              <a:t>pathos</a:t>
            </a:r>
            <a:r>
              <a:rPr lang="pt-BR">
                <a:solidFill>
                  <a:schemeClr val="dk1"/>
                </a:solidFill>
              </a:rPr>
              <a:t> (o apelo às emoções do público). Carlitos é uma figura mais gentil e sofre. Humor e sentimento se confundem.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Algumas leituras</a:t>
            </a:r>
            <a:endParaRPr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375" y="1374325"/>
            <a:ext cx="2232826" cy="330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9800" y="1344500"/>
            <a:ext cx="2232825" cy="336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4225" y="1344500"/>
            <a:ext cx="2311308" cy="336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850" y="152400"/>
            <a:ext cx="6334041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2"/>
          <p:cNvSpPr txBox="1"/>
          <p:nvPr/>
        </p:nvSpPr>
        <p:spPr>
          <a:xfrm>
            <a:off x="6732750" y="1094100"/>
            <a:ext cx="22845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O encerramento de </a:t>
            </a:r>
            <a:r>
              <a:rPr i="1" lang="pt-BR" sz="1800">
                <a:solidFill>
                  <a:schemeClr val="dk1"/>
                </a:solidFill>
              </a:rPr>
              <a:t>O vagabundo</a:t>
            </a:r>
            <a:r>
              <a:rPr lang="pt-BR" sz="1800">
                <a:solidFill>
                  <a:schemeClr val="dk1"/>
                </a:solidFill>
              </a:rPr>
              <a:t> (1915), além da importância pela intensidade emocional, foi retomado em outras obras de Chaplin, estabelecendo uma espécie de motivo artístico.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475" y="502125"/>
            <a:ext cx="4412625" cy="340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9232" y="502126"/>
            <a:ext cx="3878043" cy="340892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3"/>
          <p:cNvSpPr txBox="1"/>
          <p:nvPr/>
        </p:nvSpPr>
        <p:spPr>
          <a:xfrm>
            <a:off x="393600" y="3911050"/>
            <a:ext cx="8356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À esquerda: </a:t>
            </a:r>
            <a:r>
              <a:rPr i="1" lang="pt-BR" sz="1800">
                <a:solidFill>
                  <a:schemeClr val="dk1"/>
                </a:solidFill>
              </a:rPr>
              <a:t>Carlitos na atividade</a:t>
            </a:r>
            <a:r>
              <a:rPr lang="pt-BR" sz="1800">
                <a:solidFill>
                  <a:schemeClr val="dk1"/>
                </a:solidFill>
              </a:rPr>
              <a:t> (</a:t>
            </a:r>
            <a:r>
              <a:rPr i="1" lang="pt-BR" sz="1800">
                <a:solidFill>
                  <a:schemeClr val="dk1"/>
                </a:solidFill>
              </a:rPr>
              <a:t>Work</a:t>
            </a:r>
            <a:r>
              <a:rPr lang="pt-BR" sz="1800">
                <a:solidFill>
                  <a:schemeClr val="dk1"/>
                </a:solidFill>
              </a:rPr>
              <a:t>) (1915), traz um esboço de </a:t>
            </a:r>
            <a:r>
              <a:rPr lang="pt-BR" sz="1800">
                <a:solidFill>
                  <a:schemeClr val="dk1"/>
                </a:solidFill>
              </a:rPr>
              <a:t>crítica</a:t>
            </a:r>
            <a:r>
              <a:rPr lang="pt-BR" sz="1800">
                <a:solidFill>
                  <a:schemeClr val="dk1"/>
                </a:solidFill>
              </a:rPr>
              <a:t> social, ao mostrar a exploração do trabalhador Carlitos. À direita: Chaplin e Edna Purviance no mesmo filme. 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4"/>
          <p:cNvSpPr txBox="1"/>
          <p:nvPr>
            <p:ph type="title"/>
          </p:nvPr>
        </p:nvSpPr>
        <p:spPr>
          <a:xfrm>
            <a:off x="311700" y="124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Mutual: controle e genialidade (12 filmes)</a:t>
            </a:r>
            <a:endParaRPr/>
          </a:p>
        </p:txBody>
      </p:sp>
      <p:sp>
        <p:nvSpPr>
          <p:cNvPr id="187" name="Google Shape;187;p34"/>
          <p:cNvSpPr txBox="1"/>
          <p:nvPr>
            <p:ph idx="1" type="body"/>
          </p:nvPr>
        </p:nvSpPr>
        <p:spPr>
          <a:xfrm>
            <a:off x="311700" y="841450"/>
            <a:ext cx="8520600" cy="39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Foi constru</a:t>
            </a:r>
            <a:r>
              <a:rPr lang="pt-BR">
                <a:solidFill>
                  <a:schemeClr val="dk1"/>
                </a:solidFill>
              </a:rPr>
              <a:t>ído um estúdio para Chaplin. Ele já era um fenômeno global, e assinou um dos maiores contratos da época;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Apesar de assinar contrato para produzir um filme por mês, suas produções eram cada vez mais demoradas.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Algumas obras primas iniciais surgiram nesse período, como </a:t>
            </a:r>
            <a:r>
              <a:rPr i="1" lang="pt-BR">
                <a:solidFill>
                  <a:schemeClr val="dk1"/>
                </a:solidFill>
              </a:rPr>
              <a:t>Rua da paz</a:t>
            </a:r>
            <a:r>
              <a:rPr lang="pt-BR">
                <a:solidFill>
                  <a:schemeClr val="dk1"/>
                </a:solidFill>
              </a:rPr>
              <a:t>, </a:t>
            </a:r>
            <a:r>
              <a:rPr i="1" lang="pt-BR">
                <a:solidFill>
                  <a:schemeClr val="dk1"/>
                </a:solidFill>
              </a:rPr>
              <a:t>Casa de penhores</a:t>
            </a:r>
            <a:r>
              <a:rPr lang="pt-BR">
                <a:solidFill>
                  <a:schemeClr val="dk1"/>
                </a:solidFill>
              </a:rPr>
              <a:t> e </a:t>
            </a:r>
            <a:r>
              <a:rPr i="1" lang="pt-BR">
                <a:solidFill>
                  <a:schemeClr val="dk1"/>
                </a:solidFill>
              </a:rPr>
              <a:t>O Imigrante</a:t>
            </a:r>
            <a:r>
              <a:rPr lang="pt-BR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Seus filmes também passaram a ser mais variados e mais estruturados narrativamente.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Nesse período se desenvolve uma característica fundamental da sua comédia: o trabalho com os objetos, em que são dados novos sentidos e novas funções a eles.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Nessa fase também ganha mais força a crítica social, principalmente em </a:t>
            </a:r>
            <a:r>
              <a:rPr i="1" lang="pt-BR">
                <a:solidFill>
                  <a:schemeClr val="dk1"/>
                </a:solidFill>
              </a:rPr>
              <a:t>Rua da paz</a:t>
            </a:r>
            <a:r>
              <a:rPr lang="pt-BR">
                <a:solidFill>
                  <a:schemeClr val="dk1"/>
                </a:solidFill>
              </a:rPr>
              <a:t> (pobreza) e </a:t>
            </a:r>
            <a:r>
              <a:rPr i="1" lang="pt-BR">
                <a:solidFill>
                  <a:schemeClr val="dk1"/>
                </a:solidFill>
              </a:rPr>
              <a:t>O imigrante </a:t>
            </a:r>
            <a:r>
              <a:rPr lang="pt-BR">
                <a:solidFill>
                  <a:schemeClr val="dk1"/>
                </a:solidFill>
              </a:rPr>
              <a:t>(imigração e violência policial).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477104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5"/>
          <p:cNvSpPr txBox="1"/>
          <p:nvPr/>
        </p:nvSpPr>
        <p:spPr>
          <a:xfrm>
            <a:off x="6629500" y="2202300"/>
            <a:ext cx="2297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</a:rPr>
              <a:t>Casa de penhores</a:t>
            </a:r>
            <a:r>
              <a:rPr lang="pt-BR" sz="1800">
                <a:solidFill>
                  <a:schemeClr val="dk1"/>
                </a:solidFill>
              </a:rPr>
              <a:t> (1916)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6"/>
          <p:cNvSpPr txBox="1"/>
          <p:nvPr/>
        </p:nvSpPr>
        <p:spPr>
          <a:xfrm>
            <a:off x="6604000" y="2202300"/>
            <a:ext cx="2040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</a:rPr>
              <a:t>Rua da Paz</a:t>
            </a:r>
            <a:r>
              <a:rPr lang="pt-BR" sz="1800">
                <a:solidFill>
                  <a:schemeClr val="dk1"/>
                </a:solidFill>
              </a:rPr>
              <a:t> (1917)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205661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7"/>
          <p:cNvSpPr txBox="1"/>
          <p:nvPr/>
        </p:nvSpPr>
        <p:spPr>
          <a:xfrm>
            <a:off x="6358050" y="2340900"/>
            <a:ext cx="2541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</a:rPr>
              <a:t>O aventureiro </a:t>
            </a:r>
            <a:r>
              <a:rPr lang="pt-BR" sz="1800">
                <a:solidFill>
                  <a:schemeClr val="dk1"/>
                </a:solidFill>
              </a:rPr>
              <a:t>(1917)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688" y="101075"/>
            <a:ext cx="7746624" cy="4357474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8"/>
          <p:cNvSpPr txBox="1"/>
          <p:nvPr/>
        </p:nvSpPr>
        <p:spPr>
          <a:xfrm>
            <a:off x="3520200" y="4458550"/>
            <a:ext cx="2103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</a:rPr>
              <a:t>O imigrante</a:t>
            </a:r>
            <a:r>
              <a:rPr lang="pt-BR" sz="1800">
                <a:solidFill>
                  <a:schemeClr val="dk1"/>
                </a:solidFill>
              </a:rPr>
              <a:t> (1917)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9"/>
          <p:cNvSpPr txBox="1"/>
          <p:nvPr>
            <p:ph type="title"/>
          </p:nvPr>
        </p:nvSpPr>
        <p:spPr>
          <a:xfrm>
            <a:off x="311700" y="200100"/>
            <a:ext cx="8520600" cy="52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First National: os roteiros se desenvolvem (8 filmes)</a:t>
            </a:r>
            <a:endParaRPr/>
          </a:p>
        </p:txBody>
      </p:sp>
      <p:sp>
        <p:nvSpPr>
          <p:cNvPr id="217" name="Google Shape;217;p39"/>
          <p:cNvSpPr txBox="1"/>
          <p:nvPr>
            <p:ph idx="1" type="body"/>
          </p:nvPr>
        </p:nvSpPr>
        <p:spPr>
          <a:xfrm>
            <a:off x="311700" y="726000"/>
            <a:ext cx="8520600" cy="419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Foi dada liberdade de produç</a:t>
            </a:r>
            <a:r>
              <a:rPr lang="pt-BR">
                <a:solidFill>
                  <a:schemeClr val="dk1"/>
                </a:solidFill>
              </a:rPr>
              <a:t>ão quase total a Chaplin.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Ele construiu seus próprios estúdios, Charles Chaplin Studios, em 1918.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Nessa fase, ele procurou aprofundar o seu personagem Carlitos, cada vez mais humanizado, e complexificar os roteiros, mais </a:t>
            </a:r>
            <a:r>
              <a:rPr lang="pt-BR">
                <a:solidFill>
                  <a:schemeClr val="dk1"/>
                </a:solidFill>
              </a:rPr>
              <a:t>estruturados</a:t>
            </a:r>
            <a:r>
              <a:rPr lang="pt-BR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O primeiro filme desse período foi </a:t>
            </a:r>
            <a:r>
              <a:rPr i="1" lang="pt-BR">
                <a:solidFill>
                  <a:schemeClr val="dk1"/>
                </a:solidFill>
              </a:rPr>
              <a:t>Vida de cachorro</a:t>
            </a:r>
            <a:r>
              <a:rPr lang="pt-BR">
                <a:solidFill>
                  <a:schemeClr val="dk1"/>
                </a:solidFill>
              </a:rPr>
              <a:t>, no qual se destaca a relação entre Carlitos e seu amigo animal.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Chaplin foi cobrado por não se alistar no exército britânico na Primeira Guerra Mundial. Em 1918, lança porém uma obra que aborda o tema: </a:t>
            </a:r>
            <a:r>
              <a:rPr i="1" lang="pt-BR">
                <a:solidFill>
                  <a:schemeClr val="dk1"/>
                </a:solidFill>
              </a:rPr>
              <a:t>Ombro Armas</a:t>
            </a:r>
            <a:r>
              <a:rPr lang="pt-BR">
                <a:solidFill>
                  <a:schemeClr val="dk1"/>
                </a:solidFill>
              </a:rPr>
              <a:t>, na qual Carlitos interpreta um soldado inglês.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Nesse período, se casou com Mildred Harris e ela deu à luz um filho, mas a criança </a:t>
            </a:r>
            <a:r>
              <a:rPr lang="pt-BR">
                <a:solidFill>
                  <a:schemeClr val="dk1"/>
                </a:solidFill>
              </a:rPr>
              <a:t>morreu</a:t>
            </a:r>
            <a:r>
              <a:rPr lang="pt-BR">
                <a:solidFill>
                  <a:schemeClr val="dk1"/>
                </a:solidFill>
              </a:rPr>
              <a:t> três dias depois. Esses acontecimentos marcam a produção da próxima obra…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427624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40"/>
          <p:cNvSpPr txBox="1"/>
          <p:nvPr/>
        </p:nvSpPr>
        <p:spPr>
          <a:xfrm>
            <a:off x="4580025" y="2340900"/>
            <a:ext cx="4593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Chaplin Studios, na época e hoje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9475" y="187275"/>
            <a:ext cx="6145050" cy="41786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41"/>
          <p:cNvSpPr txBox="1"/>
          <p:nvPr/>
        </p:nvSpPr>
        <p:spPr>
          <a:xfrm>
            <a:off x="3218700" y="4365900"/>
            <a:ext cx="270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</a:rPr>
              <a:t>Vida de cachorro </a:t>
            </a:r>
            <a:r>
              <a:rPr lang="pt-BR" sz="1800">
                <a:solidFill>
                  <a:schemeClr val="dk1"/>
                </a:solidFill>
              </a:rPr>
              <a:t>(1918)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825" y="169939"/>
            <a:ext cx="3684375" cy="480362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/>
        </p:nvSpPr>
        <p:spPr>
          <a:xfrm>
            <a:off x="4205875" y="1726475"/>
            <a:ext cx="41571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A vida de Chaplin foi levada às telas no filme </a:t>
            </a:r>
            <a:r>
              <a:rPr i="1" lang="pt-BR" sz="1800">
                <a:solidFill>
                  <a:schemeClr val="dk1"/>
                </a:solidFill>
              </a:rPr>
              <a:t>Chaplin</a:t>
            </a:r>
            <a:r>
              <a:rPr lang="pt-BR" sz="1800">
                <a:solidFill>
                  <a:schemeClr val="dk1"/>
                </a:solidFill>
              </a:rPr>
              <a:t>, dirigido por </a:t>
            </a:r>
            <a:r>
              <a:rPr lang="pt-BR" sz="1800">
                <a:solidFill>
                  <a:schemeClr val="dk1"/>
                </a:solidFill>
              </a:rPr>
              <a:t>Richard Attenborough e lançado em 1992. Quem interpreta Chaplin nessa obra é Robert Downey Jr. </a:t>
            </a:r>
            <a:r>
              <a:rPr lang="pt-BR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454826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2"/>
          <p:cNvSpPr txBox="1"/>
          <p:nvPr/>
        </p:nvSpPr>
        <p:spPr>
          <a:xfrm>
            <a:off x="6607225" y="2202300"/>
            <a:ext cx="186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</a:rPr>
              <a:t>Ombro, armas </a:t>
            </a:r>
            <a:r>
              <a:rPr lang="pt-BR" sz="1800">
                <a:solidFill>
                  <a:schemeClr val="dk1"/>
                </a:solidFill>
              </a:rPr>
              <a:t>(1918)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3"/>
          <p:cNvSpPr txBox="1"/>
          <p:nvPr>
            <p:ph type="title"/>
          </p:nvPr>
        </p:nvSpPr>
        <p:spPr>
          <a:xfrm>
            <a:off x="311700" y="16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/>
              <a:t>O garoto </a:t>
            </a:r>
            <a:r>
              <a:rPr lang="pt-BR"/>
              <a:t>(1921)</a:t>
            </a:r>
            <a:endParaRPr/>
          </a:p>
        </p:txBody>
      </p:sp>
      <p:sp>
        <p:nvSpPr>
          <p:cNvPr id="241" name="Google Shape;241;p43"/>
          <p:cNvSpPr txBox="1"/>
          <p:nvPr>
            <p:ph idx="1" type="body"/>
          </p:nvPr>
        </p:nvSpPr>
        <p:spPr>
          <a:xfrm>
            <a:off x="311700" y="735550"/>
            <a:ext cx="8520600" cy="43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Em sua obra seguinte, </a:t>
            </a:r>
            <a:r>
              <a:rPr i="1" lang="pt-BR">
                <a:solidFill>
                  <a:schemeClr val="dk1"/>
                </a:solidFill>
              </a:rPr>
              <a:t>O garoto</a:t>
            </a:r>
            <a:r>
              <a:rPr lang="pt-BR">
                <a:solidFill>
                  <a:schemeClr val="dk1"/>
                </a:solidFill>
              </a:rPr>
              <a:t> (1921), Chaplin aprofunda ainda mais a mistura entre comédia e drama e a humanização de Carlitos.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Ele encontra o ator-mirim Jackie Coogan, de apenas 4 anos, com o qual mantém uma ótima relação, e o escala no filme.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Coogan foi uma das primeiras estrelas-mirins do cinema e sofreu com o abuso financeiro por parte dos pais, o que levou até mesmo à criação de uma lei de proteção a esses atores muito jovens.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Nesse filme, Carlitos encontra um bebê abandonado e se torna uma espécie de pai para ele, desenvolvendo uma verdadeira afeição pela criança.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A obra explora temas sociais, como a pobreza, e questões mais sentimentais, como a (quase inevitável) separação entre pai e filho.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O filme começava com o seguinte intertítulo: “</a:t>
            </a:r>
            <a:r>
              <a:rPr i="1" lang="pt-BR">
                <a:solidFill>
                  <a:schemeClr val="dk1"/>
                </a:solidFill>
              </a:rPr>
              <a:t>Um filme com um sorriso - e, talvez, uma lágrima</a:t>
            </a:r>
            <a:r>
              <a:rPr lang="pt-BR">
                <a:solidFill>
                  <a:schemeClr val="dk1"/>
                </a:solidFill>
              </a:rPr>
              <a:t>”.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Com 68 minutos, foi a obra mais longa de Chaplin até então, e um imenso sucesso.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44"/>
          <p:cNvSpPr txBox="1"/>
          <p:nvPr/>
        </p:nvSpPr>
        <p:spPr>
          <a:xfrm>
            <a:off x="6604000" y="2340900"/>
            <a:ext cx="2052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</a:rPr>
              <a:t>O garoto </a:t>
            </a:r>
            <a:r>
              <a:rPr lang="pt-BR" sz="1800">
                <a:solidFill>
                  <a:schemeClr val="dk1"/>
                </a:solidFill>
              </a:rPr>
              <a:t>(1921)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41817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5"/>
          <p:cNvSpPr txBox="1"/>
          <p:nvPr/>
        </p:nvSpPr>
        <p:spPr>
          <a:xfrm>
            <a:off x="6570575" y="2340900"/>
            <a:ext cx="1949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</a:rPr>
              <a:t>O garoto </a:t>
            </a:r>
            <a:r>
              <a:rPr lang="pt-BR" sz="1800">
                <a:solidFill>
                  <a:schemeClr val="dk1"/>
                </a:solidFill>
              </a:rPr>
              <a:t>(1921)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6"/>
          <p:cNvSpPr txBox="1"/>
          <p:nvPr>
            <p:ph type="title"/>
          </p:nvPr>
        </p:nvSpPr>
        <p:spPr>
          <a:xfrm>
            <a:off x="311700" y="161625"/>
            <a:ext cx="8520600" cy="5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Últimos filmes no estúdio e criação da United Artists</a:t>
            </a:r>
            <a:endParaRPr/>
          </a:p>
        </p:txBody>
      </p:sp>
      <p:sp>
        <p:nvSpPr>
          <p:cNvPr id="259" name="Google Shape;259;p46"/>
          <p:cNvSpPr txBox="1"/>
          <p:nvPr>
            <p:ph idx="1" type="body"/>
          </p:nvPr>
        </p:nvSpPr>
        <p:spPr>
          <a:xfrm>
            <a:off x="311700" y="841450"/>
            <a:ext cx="8520600" cy="396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Em 1919, Chaplin, junto com mais tr</a:t>
            </a:r>
            <a:r>
              <a:rPr lang="pt-BR">
                <a:solidFill>
                  <a:schemeClr val="dk1"/>
                </a:solidFill>
              </a:rPr>
              <a:t>ês artistas famosos de Hollywood (Mary Pickford, Douglas Fairbanks e D. W. </a:t>
            </a:r>
            <a:r>
              <a:rPr lang="pt-BR">
                <a:solidFill>
                  <a:schemeClr val="dk1"/>
                </a:solidFill>
              </a:rPr>
              <a:t>Griffith), fundou a United Artists, para distribuir seus próprios filmes, em uma iniciativa inovadora para a época, com o objetivo de ganhar controle total sobre a produção e a distribuição.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Chaplin, porém, ainda estava sob contrato com a First National e foi obrigado a cumpri-lo. Entre suas últimas obras nesse período, destaca-se inicialmente </a:t>
            </a:r>
            <a:r>
              <a:rPr i="1" lang="pt-BR">
                <a:solidFill>
                  <a:schemeClr val="dk1"/>
                </a:solidFill>
              </a:rPr>
              <a:t>Dia de Pagamento</a:t>
            </a:r>
            <a:r>
              <a:rPr lang="pt-BR">
                <a:solidFill>
                  <a:schemeClr val="dk1"/>
                </a:solidFill>
              </a:rPr>
              <a:t>, com suas </a:t>
            </a:r>
            <a:r>
              <a:rPr i="1" lang="pt-BR">
                <a:solidFill>
                  <a:schemeClr val="dk1"/>
                </a:solidFill>
              </a:rPr>
              <a:t>gags</a:t>
            </a:r>
            <a:r>
              <a:rPr lang="pt-BR">
                <a:solidFill>
                  <a:schemeClr val="dk1"/>
                </a:solidFill>
              </a:rPr>
              <a:t> engenhosas.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Mais surpreendente ainda é </a:t>
            </a:r>
            <a:r>
              <a:rPr i="1" lang="pt-BR">
                <a:solidFill>
                  <a:schemeClr val="dk1"/>
                </a:solidFill>
              </a:rPr>
              <a:t>Pastor de Almas </a:t>
            </a:r>
            <a:r>
              <a:rPr lang="pt-BR">
                <a:solidFill>
                  <a:schemeClr val="dk1"/>
                </a:solidFill>
              </a:rPr>
              <a:t>(1923). Nesse filme, menos sentimental e mais ambíguo, Carlitos é um fugitivo da cadeia que, para fugir da polícia, disfarça-se de pastor e começa a viver em uma cidadezinha.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Essa obra apresenta um roteiro mais extenso e sofisticado, com um final ambíguo.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4850" y="185888"/>
            <a:ext cx="6734276" cy="448952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7"/>
          <p:cNvSpPr txBox="1"/>
          <p:nvPr/>
        </p:nvSpPr>
        <p:spPr>
          <a:xfrm>
            <a:off x="3198900" y="4675425"/>
            <a:ext cx="2746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</a:rPr>
              <a:t>Pastor de almas </a:t>
            </a:r>
            <a:r>
              <a:rPr lang="pt-BR" sz="1800">
                <a:solidFill>
                  <a:schemeClr val="dk1"/>
                </a:solidFill>
              </a:rPr>
              <a:t>(1923)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311885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48"/>
          <p:cNvSpPr txBox="1"/>
          <p:nvPr/>
        </p:nvSpPr>
        <p:spPr>
          <a:xfrm>
            <a:off x="6464275" y="1648200"/>
            <a:ext cx="25410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Os criadores da United Artists. Da esquerda para a direita: Douglas Fairbanks, Mary Pickford, Chaplin e D. W. Griffith.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11700" y="153075"/>
            <a:ext cx="8520600" cy="11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pt-BR" sz="2400"/>
              <a:t>Aula 1: </a:t>
            </a:r>
            <a:r>
              <a:rPr lang="pt-BR" sz="2400"/>
              <a:t>A infância, a mocidade e os curtas-metragens: a obra se desenvolve rapidamente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120"/>
          </a:p>
        </p:txBody>
      </p:sp>
      <p:sp>
        <p:nvSpPr>
          <p:cNvPr id="75" name="Google Shape;75;p16"/>
          <p:cNvSpPr txBox="1"/>
          <p:nvPr>
            <p:ph idx="1" type="body"/>
          </p:nvPr>
        </p:nvSpPr>
        <p:spPr>
          <a:xfrm>
            <a:off x="311700" y="1423650"/>
            <a:ext cx="8520600" cy="35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O que veremos na aula de hoje: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pt-BR">
                <a:solidFill>
                  <a:schemeClr val="dk1"/>
                </a:solidFill>
              </a:rPr>
              <a:t>A inf</a:t>
            </a:r>
            <a:r>
              <a:rPr lang="pt-BR">
                <a:solidFill>
                  <a:schemeClr val="dk1"/>
                </a:solidFill>
              </a:rPr>
              <a:t>ância pobre e a família </a:t>
            </a:r>
            <a:r>
              <a:rPr lang="pt-BR">
                <a:solidFill>
                  <a:schemeClr val="dk1"/>
                </a:solidFill>
              </a:rPr>
              <a:t>disfuncional</a:t>
            </a:r>
            <a:r>
              <a:rPr lang="pt-BR">
                <a:solidFill>
                  <a:schemeClr val="dk1"/>
                </a:solidFill>
              </a:rPr>
              <a:t>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pt-BR">
                <a:solidFill>
                  <a:schemeClr val="dk1"/>
                </a:solidFill>
              </a:rPr>
              <a:t>A vida artística desde muito cedo;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pt-BR">
                <a:solidFill>
                  <a:schemeClr val="dk1"/>
                </a:solidFill>
              </a:rPr>
              <a:t>A entrada no grupo de Fred </a:t>
            </a:r>
            <a:r>
              <a:rPr lang="pt-BR">
                <a:solidFill>
                  <a:schemeClr val="dk1"/>
                </a:solidFill>
              </a:rPr>
              <a:t>Karno</a:t>
            </a:r>
            <a:r>
              <a:rPr lang="pt-BR">
                <a:solidFill>
                  <a:schemeClr val="dk1"/>
                </a:solidFill>
              </a:rPr>
              <a:t> e a chegada aos EUA;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pt-BR">
                <a:solidFill>
                  <a:schemeClr val="dk1"/>
                </a:solidFill>
              </a:rPr>
              <a:t>O começo na indústria do cinema, trabalhando com Mack Sennett;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i="1" lang="pt-BR">
                <a:solidFill>
                  <a:schemeClr val="dk1"/>
                </a:solidFill>
              </a:rPr>
              <a:t>Corrida de automóveis para meninos</a:t>
            </a:r>
            <a:r>
              <a:rPr lang="pt-BR">
                <a:solidFill>
                  <a:schemeClr val="dk1"/>
                </a:solidFill>
              </a:rPr>
              <a:t> (1914): Carlitos surge;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pt-BR">
                <a:solidFill>
                  <a:schemeClr val="dk1"/>
                </a:solidFill>
              </a:rPr>
              <a:t>Trabalhando na Essanay: o controle aumenta e surge o </a:t>
            </a:r>
            <a:r>
              <a:rPr i="1" lang="pt-BR">
                <a:solidFill>
                  <a:schemeClr val="dk1"/>
                </a:solidFill>
              </a:rPr>
              <a:t>pathos</a:t>
            </a:r>
            <a:r>
              <a:rPr lang="pt-BR">
                <a:solidFill>
                  <a:schemeClr val="dk1"/>
                </a:solidFill>
              </a:rPr>
              <a:t>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pt-BR">
                <a:solidFill>
                  <a:schemeClr val="dk1"/>
                </a:solidFill>
              </a:rPr>
              <a:t>Trabalhando na Mutual: as primeiras obras primas - Carlitos e os objetos.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pt-BR">
                <a:solidFill>
                  <a:schemeClr val="dk1"/>
                </a:solidFill>
              </a:rPr>
              <a:t>Trabalhando na First National: dono de sua obra;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pt-BR">
                <a:solidFill>
                  <a:schemeClr val="dk1"/>
                </a:solidFill>
              </a:rPr>
              <a:t>A transição para os longas-metragens e a criação de United Artists.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>
            <p:ph type="title"/>
          </p:nvPr>
        </p:nvSpPr>
        <p:spPr>
          <a:xfrm>
            <a:off x="311700" y="1885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 inf</a:t>
            </a:r>
            <a:r>
              <a:rPr lang="pt-BR"/>
              <a:t>ância difícil de Charles Chaplin</a:t>
            </a:r>
            <a:endParaRPr/>
          </a:p>
        </p:txBody>
      </p:sp>
      <p:sp>
        <p:nvSpPr>
          <p:cNvPr id="81" name="Google Shape;81;p17"/>
          <p:cNvSpPr txBox="1"/>
          <p:nvPr>
            <p:ph idx="1" type="body"/>
          </p:nvPr>
        </p:nvSpPr>
        <p:spPr>
          <a:xfrm>
            <a:off x="311700" y="761200"/>
            <a:ext cx="8520600" cy="40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Nasceu em 16 de abril de 1889, em Londres.</a:t>
            </a:r>
            <a:endParaRPr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Filho de Hannah Hill Chaplin com Charles Chaplin (pai).</a:t>
            </a:r>
            <a:endParaRPr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Seus meio-irmãos eram Sydney Chaplin e George Wheeler Dryden.</a:t>
            </a:r>
            <a:endParaRPr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Seus pais eram artistas do Music Hall londrino, principalmente cantores.</a:t>
            </a:r>
            <a:endParaRPr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O pai de Chaplin chegou a fazer sucesso, mas logo teve problemas com o alcoolismo. Seus pais se separam rapidamente. </a:t>
            </a:r>
            <a:endParaRPr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A carreira de Hannah não durou muito tempo, por causa de problemas vocais. Com isso, Chaplin e Sydney viviam com a mãe em uma vida de dificuldades, sobrevivendo com pequenos serviços de costureira da mãe.</a:t>
            </a:r>
            <a:endParaRPr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Hannah rapidamente passa a demonstrar problemas mentais, sendo algumas vezes internada em instituições psiquiátricas.</a:t>
            </a:r>
            <a:endParaRPr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Com isso, Chaplin teve que passar algumas temporadas em orfanatos.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7925" y="152400"/>
            <a:ext cx="2530175" cy="390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2589" y="152400"/>
            <a:ext cx="2830836" cy="390657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8"/>
          <p:cNvSpPr txBox="1"/>
          <p:nvPr/>
        </p:nvSpPr>
        <p:spPr>
          <a:xfrm>
            <a:off x="3193050" y="4214850"/>
            <a:ext cx="2757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2"/>
                </a:solidFill>
              </a:rPr>
              <a:t>Os pais de Chaplin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9" name="Google Shape;89;p18"/>
          <p:cNvSpPr txBox="1"/>
          <p:nvPr/>
        </p:nvSpPr>
        <p:spPr>
          <a:xfrm>
            <a:off x="4860075" y="4638150"/>
            <a:ext cx="448800" cy="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324225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/>
          <p:nvPr/>
        </p:nvSpPr>
        <p:spPr>
          <a:xfrm>
            <a:off x="1563600" y="995350"/>
            <a:ext cx="218100" cy="5643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9"/>
          <p:cNvSpPr txBox="1"/>
          <p:nvPr/>
        </p:nvSpPr>
        <p:spPr>
          <a:xfrm>
            <a:off x="3705675" y="1559725"/>
            <a:ext cx="32322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Chaplin, com sete anos, na Central London School for Paupers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/>
          <p:nvPr>
            <p:ph type="title"/>
          </p:nvPr>
        </p:nvSpPr>
        <p:spPr>
          <a:xfrm>
            <a:off x="311700" y="328375"/>
            <a:ext cx="8520600" cy="5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 in</a:t>
            </a:r>
            <a:r>
              <a:rPr lang="pt-BR"/>
              <a:t>ício nas artes</a:t>
            </a:r>
            <a:endParaRPr/>
          </a:p>
        </p:txBody>
      </p:sp>
      <p:sp>
        <p:nvSpPr>
          <p:cNvPr id="102" name="Google Shape;102;p20"/>
          <p:cNvSpPr txBox="1"/>
          <p:nvPr>
            <p:ph idx="1" type="body"/>
          </p:nvPr>
        </p:nvSpPr>
        <p:spPr>
          <a:xfrm>
            <a:off x="311700" y="1152475"/>
            <a:ext cx="8520600" cy="36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Sua primeira apresentação, pontual, ocorreu com cinco anos de idade, substituindo a sua mãe, mas com 9 anos começou a demonstrar interesse real na atividade artística;</a:t>
            </a:r>
            <a:endParaRPr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Entre 1899 e 1900, juntou-se ao grupo Eight Lancashire Lads, que faziam danças de sapateado.</a:t>
            </a:r>
            <a:endParaRPr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Aos 13 anos, abandonou a escola para focar no trabalho artístico.</a:t>
            </a:r>
            <a:endParaRPr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Em 1903, iniciou uma turnê muito bem sucedida na peça </a:t>
            </a:r>
            <a:r>
              <a:rPr i="1" lang="pt-BR">
                <a:solidFill>
                  <a:schemeClr val="dk1"/>
                </a:solidFill>
              </a:rPr>
              <a:t>Sherlock Holmes</a:t>
            </a:r>
            <a:r>
              <a:rPr lang="pt-BR">
                <a:solidFill>
                  <a:schemeClr val="dk1"/>
                </a:solidFill>
              </a:rPr>
              <a:t>, ficando até 1906.</a:t>
            </a:r>
            <a:endParaRPr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Entre 1906 e 1907, faz números cômicos no Casey’s Circus, tornando-se a estrela do grupo, com 18 anos.</a:t>
            </a:r>
            <a:endParaRPr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Em 1908, ajudado pelo irmão Sydney, junta-se à famosa companhia cômica de Fred Karno, ganhando rapidamente destaque na companhia.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99085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1"/>
          <p:cNvSpPr txBox="1"/>
          <p:nvPr/>
        </p:nvSpPr>
        <p:spPr>
          <a:xfrm>
            <a:off x="3143250" y="2068950"/>
            <a:ext cx="5747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Chaplin com 9 ou 10 anos, na época em que trabalhou com os Eight Lancashire Lads.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