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</p:sldMasterIdLst>
  <p:sldIdLst>
    <p:sldId id="306" r:id="rId2"/>
    <p:sldId id="256" r:id="rId3"/>
    <p:sldId id="330" r:id="rId4"/>
    <p:sldId id="259" r:id="rId5"/>
    <p:sldId id="275" r:id="rId6"/>
    <p:sldId id="299" r:id="rId7"/>
    <p:sldId id="257" r:id="rId8"/>
    <p:sldId id="260" r:id="rId9"/>
    <p:sldId id="277" r:id="rId10"/>
    <p:sldId id="261" r:id="rId11"/>
    <p:sldId id="281" r:id="rId12"/>
    <p:sldId id="292" r:id="rId13"/>
    <p:sldId id="274" r:id="rId14"/>
    <p:sldId id="262" r:id="rId15"/>
    <p:sldId id="285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303" r:id="rId26"/>
    <p:sldId id="287" r:id="rId27"/>
    <p:sldId id="273" r:id="rId28"/>
    <p:sldId id="282" r:id="rId29"/>
    <p:sldId id="280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92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22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22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13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4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05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06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2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916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18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47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31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67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2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6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4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2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32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5B8424-D026-41A7-B0EB-39D8C657C189}" type="datetimeFigureOut">
              <a:rPr lang="pt-BR" smtClean="0"/>
              <a:t>04/10/2025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356599-EDA4-43FA-BF52-4D9AFC68F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2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B0E267A8-5F32-437A-8619-B58A05FC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566" y="640831"/>
            <a:ext cx="4096041" cy="5461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2B7473-B73D-4590-AE6D-42B9AB5C5C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438" y="1725254"/>
            <a:ext cx="4923691" cy="195872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500" dirty="0"/>
              <a:t>REBOREDO, Lucília Augusta. </a:t>
            </a:r>
            <a:r>
              <a:rPr lang="pt-BR" sz="1500" b="1" dirty="0"/>
              <a:t>Da serialidade à institucionalização: um estudo do movimento de um grupo que se afirma e se nega na (</a:t>
            </a:r>
            <a:r>
              <a:rPr lang="pt-BR" sz="1500" b="1" dirty="0" err="1"/>
              <a:t>des</a:t>
            </a:r>
            <a:r>
              <a:rPr lang="pt-BR" sz="1500" b="1" dirty="0"/>
              <a:t>)construção do ser favelado</a:t>
            </a:r>
            <a:r>
              <a:rPr lang="pt-BR" sz="1500" dirty="0"/>
              <a:t>. 1992. Tese (Doutorado em Psicologia - Psicologia Social), Pontifícia Universidade Católica de São Paulo, 1992, p. 32.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541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A34C9F2-9703-4E5F-8472-59EC596FF78B}"/>
              </a:ext>
            </a:extLst>
          </p:cNvPr>
          <p:cNvGrpSpPr/>
          <p:nvPr/>
        </p:nvGrpSpPr>
        <p:grpSpPr>
          <a:xfrm>
            <a:off x="1900394" y="1223962"/>
            <a:ext cx="2428875" cy="1457324"/>
            <a:chOff x="59677" y="246408"/>
            <a:chExt cx="2428875" cy="1457324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7EBCFF37-2446-4A4E-8781-7680D406785E}"/>
                </a:ext>
              </a:extLst>
            </p:cNvPr>
            <p:cNvSpPr/>
            <p:nvPr/>
          </p:nvSpPr>
          <p:spPr>
            <a:xfrm>
              <a:off x="59677" y="246408"/>
              <a:ext cx="2428875" cy="14573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72723211-2683-4173-9499-00CA5E281B0B}"/>
                </a:ext>
              </a:extLst>
            </p:cNvPr>
            <p:cNvSpPr txBox="1"/>
            <p:nvPr/>
          </p:nvSpPr>
          <p:spPr>
            <a:xfrm>
              <a:off x="59677" y="246408"/>
              <a:ext cx="2428875" cy="145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>
                  <a:solidFill>
                    <a:schemeClr val="tx1"/>
                  </a:solidFill>
                </a:rPr>
                <a:t>POLÍTICA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D44DD66-D70C-49AE-9F9B-D97F30A784B1}"/>
              </a:ext>
            </a:extLst>
          </p:cNvPr>
          <p:cNvGrpSpPr/>
          <p:nvPr/>
        </p:nvGrpSpPr>
        <p:grpSpPr>
          <a:xfrm>
            <a:off x="4989191" y="1134135"/>
            <a:ext cx="2635095" cy="1547151"/>
            <a:chOff x="2644982" y="134197"/>
            <a:chExt cx="2455655" cy="154715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9DA2382-2A37-4C8D-A0C5-86383BA693D2}"/>
                </a:ext>
              </a:extLst>
            </p:cNvPr>
            <p:cNvSpPr/>
            <p:nvPr/>
          </p:nvSpPr>
          <p:spPr>
            <a:xfrm>
              <a:off x="2671762" y="224024"/>
              <a:ext cx="2428875" cy="14573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4131D96-1EF3-44F5-941E-78CB0ACF50FB}"/>
                </a:ext>
              </a:extLst>
            </p:cNvPr>
            <p:cNvSpPr txBox="1"/>
            <p:nvPr/>
          </p:nvSpPr>
          <p:spPr>
            <a:xfrm>
              <a:off x="2644982" y="134197"/>
              <a:ext cx="2428875" cy="145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>
                  <a:solidFill>
                    <a:schemeClr val="tx1"/>
                  </a:solidFill>
                </a:rPr>
                <a:t>JURÍDICA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E4229B2-9C34-4347-8947-4C6DD5FD4071}"/>
              </a:ext>
            </a:extLst>
          </p:cNvPr>
          <p:cNvGrpSpPr/>
          <p:nvPr/>
        </p:nvGrpSpPr>
        <p:grpSpPr>
          <a:xfrm>
            <a:off x="8134352" y="1071244"/>
            <a:ext cx="2503804" cy="1671320"/>
            <a:chOff x="5336068" y="157667"/>
            <a:chExt cx="2499995" cy="1538604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1D149FF-78E4-40A4-9B80-32CAB79D2F97}"/>
                </a:ext>
              </a:extLst>
            </p:cNvPr>
            <p:cNvSpPr/>
            <p:nvPr/>
          </p:nvSpPr>
          <p:spPr>
            <a:xfrm>
              <a:off x="5336068" y="238947"/>
              <a:ext cx="2428875" cy="14573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1987A1E7-FC65-4591-9E5C-66D81A4A4963}"/>
                </a:ext>
              </a:extLst>
            </p:cNvPr>
            <p:cNvSpPr txBox="1"/>
            <p:nvPr/>
          </p:nvSpPr>
          <p:spPr>
            <a:xfrm>
              <a:off x="5407188" y="157667"/>
              <a:ext cx="2428875" cy="145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>
                  <a:solidFill>
                    <a:schemeClr val="tx1"/>
                  </a:solidFill>
                </a:rPr>
                <a:t>IDEOLOGICA/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>
                  <a:solidFill>
                    <a:schemeClr val="tx1"/>
                  </a:solidFill>
                </a:rPr>
                <a:t>CONSCIÊNCIA SOCIAL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2F874B9-A974-4098-9C9B-74F146394546}"/>
              </a:ext>
            </a:extLst>
          </p:cNvPr>
          <p:cNvGrpSpPr/>
          <p:nvPr/>
        </p:nvGrpSpPr>
        <p:grpSpPr>
          <a:xfrm>
            <a:off x="1811100" y="4264393"/>
            <a:ext cx="2428876" cy="1457324"/>
            <a:chOff x="29849" y="2618083"/>
            <a:chExt cx="2428876" cy="1457324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6271534-5F02-4CAA-B71A-79811B41AA9C}"/>
                </a:ext>
              </a:extLst>
            </p:cNvPr>
            <p:cNvSpPr/>
            <p:nvPr/>
          </p:nvSpPr>
          <p:spPr>
            <a:xfrm>
              <a:off x="29850" y="2618083"/>
              <a:ext cx="2428875" cy="14573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9F12EFE-0393-40E0-8DB7-08E1358A6D36}"/>
                </a:ext>
              </a:extLst>
            </p:cNvPr>
            <p:cNvSpPr txBox="1"/>
            <p:nvPr/>
          </p:nvSpPr>
          <p:spPr>
            <a:xfrm>
              <a:off x="29849" y="2618083"/>
              <a:ext cx="2428875" cy="145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>
                  <a:solidFill>
                    <a:schemeClr val="tx1"/>
                  </a:solidFill>
                </a:rPr>
                <a:t>PRODUÇÃO SOCIAL DA VIDA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>
                  <a:solidFill>
                    <a:schemeClr val="tx1"/>
                  </a:solidFill>
                </a:rPr>
                <a:t>(SOBREVIVÊNCIA)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A1A2F2C8-F026-478A-A3CB-DEE6B2CFA95E}"/>
              </a:ext>
            </a:extLst>
          </p:cNvPr>
          <p:cNvGrpSpPr/>
          <p:nvPr/>
        </p:nvGrpSpPr>
        <p:grpSpPr>
          <a:xfrm>
            <a:off x="5017928" y="4264393"/>
            <a:ext cx="2428876" cy="1457324"/>
            <a:chOff x="2764617" y="2580776"/>
            <a:chExt cx="2428876" cy="1457324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BD25CDED-E3EF-413F-8010-507AF53C73D2}"/>
                </a:ext>
              </a:extLst>
            </p:cNvPr>
            <p:cNvSpPr/>
            <p:nvPr/>
          </p:nvSpPr>
          <p:spPr>
            <a:xfrm>
              <a:off x="2764618" y="2580776"/>
              <a:ext cx="2428875" cy="14573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910AA84-DE53-43D9-9815-E6BA199FCB3B}"/>
                </a:ext>
              </a:extLst>
            </p:cNvPr>
            <p:cNvSpPr txBox="1"/>
            <p:nvPr/>
          </p:nvSpPr>
          <p:spPr>
            <a:xfrm>
              <a:off x="2764617" y="2580776"/>
              <a:ext cx="2428875" cy="145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>
                  <a:solidFill>
                    <a:schemeClr val="tx1"/>
                  </a:solidFill>
                </a:rPr>
                <a:t>RELAÇÕES SOCIAIS DE PRODUÇÃO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>
                  <a:solidFill>
                    <a:schemeClr val="tx1"/>
                  </a:solidFill>
                </a:rPr>
                <a:t> (HXH)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BCF40C9-CF90-4240-82D7-63E2A23E3717}"/>
              </a:ext>
            </a:extLst>
          </p:cNvPr>
          <p:cNvGrpSpPr/>
          <p:nvPr/>
        </p:nvGrpSpPr>
        <p:grpSpPr>
          <a:xfrm>
            <a:off x="8205580" y="4264393"/>
            <a:ext cx="2428875" cy="1457324"/>
            <a:chOff x="5343525" y="2576491"/>
            <a:chExt cx="2428875" cy="1457324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71C102C-926E-4737-B4DB-E2C095DBB5A4}"/>
                </a:ext>
              </a:extLst>
            </p:cNvPr>
            <p:cNvSpPr/>
            <p:nvPr/>
          </p:nvSpPr>
          <p:spPr>
            <a:xfrm>
              <a:off x="5343525" y="2576491"/>
              <a:ext cx="2428875" cy="14573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B47E3F96-CD6C-4BD1-99DD-713D46AD3C39}"/>
                </a:ext>
              </a:extLst>
            </p:cNvPr>
            <p:cNvSpPr txBox="1"/>
            <p:nvPr/>
          </p:nvSpPr>
          <p:spPr>
            <a:xfrm>
              <a:off x="5343525" y="2576491"/>
              <a:ext cx="2428875" cy="145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kern="1200" dirty="0">
                  <a:solidFill>
                    <a:schemeClr val="tx1"/>
                  </a:solidFill>
                </a:rPr>
                <a:t>GRAU DE DESENVOLVIMENTO DAS FORÇAS PRODUTIVAS (HXN)</a:t>
              </a:r>
            </a:p>
          </p:txBody>
        </p:sp>
      </p:grpSp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94FB2ABA-863C-438A-9DA0-FFB8F6907E79}"/>
              </a:ext>
            </a:extLst>
          </p:cNvPr>
          <p:cNvSpPr/>
          <p:nvPr/>
        </p:nvSpPr>
        <p:spPr>
          <a:xfrm>
            <a:off x="591503" y="1223962"/>
            <a:ext cx="231775" cy="4462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Seta: para Cima 27">
            <a:extLst>
              <a:ext uri="{FF2B5EF4-FFF2-40B4-BE49-F238E27FC236}">
                <a16:creationId xmlns:a16="http://schemas.microsoft.com/office/drawing/2014/main" id="{B22CA86D-230C-4AD6-98E0-B001B78BB23E}"/>
              </a:ext>
            </a:extLst>
          </p:cNvPr>
          <p:cNvSpPr/>
          <p:nvPr/>
        </p:nvSpPr>
        <p:spPr>
          <a:xfrm>
            <a:off x="1067594" y="1198562"/>
            <a:ext cx="233362" cy="4460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D73C2E0-0E4E-4B1D-AB7C-3066D3D0A78A}"/>
              </a:ext>
            </a:extLst>
          </p:cNvPr>
          <p:cNvSpPr/>
          <p:nvPr/>
        </p:nvSpPr>
        <p:spPr>
          <a:xfrm>
            <a:off x="355600" y="0"/>
            <a:ext cx="6614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altLang="pt-BR" dirty="0"/>
            </a:b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SUPERESTRUTURA                                          ESTADO</a:t>
            </a:r>
            <a:br>
              <a:rPr lang="pt-BR" altLang="pt-BR" dirty="0"/>
            </a:br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4A38AC6-3ECA-4A8C-A5EB-B6842F32E8B1}"/>
              </a:ext>
            </a:extLst>
          </p:cNvPr>
          <p:cNvSpPr/>
          <p:nvPr/>
        </p:nvSpPr>
        <p:spPr>
          <a:xfrm>
            <a:off x="-1167765" y="6154812"/>
            <a:ext cx="4704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spcBef>
                <a:spcPct val="0"/>
              </a:spcBef>
              <a:buClrTx/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ESTRUTURA</a:t>
            </a:r>
          </a:p>
          <a:p>
            <a:pPr lvl="3">
              <a:spcBef>
                <a:spcPct val="0"/>
              </a:spcBef>
              <a:buClrTx/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ECONÔMICA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CA550A6-C25F-41CD-BC89-48E69127A89F}"/>
              </a:ext>
            </a:extLst>
          </p:cNvPr>
          <p:cNvSpPr/>
          <p:nvPr/>
        </p:nvSpPr>
        <p:spPr>
          <a:xfrm>
            <a:off x="6738044" y="3198346"/>
            <a:ext cx="303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CONFLITO, CRISE, REVOLUÇÃO</a:t>
            </a:r>
          </a:p>
        </p:txBody>
      </p:sp>
      <p:sp>
        <p:nvSpPr>
          <p:cNvPr id="38" name="Seta: Curva para a Esquerda 37">
            <a:extLst>
              <a:ext uri="{FF2B5EF4-FFF2-40B4-BE49-F238E27FC236}">
                <a16:creationId xmlns:a16="http://schemas.microsoft.com/office/drawing/2014/main" id="{CDE8DA8B-634B-436E-B25B-E83CDA33F6FC}"/>
              </a:ext>
            </a:extLst>
          </p:cNvPr>
          <p:cNvSpPr/>
          <p:nvPr/>
        </p:nvSpPr>
        <p:spPr>
          <a:xfrm>
            <a:off x="9641840" y="295960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Seta: Curva para a Direita 38">
            <a:extLst>
              <a:ext uri="{FF2B5EF4-FFF2-40B4-BE49-F238E27FC236}">
                <a16:creationId xmlns:a16="http://schemas.microsoft.com/office/drawing/2014/main" id="{91BDF7C1-AC5A-481D-965C-F5A81A116CA6}"/>
              </a:ext>
            </a:extLst>
          </p:cNvPr>
          <p:cNvSpPr/>
          <p:nvPr/>
        </p:nvSpPr>
        <p:spPr>
          <a:xfrm>
            <a:off x="5963145" y="291436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84B355-42EF-43A8-AEB7-6ABB5FD91E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263" y="2271167"/>
            <a:ext cx="3159149" cy="2387919"/>
          </a:xfrm>
        </p:spPr>
        <p:txBody>
          <a:bodyPr>
            <a:normAutofit fontScale="47500" lnSpcReduction="20000"/>
          </a:bodyPr>
          <a:lstStyle/>
          <a:p>
            <a:endParaRPr lang="pt-BR" altLang="pt-BR" b="1" dirty="0">
              <a:highlight>
                <a:srgbClr val="FFFF00"/>
              </a:highlight>
            </a:endParaRPr>
          </a:p>
          <a:p>
            <a:endParaRPr lang="pt-BR" altLang="pt-BR" b="1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pt-BR" altLang="pt-BR" sz="2900" dirty="0">
                <a:latin typeface="+mj-lt"/>
                <a:cs typeface="Calibri" panose="020F0502020204030204" pitchFamily="34" charset="0"/>
              </a:rPr>
              <a:t>Texto: </a:t>
            </a:r>
            <a:r>
              <a:rPr lang="pt-BR" altLang="pt-BR" sz="29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“Prefácio à contribuição da Economia Política”, </a:t>
            </a:r>
            <a:r>
              <a:rPr lang="pt-BR" altLang="pt-BR" sz="2900" dirty="0">
                <a:latin typeface="+mj-lt"/>
                <a:cs typeface="Calibri" panose="020F0502020204030204" pitchFamily="34" charset="0"/>
              </a:rPr>
              <a:t>Marx e Engels.</a:t>
            </a:r>
          </a:p>
          <a:p>
            <a:pPr marL="0" indent="0" algn="just">
              <a:buNone/>
            </a:pPr>
            <a:r>
              <a:rPr lang="pt-BR" altLang="pt-BR" sz="2900" dirty="0">
                <a:latin typeface="+mj-lt"/>
                <a:cs typeface="Calibri" panose="020F0502020204030204" pitchFamily="34" charset="0"/>
              </a:rPr>
              <a:t>discussão sobre a </a:t>
            </a:r>
            <a:r>
              <a:rPr lang="pt-BR" altLang="pt-BR" sz="29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relação da estrutura econômica e a superestrutura política, jurídica e ideológica.</a:t>
            </a:r>
          </a:p>
          <a:p>
            <a:pPr algn="just"/>
            <a:endParaRPr lang="pt-BR" altLang="pt-BR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endParaRPr lang="pt-BR" alt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3F6971-6B10-4462-BEF7-02A297155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r="1248"/>
          <a:stretch/>
        </p:blipFill>
        <p:spPr>
          <a:xfrm>
            <a:off x="3962370" y="1"/>
            <a:ext cx="822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0"/>
                <a:lumOff val="100000"/>
                <a:alpha val="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4304CDF-1CA0-4AF6-97F1-3AC1ACB0F3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r="1022"/>
          <a:stretch/>
        </p:blipFill>
        <p:spPr>
          <a:xfrm>
            <a:off x="0" y="-2032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344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199689-7704-4810-89ED-8E9A441FB3A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464598" y="5398588"/>
            <a:ext cx="5500913" cy="106680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pt-BR" alt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altLang="pt-BR" sz="2200" dirty="0">
                <a:latin typeface="+mj-lt"/>
                <a:cs typeface="Calibri" panose="020F0502020204030204" pitchFamily="34" charset="0"/>
              </a:rPr>
              <a:t>Texto </a:t>
            </a:r>
            <a:r>
              <a:rPr lang="pt-BR" altLang="pt-BR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“Carta de Engels a </a:t>
            </a:r>
            <a:r>
              <a:rPr lang="pt-BR" altLang="pt-BR" sz="2200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Block</a:t>
            </a:r>
            <a:r>
              <a:rPr lang="pt-BR" altLang="pt-BR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”</a:t>
            </a:r>
            <a:r>
              <a:rPr lang="pt-BR" altLang="pt-BR" sz="2200" dirty="0">
                <a:latin typeface="+mj-lt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pt-BR" altLang="pt-BR" sz="2200" dirty="0">
                <a:latin typeface="+mj-lt"/>
                <a:cs typeface="Calibri" panose="020F0502020204030204" pitchFamily="34" charset="0"/>
              </a:rPr>
              <a:t>Discussão sobre determinismo econômico.</a:t>
            </a:r>
            <a:endParaRPr lang="pt-BR" sz="2200" dirty="0">
              <a:latin typeface="+mj-lt"/>
              <a:cs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67F3B70-5300-4C42-9F0E-A4C91315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81"/>
            <a:ext cx="6096000" cy="503645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CCC7073-936A-4938-8F7D-23CCA82E8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1657"/>
            <a:ext cx="6096000" cy="46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BB326-E091-4C6D-AEE3-395CFF28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solidFill>
                  <a:srgbClr val="0070C0"/>
                </a:solidFill>
                <a:latin typeface="+mn-lt"/>
              </a:rPr>
              <a:t>Lógica formal</a:t>
            </a:r>
            <a:endParaRPr lang="pt-BR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8DA1D5-DBDA-4D1E-93FD-374505F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69441"/>
            <a:ext cx="10364452" cy="4744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altLang="pt-B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altLang="pt-BR" dirty="0">
                <a:latin typeface="+mj-lt"/>
                <a:cs typeface="Calibri" panose="020F0502020204030204" pitchFamily="34" charset="0"/>
              </a:rPr>
              <a:t>Principio de identidade e semelhança</a:t>
            </a:r>
          </a:p>
          <a:p>
            <a:r>
              <a:rPr lang="pt-BR" altLang="pt-BR" dirty="0">
                <a:latin typeface="+mj-lt"/>
                <a:cs typeface="Calibri" panose="020F0502020204030204" pitchFamily="34" charset="0"/>
              </a:rPr>
              <a:t>Maniqueísmo, separação dos contrários</a:t>
            </a:r>
          </a:p>
          <a:p>
            <a:r>
              <a:rPr lang="pt-BR" altLang="pt-BR" dirty="0">
                <a:latin typeface="+mj-lt"/>
                <a:cs typeface="Calibri" panose="020F0502020204030204" pitchFamily="34" charset="0"/>
              </a:rPr>
              <a:t>juízo valorativo</a:t>
            </a:r>
          </a:p>
          <a:p>
            <a:r>
              <a:rPr lang="pt-BR" altLang="pt-BR" dirty="0">
                <a:latin typeface="+mj-lt"/>
                <a:cs typeface="Calibri" panose="020F0502020204030204" pitchFamily="34" charset="0"/>
              </a:rPr>
              <a:t>Ordem/ordenamento: do simples para o complexo</a:t>
            </a:r>
          </a:p>
          <a:p>
            <a:r>
              <a:rPr lang="pt-BR" altLang="pt-BR" dirty="0">
                <a:latin typeface="+mj-lt"/>
                <a:cs typeface="Calibri" panose="020F0502020204030204" pitchFamily="34" charset="0"/>
              </a:rPr>
              <a:t>etapas e controle de variáveis</a:t>
            </a:r>
          </a:p>
          <a:p>
            <a:r>
              <a:rPr lang="pt-BR" altLang="pt-BR" dirty="0">
                <a:latin typeface="+mj-lt"/>
                <a:cs typeface="Calibri" panose="020F0502020204030204" pitchFamily="34" charset="0"/>
              </a:rPr>
              <a:t>história linear, evolutiva e progressiva</a:t>
            </a:r>
          </a:p>
          <a:p>
            <a:r>
              <a:rPr lang="pt-BR" altLang="pt-BR" dirty="0">
                <a:latin typeface="+mj-lt"/>
                <a:cs typeface="Calibri" panose="020F0502020204030204" pitchFamily="34" charset="0"/>
              </a:rPr>
              <a:t>harmonia</a:t>
            </a:r>
          </a:p>
          <a:p>
            <a:r>
              <a:rPr lang="pt-BR" altLang="pt-BR" dirty="0">
                <a:latin typeface="+mj-lt"/>
                <a:cs typeface="Calibri" panose="020F0502020204030204" pitchFamily="34" charset="0"/>
              </a:rPr>
              <a:t>NEUTRALIDADE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515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544B3-6D9E-411C-8457-7547A15E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0763"/>
          </a:xfrm>
        </p:spPr>
        <p:txBody>
          <a:bodyPr>
            <a:normAutofit/>
          </a:bodyPr>
          <a:lstStyle/>
          <a:p>
            <a:r>
              <a:rPr lang="pt-BR" altLang="pt-B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Lógica dialética</a:t>
            </a:r>
            <a:br>
              <a:rPr lang="pt-BR" alt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734BC-7A33-4899-AB2A-D177725C64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1308" y="1859280"/>
            <a:ext cx="10943492" cy="467281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Segundo Valquíria Padilha, em seu texto </a:t>
            </a: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Princípios marxistas: bases teóricas para a compreensão da perspectiva histórico-cultural 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(2004), a </a:t>
            </a: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dialética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 tem sentido objetivo, subjetivo e metodológico: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altLang="pt-BR" sz="2400" dirty="0"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 sentido objetivo: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 movimento concreto, natural e sócio-histórico da realidade.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altLang="pt-BR" sz="2400" dirty="0"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 sentido subjetivo: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 lógica do pensamento que busca conhecer os processos históricos.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altLang="pt-BR" sz="2400" dirty="0"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 sentido metodológico: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 relação entre o objeto de estudo e o método empregado para conhecê-lo.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altLang="pt-BR" sz="2400" dirty="0">
              <a:latin typeface="+mj-lt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818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0EB3A-39B5-4636-BB61-869A6A93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pt-BR" altLang="pt-BR" sz="2800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0070C0"/>
                </a:solidFill>
                <a:cs typeface="Calibri" panose="020F0502020204030204" pitchFamily="34" charset="0"/>
              </a:rPr>
              <a:t>LÓGIA DIALÉTICA</a:t>
            </a:r>
            <a:br>
              <a:rPr lang="pt-BR" altLang="pt-BR" sz="2400" dirty="0">
                <a:solidFill>
                  <a:srgbClr val="0070C0"/>
                </a:solidFill>
                <a:cs typeface="Calibri" panose="020F0502020204030204" pitchFamily="34" charset="0"/>
              </a:rPr>
            </a:br>
            <a:br>
              <a:rPr lang="pt-BR" altLang="pt-BR" sz="2400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pt-BR" sz="2400" dirty="0">
                <a:latin typeface="+mj-lt"/>
                <a:cs typeface="Calibri" panose="020F0502020204030204" pitchFamily="34" charset="0"/>
              </a:rPr>
              <a:t>“Materialismo dialético e </a:t>
            </a:r>
            <a:r>
              <a:rPr lang="pt-BR" sz="2400" dirty="0">
                <a:cs typeface="Calibri" panose="020F0502020204030204" pitchFamily="34" charset="0"/>
              </a:rPr>
              <a:t>psicanálise” - reich</a:t>
            </a:r>
            <a:br>
              <a:rPr lang="pt-BR" sz="2400" dirty="0">
                <a:latin typeface="+mj-lt"/>
                <a:cs typeface="Calibri" panose="020F0502020204030204" pitchFamily="34" charset="0"/>
              </a:rPr>
            </a:br>
            <a:br>
              <a:rPr lang="pt-BR" altLang="pt-BR" sz="2400" b="1" dirty="0">
                <a:solidFill>
                  <a:srgbClr val="0070C0"/>
                </a:solidFill>
                <a:cs typeface="Calibri" panose="020F0502020204030204" pitchFamily="34" charset="0"/>
              </a:rPr>
            </a:br>
            <a:endParaRPr lang="pt-BR" sz="2400" dirty="0"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21B26A-9784-4036-96A1-D2ECFA54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pt-BR" sz="2400" dirty="0"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pt-BR" sz="2400" dirty="0">
                <a:latin typeface="+mj-lt"/>
                <a:cs typeface="Calibri" panose="020F0502020204030204" pitchFamily="34" charset="0"/>
              </a:rPr>
              <a:t>1) O princípio materialista trata da relação de determinação, a dialética é a essência do método, trata do movimento, da lógica sobre a qual o pensamento se estrutura para buscar compreender um fenômeno. O que interessa é captar o movimento: </a:t>
            </a:r>
            <a:r>
              <a:rPr 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era, é..., e tende a ser.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pt-BR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pt-BR" sz="2400" dirty="0">
                <a:latin typeface="+mj-lt"/>
                <a:cs typeface="Calibri" panose="020F0502020204030204" pitchFamily="34" charset="0"/>
              </a:rPr>
              <a:t>Analisar objetivamente este movimento, suas passagens, como uma forma foi superada por outra que já anuncia a nova que virá de seu desenvolvimento. Importante desta análise objetiva é que a dialética não deve ser imposta ao fenômeno, </a:t>
            </a:r>
            <a:r>
              <a:rPr 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não é o pensador dialético que torna o fenômeno dialético</a:t>
            </a:r>
            <a:r>
              <a:rPr lang="pt-BR" sz="2400" dirty="0">
                <a:latin typeface="+mj-lt"/>
                <a:cs typeface="Calibri" panose="020F0502020204030204" pitchFamily="34" charset="0"/>
              </a:rPr>
              <a:t>, devemos buscar como o movimento próprio da coisa estudada evidencia a dialética.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8476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5F646-F341-460C-9B8A-6634D45A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76401"/>
            <a:ext cx="10364452" cy="4114800"/>
          </a:xfrm>
        </p:spPr>
        <p:txBody>
          <a:bodyPr/>
          <a:lstStyle/>
          <a:p>
            <a:endParaRPr lang="pt-BR" dirty="0">
              <a:latin typeface="Bookman Old Style" panose="02050604050505020204" pitchFamily="18" charset="0"/>
            </a:endParaRPr>
          </a:p>
          <a:p>
            <a:pPr algn="just"/>
            <a:r>
              <a:rPr lang="pt-BR" sz="2200" dirty="0">
                <a:latin typeface="+mj-lt"/>
                <a:cs typeface="Calibri" panose="020F0502020204030204" pitchFamily="34" charset="0"/>
              </a:rPr>
              <a:t>2) Toda forma traz em si mesmo contradição, é uma </a:t>
            </a:r>
            <a:r>
              <a:rPr lang="pt-BR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união de contrários</a:t>
            </a:r>
            <a:r>
              <a:rPr lang="pt-BR" sz="2200" dirty="0">
                <a:latin typeface="+mj-lt"/>
                <a:cs typeface="Calibri" panose="020F0502020204030204" pitchFamily="34" charset="0"/>
              </a:rPr>
              <a:t>. Esta contradição, ou sistema de contradições, amadurecem dentro desta forma até que o conflito entre os polos da contradição não possa mais ser resolvido dentro dela. A contradição interna destrói a forma antiga e gera uma nova.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168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A41AB3-66E9-44AE-A8EE-D3DCF73F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98880"/>
            <a:ext cx="10364452" cy="4592321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altLang="pt-BR" sz="2200" dirty="0">
                <a:latin typeface="+mj-lt"/>
                <a:cs typeface="Calibri" panose="020F0502020204030204" pitchFamily="34" charset="0"/>
              </a:rPr>
              <a:t>3) A nova forma não elimina a contradição, gera uma nova. </a:t>
            </a:r>
            <a:r>
              <a:rPr lang="pt-BR" altLang="pt-BR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Tudo que nasce já traz em si o germe de sua própria superação.</a:t>
            </a:r>
            <a:r>
              <a:rPr lang="pt-BR" altLang="pt-BR" sz="22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t-BR" altLang="pt-BR" sz="2200" dirty="0">
                <a:latin typeface="+mj-lt"/>
                <a:cs typeface="Calibri" panose="020F0502020204030204" pitchFamily="34" charset="0"/>
              </a:rPr>
              <a:t>Por isso nada é eterno, só o movimento, tudo que nasce tende a desaparecer. O novo já traz em si o novíssimo, o “é”, já traz o “tende a ser”.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97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181260-19F6-4403-A931-5B987959E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88721"/>
            <a:ext cx="10364452" cy="4602480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sz="2200" dirty="0">
                <a:latin typeface="+mj-lt"/>
                <a:cs typeface="Calibri" panose="020F0502020204030204" pitchFamily="34" charset="0"/>
              </a:rPr>
              <a:t>4) As contradições não são absolutas. Dois polos que se opõem como contrários estão também numa relação de </a:t>
            </a:r>
            <a:r>
              <a:rPr lang="pt-BR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identidade</a:t>
            </a:r>
            <a:r>
              <a:rPr lang="pt-BR" sz="2200" dirty="0">
                <a:latin typeface="+mj-lt"/>
                <a:cs typeface="Calibri" panose="020F0502020204030204" pitchFamily="34" charset="0"/>
              </a:rPr>
              <a:t>. Um aspecto é ao mesmo tempo também o outro (causa/efeito, ação/reação, alto/baixo, quantidade/qualidade). Por este motivo num determinado ponto do processo </a:t>
            </a:r>
            <a:r>
              <a:rPr lang="pt-BR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uma coisa pode transformar-se no seu contrário.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12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0B96C-AAD6-4B89-9434-A7B146651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904240"/>
            <a:ext cx="8689976" cy="3911600"/>
          </a:xfrm>
        </p:spPr>
        <p:txBody>
          <a:bodyPr>
            <a:normAutofit fontScale="90000"/>
          </a:bodyPr>
          <a:lstStyle/>
          <a:p>
            <a:pPr algn="r"/>
            <a:r>
              <a:rPr lang="pt-BR" sz="5300" dirty="0">
                <a:solidFill>
                  <a:srgbClr val="0070C0"/>
                </a:solidFill>
              </a:rPr>
              <a:t>O MÉTODO EM MARX E ENGELS</a:t>
            </a:r>
            <a:br>
              <a:rPr lang="pt-BR" sz="7300" dirty="0">
                <a:solidFill>
                  <a:srgbClr val="0070C0"/>
                </a:solidFill>
              </a:rPr>
            </a:br>
            <a:br>
              <a:rPr lang="pt-BR" sz="5000" dirty="0">
                <a:solidFill>
                  <a:srgbClr val="0070C0"/>
                </a:solidFill>
              </a:rPr>
            </a:br>
            <a:r>
              <a:rPr lang="pt-BR" sz="2700" dirty="0">
                <a:cs typeface="Calibri" panose="020F0502020204030204" pitchFamily="34" charset="0"/>
              </a:rPr>
              <a:t>ANALISE CONCRETA DE UMA SITUAÇÃO CONCRETA</a:t>
            </a:r>
            <a:br>
              <a:rPr lang="pt-BR" sz="2700" dirty="0">
                <a:cs typeface="Calibri" panose="020F0502020204030204" pitchFamily="34" charset="0"/>
              </a:rPr>
            </a:br>
            <a:r>
              <a:rPr lang="pt-BR" sz="2700" dirty="0">
                <a:cs typeface="Calibri" panose="020F0502020204030204" pitchFamily="34" charset="0"/>
              </a:rPr>
              <a:t> Lenin</a:t>
            </a:r>
            <a:br>
              <a:rPr lang="pt-BR" sz="5000" dirty="0">
                <a:solidFill>
                  <a:srgbClr val="0070C0"/>
                </a:solidFill>
              </a:rPr>
            </a:br>
            <a:br>
              <a:rPr lang="pt-BR" sz="2700" dirty="0"/>
            </a:br>
            <a:r>
              <a:rPr lang="pt-BR" sz="2400" dirty="0"/>
              <a:t>MARX NÃO DEIXOU UMA </a:t>
            </a:r>
            <a:r>
              <a:rPr lang="pt-BR" sz="2400" i="1" dirty="0"/>
              <a:t>LÓGICA</a:t>
            </a:r>
            <a:r>
              <a:rPr lang="pt-BR" sz="2400" dirty="0"/>
              <a:t>, DEIXOU A LÓGICA D’O CAPITAL</a:t>
            </a:r>
            <a:br>
              <a:rPr lang="pt-BR" sz="5400" dirty="0"/>
            </a:br>
            <a:r>
              <a:rPr lang="pt-BR" sz="2700" dirty="0"/>
              <a:t> Lenin</a:t>
            </a:r>
            <a:endParaRPr lang="pt-BR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8C6BA7-F73B-4C87-8879-E0AF4F70B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361441"/>
            <a:ext cx="10364452" cy="4429760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sz="2200" dirty="0">
                <a:latin typeface="+mj-lt"/>
                <a:cs typeface="Calibri" panose="020F0502020204030204" pitchFamily="34" charset="0"/>
              </a:rPr>
              <a:t>5) A forma como se resolve uma contradição, destruindo uma velha forma e gerando uma nova, não é boa nem má, mas sim necessária. Como uma contradição era composta e como essa contradição se desenvolveu necessariamente até a superação evidenciada, deve ser vista além de juízos valorativos. Mesmo porque </a:t>
            </a:r>
            <a:r>
              <a:rPr lang="pt-BR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aquilo que possibilitou o movimento pode vir a paralisá-lo.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647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E0212-73CC-4507-8BE8-5299E7941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4293"/>
            <a:ext cx="10364452" cy="3424107"/>
          </a:xfrm>
        </p:spPr>
        <p:txBody>
          <a:bodyPr/>
          <a:lstStyle/>
          <a:p>
            <a:endParaRPr lang="pt-BR" dirty="0"/>
          </a:p>
          <a:p>
            <a:pPr algn="just"/>
            <a:r>
              <a:rPr lang="pt-BR" sz="2200" dirty="0">
                <a:latin typeface="+mj-lt"/>
                <a:cs typeface="Calibri" panose="020F0502020204030204" pitchFamily="34" charset="0"/>
              </a:rPr>
              <a:t>6) O amadurecimento interno da contradição se dá progressivamente mas se resolve por uma ruptura, um </a:t>
            </a:r>
            <a:r>
              <a:rPr lang="pt-BR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salto de qualidade. </a:t>
            </a:r>
            <a:r>
              <a:rPr lang="pt-BR" sz="2200" dirty="0">
                <a:latin typeface="+mj-lt"/>
                <a:cs typeface="Calibri" panose="020F0502020204030204" pitchFamily="34" charset="0"/>
              </a:rPr>
              <a:t>A contradição germina silenciosa e imperceptível e aflora abrupta numa quebra de continuidade.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05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00536-B5CE-4D13-94CA-19B86F7CB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17601"/>
            <a:ext cx="10364452" cy="5618480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pt-BR" sz="2100" dirty="0">
                <a:latin typeface="+mj-lt"/>
                <a:cs typeface="Calibri" panose="020F0502020204030204" pitchFamily="34" charset="0"/>
              </a:rPr>
              <a:t>7)Todo movimento, sucessão de formas, evidencia uma dupla negação, </a:t>
            </a:r>
            <a:r>
              <a:rPr lang="pt-BR" sz="21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negação da negação. </a:t>
            </a:r>
            <a:r>
              <a:rPr lang="pt-BR" sz="2100" dirty="0">
                <a:latin typeface="+mj-lt"/>
                <a:cs typeface="Calibri" panose="020F0502020204030204" pitchFamily="34" charset="0"/>
              </a:rPr>
              <a:t>A primeira forma é negada pela segunda que é negada pela terceira gerando assim a aparente volta a primeira. No entanto, nada retorna ao que era. A terceira forma reapresenta traços da primeira, mas traz em si traços da segunda forma superada, já não é mais nem uma nem outra. O novo traz traços do velho, o velho já anuncia elementos do novo. A impressão de circularidade é apenas aparente, pois a última forma sempre reapresenta a primeira num patamar “superior”. O movimento não é circular, mas em espiral.</a:t>
            </a:r>
          </a:p>
          <a:p>
            <a:pPr indent="0" algn="just">
              <a:spcBef>
                <a:spcPts val="0"/>
              </a:spcBef>
              <a:defRPr/>
            </a:pPr>
            <a:endParaRPr lang="pt-BR" sz="2100" dirty="0">
              <a:latin typeface="+mj-lt"/>
              <a:cs typeface="Calibri" panose="020F0502020204030204" pitchFamily="34" charset="0"/>
            </a:endParaRPr>
          </a:p>
          <a:p>
            <a:pPr indent="0" algn="just">
              <a:spcBef>
                <a:spcPts val="0"/>
              </a:spcBef>
              <a:defRPr/>
            </a:pPr>
            <a:endParaRPr lang="pt-BR" sz="2100" dirty="0">
              <a:latin typeface="+mj-lt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17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47274-0F72-4961-B4EB-D1173142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71803"/>
          </a:xfrm>
        </p:spPr>
        <p:txBody>
          <a:bodyPr>
            <a:normAutofit/>
          </a:bodyPr>
          <a:lstStyle/>
          <a:p>
            <a:r>
              <a:rPr lang="pt-BR" altLang="pt-BR" sz="2800" dirty="0">
                <a:solidFill>
                  <a:srgbClr val="0070C0"/>
                </a:solidFill>
                <a:cs typeface="Calibri" panose="020F0502020204030204" pitchFamily="34" charset="0"/>
              </a:rPr>
              <a:t>Resumo Lógica dialética</a:t>
            </a:r>
            <a:endParaRPr lang="pt-BR" sz="28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7E9FB7-C9D2-40CD-B896-5B356AA4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22400"/>
            <a:ext cx="10364452" cy="5293361"/>
          </a:xfrm>
        </p:spPr>
        <p:txBody>
          <a:bodyPr>
            <a:normAutofit fontScale="47500" lnSpcReduction="20000"/>
          </a:bodyPr>
          <a:lstStyle/>
          <a:p>
            <a:pPr algn="just">
              <a:defRPr/>
            </a:pPr>
            <a:endParaRPr lang="pt-BR" altLang="pt-BR" sz="27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sz="27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Movimento objetivo: era, é, tende a ser. </a:t>
            </a:r>
            <a:r>
              <a:rPr lang="pt-BR" altLang="pt-BR" sz="2700" dirty="0">
                <a:latin typeface="+mj-lt"/>
                <a:cs typeface="Calibri" panose="020F0502020204030204" pitchFamily="34" charset="0"/>
              </a:rPr>
              <a:t>Cabe ao pensador compreender o movimento do fenômeno estudado</a:t>
            </a:r>
          </a:p>
          <a:p>
            <a:pPr algn="just">
              <a:defRPr/>
            </a:pPr>
            <a:endParaRPr lang="pt-BR" altLang="pt-BR" sz="27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sz="27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União de contrários: </a:t>
            </a:r>
            <a:r>
              <a:rPr lang="pt-BR" sz="2700" dirty="0">
                <a:latin typeface="+mj-lt"/>
                <a:cs typeface="Calibri" panose="020F0502020204030204" pitchFamily="34" charset="0"/>
              </a:rPr>
              <a:t>opostos que estão em luta e unidos, contradição </a:t>
            </a:r>
          </a:p>
          <a:p>
            <a:pPr algn="just">
              <a:defRPr/>
            </a:pPr>
            <a:endParaRPr lang="pt-BR" sz="27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sz="27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Tudo que nasce traz em si o germe de sua superação</a:t>
            </a:r>
            <a:r>
              <a:rPr lang="pt-BR" sz="2700" dirty="0">
                <a:latin typeface="+mj-lt"/>
                <a:cs typeface="Calibri" panose="020F0502020204030204" pitchFamily="34" charset="0"/>
              </a:rPr>
              <a:t>, o movimento é contínuo 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sz="27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sz="27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Identidade de contrários: </a:t>
            </a:r>
            <a:r>
              <a:rPr lang="pt-BR" sz="2700" dirty="0">
                <a:latin typeface="+mj-lt"/>
                <a:cs typeface="Calibri" panose="020F0502020204030204" pitchFamily="34" charset="0"/>
              </a:rPr>
              <a:t>uma coisa pode se transformar no seu contrário, sem deixar de ser o que é</a:t>
            </a:r>
          </a:p>
          <a:p>
            <a:pPr marL="0" indent="0" algn="just">
              <a:buNone/>
              <a:defRPr/>
            </a:pPr>
            <a:endParaRPr lang="pt-BR" sz="27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sz="2700" dirty="0">
                <a:solidFill>
                  <a:srgbClr val="0070C0"/>
                </a:solidFill>
                <a:cs typeface="Calibri" panose="020F0502020204030204" pitchFamily="34" charset="0"/>
              </a:rPr>
              <a:t>Transição para o oposto: </a:t>
            </a:r>
            <a:r>
              <a:rPr lang="pt-BR" sz="2700" dirty="0">
                <a:cs typeface="Calibri" panose="020F0502020204030204" pitchFamily="34" charset="0"/>
              </a:rPr>
              <a:t>aquilo que possibilitou o movimento pode vir a paralisá-lo. Para além dos juízos valorativos, É necessário.</a:t>
            </a:r>
          </a:p>
          <a:p>
            <a:pPr algn="just">
              <a:defRPr/>
            </a:pPr>
            <a:endParaRPr lang="pt-BR" sz="2700" dirty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sz="2700" dirty="0">
                <a:solidFill>
                  <a:srgbClr val="0070C0"/>
                </a:solidFill>
                <a:cs typeface="Calibri" panose="020F0502020204030204" pitchFamily="34" charset="0"/>
              </a:rPr>
              <a:t>Salto de qualidade: </a:t>
            </a:r>
            <a:r>
              <a:rPr lang="pt-BR" sz="2700" dirty="0">
                <a:cs typeface="Calibri" panose="020F0502020204030204" pitchFamily="34" charset="0"/>
              </a:rPr>
              <a:t>alteração abrupta da realidade. Nem boa nem má. O amadurecimento é progressivo e o seu desenvolvimento leva a um salto de qualidade, a uma ruptura.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sz="2700" dirty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sz="2700" dirty="0">
                <a:solidFill>
                  <a:srgbClr val="0070C0"/>
                </a:solidFill>
                <a:cs typeface="Calibri" panose="020F0502020204030204" pitchFamily="34" charset="0"/>
              </a:rPr>
              <a:t>Negação da negação: tese, antítese e síntese. </a:t>
            </a:r>
            <a:r>
              <a:rPr lang="pt-BR" sz="2700" dirty="0">
                <a:cs typeface="Calibri" panose="020F0502020204030204" pitchFamily="34" charset="0"/>
              </a:rPr>
              <a:t>Aparente retorno da coisa ao que ela já foi, mas nada volta ao que era. Superação por incorporação. O movimento não é circular, mas em </a:t>
            </a:r>
            <a:r>
              <a:rPr lang="pt-BR" sz="2700" dirty="0">
                <a:solidFill>
                  <a:srgbClr val="0070C0"/>
                </a:solidFill>
                <a:cs typeface="Calibri" panose="020F0502020204030204" pitchFamily="34" charset="0"/>
              </a:rPr>
              <a:t>espiral.</a:t>
            </a:r>
          </a:p>
          <a:p>
            <a:pPr algn="just">
              <a:defRPr/>
            </a:pPr>
            <a:endParaRPr lang="pt-BR" sz="24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pt-BR" sz="2400" dirty="0">
              <a:latin typeface="+mj-lt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551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5F6F68-17C2-434B-9E4F-9472D32F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78170"/>
            <a:ext cx="10364452" cy="5303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altLang="pt-BR" sz="2400" dirty="0"/>
              <a:t>A Formulação analítica exige:</a:t>
            </a:r>
          </a:p>
          <a:p>
            <a:pPr>
              <a:buNone/>
            </a:pPr>
            <a:endParaRPr lang="pt-BR" altLang="pt-BR" sz="2400" dirty="0"/>
          </a:p>
          <a:p>
            <a:pPr marL="0" indent="0">
              <a:buNone/>
            </a:pPr>
            <a:r>
              <a:rPr lang="pt-BR" altLang="pt-BR" sz="2400" b="1" dirty="0"/>
              <a:t>. </a:t>
            </a:r>
            <a:r>
              <a:rPr lang="pt-BR" altLang="pt-BR" sz="2400" dirty="0">
                <a:solidFill>
                  <a:srgbClr val="0070C0"/>
                </a:solidFill>
              </a:rPr>
              <a:t>articulação entre prática e teoria, entre teoria e prática &gt; práxis.</a:t>
            </a:r>
            <a:endParaRPr lang="pt-BR" altLang="pt-BR" sz="2400" dirty="0"/>
          </a:p>
          <a:p>
            <a:pPr marL="0" indent="0">
              <a:buNone/>
            </a:pPr>
            <a:r>
              <a:rPr lang="pt-BR" altLang="pt-BR" sz="2400" b="1" dirty="0"/>
              <a:t>. </a:t>
            </a:r>
            <a:r>
              <a:rPr lang="pt-BR" altLang="pt-BR" sz="2400" dirty="0">
                <a:solidFill>
                  <a:srgbClr val="0070C0"/>
                </a:solidFill>
              </a:rPr>
              <a:t>Interação entre O sujeito que conhece e O objeto do conhecimento.</a:t>
            </a:r>
            <a:endParaRPr lang="pt-BR" altLang="pt-BR" sz="2400" dirty="0"/>
          </a:p>
          <a:p>
            <a:pPr marL="0" indent="0">
              <a:buNone/>
            </a:pPr>
            <a:r>
              <a:rPr lang="pt-BR" altLang="pt-BR" sz="2400" b="1" dirty="0"/>
              <a:t>.</a:t>
            </a:r>
            <a:r>
              <a:rPr lang="pt-BR" altLang="pt-BR" sz="2400" dirty="0"/>
              <a:t> </a:t>
            </a:r>
            <a:r>
              <a:rPr lang="pt-BR" altLang="pt-BR" sz="2400" dirty="0">
                <a:solidFill>
                  <a:srgbClr val="0070C0"/>
                </a:solidFill>
              </a:rPr>
              <a:t>Pesquisador participa do processo histórico,</a:t>
            </a:r>
            <a:r>
              <a:rPr lang="pt-BR" altLang="pt-BR" sz="2400" dirty="0"/>
              <a:t> agente ativo no processo de pesquisa.</a:t>
            </a:r>
          </a:p>
          <a:p>
            <a:pPr marL="0" indent="0">
              <a:buNone/>
            </a:pPr>
            <a:r>
              <a:rPr lang="pt-BR" altLang="pt-BR" sz="2400" b="1" dirty="0"/>
              <a:t>. </a:t>
            </a:r>
            <a:r>
              <a:rPr lang="pt-BR" altLang="pt-BR" sz="2400" dirty="0"/>
              <a:t>Não há neutralidade</a:t>
            </a:r>
          </a:p>
          <a:p>
            <a:pPr marL="0" indent="0">
              <a:buNone/>
            </a:pPr>
            <a:r>
              <a:rPr lang="pt-BR" altLang="pt-BR" sz="2400" b="1" dirty="0"/>
              <a:t>. </a:t>
            </a:r>
            <a:r>
              <a:rPr lang="pt-BR" altLang="pt-BR" sz="2400" dirty="0">
                <a:solidFill>
                  <a:srgbClr val="0070C0"/>
                </a:solidFill>
              </a:rPr>
              <a:t>Há objetividade</a:t>
            </a:r>
            <a:endParaRPr lang="pt-BR" alt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654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8A725E-B05A-42F2-AD48-BC64CFF23A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81760"/>
            <a:ext cx="10363826" cy="48260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cs typeface="Calibri" panose="020F0502020204030204" pitchFamily="34" charset="0"/>
              </a:rPr>
              <a:t>No posfácio da segunda edição alemã </a:t>
            </a:r>
            <a:r>
              <a:rPr lang="pt-BR" sz="2400" dirty="0"/>
              <a:t>da obra </a:t>
            </a:r>
            <a:r>
              <a:rPr lang="pt-BR" sz="2400" b="1" dirty="0"/>
              <a:t>“O Capital”</a:t>
            </a:r>
            <a:r>
              <a:rPr lang="pt-BR" sz="2400" dirty="0">
                <a:cs typeface="Calibri" panose="020F0502020204030204" pitchFamily="34" charset="0"/>
              </a:rPr>
              <a:t>,</a:t>
            </a:r>
            <a:r>
              <a:rPr lang="pt-BR" sz="2400" b="1" dirty="0">
                <a:cs typeface="Calibri" panose="020F0502020204030204" pitchFamily="34" charset="0"/>
              </a:rPr>
              <a:t> </a:t>
            </a:r>
            <a:r>
              <a:rPr lang="pt-BR" sz="2400" dirty="0" err="1">
                <a:cs typeface="Calibri" panose="020F0502020204030204" pitchFamily="34" charset="0"/>
              </a:rPr>
              <a:t>marx</a:t>
            </a:r>
            <a:r>
              <a:rPr lang="pt-BR" sz="2400" dirty="0">
                <a:cs typeface="Calibri" panose="020F0502020204030204" pitchFamily="34" charset="0"/>
              </a:rPr>
              <a:t> mostra que é necessário distinguir entre </a:t>
            </a:r>
            <a:r>
              <a:rPr lang="pt-BR" sz="2400" dirty="0">
                <a:solidFill>
                  <a:srgbClr val="0070C0"/>
                </a:solidFill>
                <a:cs typeface="Calibri" panose="020F0502020204030204" pitchFamily="34" charset="0"/>
              </a:rPr>
              <a:t>o método de pesquisa </a:t>
            </a:r>
            <a:r>
              <a:rPr lang="pt-BR" sz="2400" dirty="0">
                <a:cs typeface="Calibri" panose="020F0502020204030204" pitchFamily="34" charset="0"/>
              </a:rPr>
              <a:t>e o</a:t>
            </a:r>
            <a:r>
              <a:rPr lang="pt-BR" sz="2400" dirty="0">
                <a:solidFill>
                  <a:srgbClr val="0070C0"/>
                </a:solidFill>
                <a:cs typeface="Calibri" panose="020F0502020204030204" pitchFamily="34" charset="0"/>
              </a:rPr>
              <a:t> método de exposição</a:t>
            </a:r>
            <a:r>
              <a:rPr lang="pt-BR" sz="2400" dirty="0">
                <a:cs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cs typeface="Calibri" panose="020F0502020204030204" pitchFamily="34" charset="0"/>
              </a:rPr>
              <a:t>É mister, sem dúvida, distinguir formalmente, o método de exposição do método de pesquisa. </a:t>
            </a:r>
            <a:r>
              <a:rPr lang="pt-BR" sz="2400" dirty="0">
                <a:solidFill>
                  <a:srgbClr val="0070C0"/>
                </a:solidFill>
                <a:cs typeface="Calibri" panose="020F0502020204030204" pitchFamily="34" charset="0"/>
              </a:rPr>
              <a:t>A investigação tem que apoderar-se da matéria, em seus pormenores, de analisar suas diferentes formas de desenvolvimento e perquirir a conexão íntima que há entre elas. Só depois de concluído esse trabalho é que se pode descrever, adequadamente, o movimento real. </a:t>
            </a:r>
            <a:r>
              <a:rPr lang="pt-BR" sz="2400" dirty="0">
                <a:cs typeface="Calibri" panose="020F0502020204030204" pitchFamily="34" charset="0"/>
              </a:rPr>
              <a:t>Se isso se consegue, ficará espelhada, no plano ideal, a vida da realidade pesquisada, o que pode dar a impressão de uma construção a priori (MARX, 2002, p.28).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591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598A1C-5BAD-4502-9EEE-043E247D21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86560"/>
            <a:ext cx="10363826" cy="485648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pt-BR" altLang="pt-BR" b="1" dirty="0">
                <a:solidFill>
                  <a:schemeClr val="hlink"/>
                </a:solidFill>
              </a:rPr>
              <a:t>	</a:t>
            </a:r>
          </a:p>
          <a:p>
            <a:pPr algn="just">
              <a:lnSpc>
                <a:spcPct val="90000"/>
              </a:lnSpc>
              <a:buNone/>
            </a:pPr>
            <a:r>
              <a:rPr lang="pt-BR" altLang="pt-BR" sz="2400" b="1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 método de pesquisa 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consiste em uma investigação empírica por meio da BUSCA de informações (observação, entrevistas, documentos, revisão bibliográfica, coleta de dados), da  sistematização por meio da utilização de um conjunto de técnicas e de procedimentos adequados à apreensão analítica do material empírico. </a:t>
            </a:r>
          </a:p>
          <a:p>
            <a:pPr algn="just">
              <a:lnSpc>
                <a:spcPct val="90000"/>
              </a:lnSpc>
              <a:buNone/>
            </a:pPr>
            <a:endParaRPr lang="pt-BR" altLang="pt-BR" sz="2400" dirty="0"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	</a:t>
            </a: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 método de exposição 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consiste no segundo momento da pesquisa, no momento de reconstrução por meio racional (MEDIAÇÃO TEÓRICA), da realidade pesquisada, tendo como exigência básica a pesquisa empírica. </a:t>
            </a:r>
            <a:endParaRPr lang="pt-BR" altLang="pt-BR" sz="2400" dirty="0">
              <a:solidFill>
                <a:schemeClr val="hlink"/>
              </a:solidFill>
              <a:latin typeface="+mj-lt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78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8832F1-C0F2-4097-AC81-0F58C620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320801"/>
            <a:ext cx="10364452" cy="54356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No Texto</a:t>
            </a: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t-BR" altLang="pt-BR" sz="2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“O Método da Economia Política”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, Marx: discussão sobre o método.</a:t>
            </a:r>
          </a:p>
          <a:p>
            <a:pPr algn="just">
              <a:defRPr/>
            </a:pPr>
            <a:endParaRPr lang="pt-BR" altLang="pt-BR" sz="24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 ponto de partida: 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representação caótica do todo, conceitos mais simples - concreto idealizado</a:t>
            </a:r>
          </a:p>
          <a:p>
            <a:pPr algn="just">
              <a:defRPr/>
            </a:pPr>
            <a:endParaRPr lang="pt-BR" altLang="pt-BR" sz="24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Análise: 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Abstração (mediação teórica)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altLang="pt-BR" sz="24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 ponto de chegada: 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o todo como rica totalidade de determinações e relações diversas - concreto pensado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869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78EC43-7FE9-4C1F-9C70-DADBEC88A1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65200"/>
            <a:ext cx="10363826" cy="5476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altLang="pt-B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38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SINGULAR: </a:t>
            </a:r>
            <a:r>
              <a:rPr lang="pt-BR" altLang="pt-BR" sz="3800" dirty="0">
                <a:latin typeface="+mj-lt"/>
                <a:cs typeface="Calibri" panose="020F0502020204030204" pitchFamily="34" charset="0"/>
              </a:rPr>
              <a:t>Parte-se do empírico (real aparente)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380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38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Particular: </a:t>
            </a:r>
            <a:r>
              <a:rPr lang="pt-BR" altLang="pt-BR" sz="3800" dirty="0">
                <a:latin typeface="+mj-lt"/>
                <a:cs typeface="Calibri" panose="020F0502020204030204" pitchFamily="34" charset="0"/>
              </a:rPr>
              <a:t>procede-se à análise (mediações abstratas)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38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38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UNIVERSAL: </a:t>
            </a:r>
            <a:r>
              <a:rPr lang="pt-BR" altLang="pt-BR" sz="3800" dirty="0">
                <a:latin typeface="+mj-lt"/>
                <a:cs typeface="Calibri" panose="020F0502020204030204" pitchFamily="34" charset="0"/>
              </a:rPr>
              <a:t>retorna-se ao concreto (à complexidade do real que apenas pôde ser captada pelos processos de abstração do pensamento)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3800" i="1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3800" i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indent="0" algn="just">
              <a:spcBef>
                <a:spcPts val="0"/>
              </a:spcBef>
            </a:pPr>
            <a:r>
              <a:rPr lang="pt-BR" altLang="pt-BR" sz="3800" i="1" dirty="0">
                <a:latin typeface="+mj-lt"/>
                <a:cs typeface="Calibri" panose="020F0502020204030204" pitchFamily="34" charset="0"/>
              </a:rPr>
              <a:t> do real imediato Ao concreto pensado</a:t>
            </a:r>
          </a:p>
          <a:p>
            <a:pPr indent="0" algn="just">
              <a:spcBef>
                <a:spcPts val="0"/>
              </a:spcBef>
            </a:pPr>
            <a:r>
              <a:rPr lang="pt-BR" altLang="pt-BR" sz="3800" i="1" dirty="0">
                <a:latin typeface="+mj-lt"/>
                <a:cs typeface="Calibri" panose="020F0502020204030204" pitchFamily="34" charset="0"/>
              </a:rPr>
              <a:t> RICA Totalidade DE DETERMINAÇÕES E RELAÇÕES DIVERSAS</a:t>
            </a:r>
          </a:p>
          <a:p>
            <a:pPr indent="0" algn="just">
              <a:spcBef>
                <a:spcPts val="0"/>
              </a:spcBef>
            </a:pPr>
            <a:r>
              <a:rPr lang="pt-BR" altLang="pt-BR" sz="3800" i="1" dirty="0">
                <a:latin typeface="+mj-lt"/>
                <a:cs typeface="Calibri" panose="020F0502020204030204" pitchFamily="34" charset="0"/>
              </a:rPr>
              <a:t> Totalidade concreta</a:t>
            </a:r>
          </a:p>
          <a:p>
            <a:pPr marL="0" indent="0">
              <a:buNone/>
            </a:pPr>
            <a:endParaRPr lang="pt-BR" altLang="pt-BR" sz="3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1550159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3DD46-C037-4443-BDE9-9C24E5AF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4321"/>
            <a:ext cx="10364451" cy="1534159"/>
          </a:xfrm>
        </p:spPr>
        <p:txBody>
          <a:bodyPr>
            <a:normAutofit/>
          </a:bodyPr>
          <a:lstStyle/>
          <a:p>
            <a:br>
              <a:rPr lang="pt-BR" altLang="pt-BR" sz="2800" dirty="0"/>
            </a:br>
            <a:r>
              <a:rPr lang="pt-BR" altLang="pt-BR" sz="2800" dirty="0">
                <a:solidFill>
                  <a:srgbClr val="0070C0"/>
                </a:solidFill>
                <a:cs typeface="Calibri" panose="020F0502020204030204" pitchFamily="34" charset="0"/>
              </a:rPr>
              <a:t>Singular – Particular – Universal</a:t>
            </a:r>
            <a:br>
              <a:rPr lang="pt-BR" altLang="pt-BR" sz="2800" dirty="0"/>
            </a:b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60FE5B-1D45-4E5E-AD83-308DC5494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53920"/>
            <a:ext cx="10363826" cy="4460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altLang="pt-BR" b="1" dirty="0"/>
              <a:t> 	</a:t>
            </a:r>
            <a:r>
              <a:rPr lang="pt-BR" altLang="pt-BR" sz="2200" dirty="0">
                <a:solidFill>
                  <a:srgbClr val="0070C0"/>
                </a:solidFill>
              </a:rPr>
              <a:t>Fenômeno singular:</a:t>
            </a:r>
            <a:r>
              <a:rPr lang="pt-BR" altLang="pt-BR" sz="2200" dirty="0"/>
              <a:t> ponto de partida do conhecimento</a:t>
            </a:r>
          </a:p>
          <a:p>
            <a:pPr algn="just">
              <a:buNone/>
            </a:pPr>
            <a:endParaRPr lang="pt-BR" altLang="pt-BR" sz="2200" dirty="0"/>
          </a:p>
          <a:p>
            <a:pPr algn="just">
              <a:buNone/>
            </a:pPr>
            <a:r>
              <a:rPr lang="pt-BR" altLang="pt-BR" sz="2200" dirty="0">
                <a:solidFill>
                  <a:srgbClr val="0070C0"/>
                </a:solidFill>
              </a:rPr>
              <a:t>   Particularidades do fenômeno: </a:t>
            </a:r>
            <a:r>
              <a:rPr lang="pt-BR" altLang="pt-BR" sz="2200" dirty="0"/>
              <a:t>categorias, análise, mediação teórica</a:t>
            </a:r>
          </a:p>
          <a:p>
            <a:pPr algn="just">
              <a:buNone/>
            </a:pPr>
            <a:endParaRPr lang="pt-BR" altLang="pt-BR" sz="2200" dirty="0"/>
          </a:p>
          <a:p>
            <a:pPr algn="just">
              <a:buNone/>
            </a:pPr>
            <a:r>
              <a:rPr lang="pt-BR" altLang="pt-BR" sz="2200" dirty="0"/>
              <a:t> 	</a:t>
            </a:r>
            <a:r>
              <a:rPr lang="pt-BR" altLang="pt-BR" sz="2200" dirty="0">
                <a:solidFill>
                  <a:srgbClr val="0070C0"/>
                </a:solidFill>
              </a:rPr>
              <a:t>Expressão universal: </a:t>
            </a:r>
            <a:r>
              <a:rPr lang="pt-BR" altLang="pt-BR" sz="2200" dirty="0"/>
              <a:t>ponto de CHEGADA do conhecimento OU a totalidade histórico-social (movimento e conexões internas)</a:t>
            </a:r>
          </a:p>
          <a:p>
            <a:pPr algn="just">
              <a:buNone/>
            </a:pPr>
            <a:endParaRPr lang="pt-BR" altLang="pt-BR" sz="2200" dirty="0"/>
          </a:p>
          <a:p>
            <a:pPr algn="just">
              <a:buNone/>
            </a:pPr>
            <a:r>
              <a:rPr lang="pt-BR" altLang="pt-BR" sz="2200" dirty="0"/>
              <a:t>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80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D3005B-7115-F476-FAAA-C2A5D5A86F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2400" b="1" dirty="0">
                <a:solidFill>
                  <a:srgbClr val="0070C0"/>
                </a:solidFill>
              </a:rPr>
              <a:t>MÉTODO materialista histórico e dialético - MARX E ENGELS</a:t>
            </a:r>
          </a:p>
          <a:p>
            <a:r>
              <a:rPr lang="pt-BR" sz="2400" dirty="0"/>
              <a:t>Pressuposto materialista</a:t>
            </a:r>
          </a:p>
          <a:p>
            <a:r>
              <a:rPr lang="pt-BR" sz="2400" dirty="0"/>
              <a:t>Lógica dialética</a:t>
            </a:r>
          </a:p>
          <a:p>
            <a:r>
              <a:rPr lang="pt-BR" sz="2400" dirty="0"/>
              <a:t>Método de pesquisa e método de exposição</a:t>
            </a:r>
          </a:p>
          <a:p>
            <a:r>
              <a:rPr lang="pt-BR" sz="2400" dirty="0"/>
              <a:t>Singular, particular e universal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307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0FA784E-5F00-4A60-B2B8-A0E50C875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86" y="0"/>
            <a:ext cx="9915628" cy="6858000"/>
          </a:xfrm>
        </p:spPr>
      </p:pic>
    </p:spTree>
    <p:extLst>
      <p:ext uri="{BB962C8B-B14F-4D97-AF65-F5344CB8AC3E}">
        <p14:creationId xmlns:p14="http://schemas.microsoft.com/office/powerpoint/2010/main" val="838000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DAA2CA1-F98F-4A22-A2C3-13AE5E814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73" y="0"/>
            <a:ext cx="9241357" cy="6857999"/>
          </a:xfrm>
        </p:spPr>
      </p:pic>
    </p:spTree>
    <p:extLst>
      <p:ext uri="{BB962C8B-B14F-4D97-AF65-F5344CB8AC3E}">
        <p14:creationId xmlns:p14="http://schemas.microsoft.com/office/powerpoint/2010/main" val="2906725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BECD4-D686-46CF-8496-A2D372C8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cs typeface="Calibri" panose="020F0502020204030204" pitchFamily="34" charset="0"/>
              </a:rPr>
              <a:t>bibliografia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30831A-214F-487A-9AFB-39685E904C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40247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latin typeface="+mj-lt"/>
              </a:rPr>
              <a:t>MARTINS, Lígia Márcia. </a:t>
            </a:r>
            <a:r>
              <a:rPr lang="pt-BR" sz="1800" b="1" dirty="0">
                <a:latin typeface="+mj-lt"/>
              </a:rPr>
              <a:t>As aparências enganam: divergências entre o materialismo histórico dialético e as abordagens qualitativas de pesquisa</a:t>
            </a:r>
            <a:r>
              <a:rPr lang="pt-BR" sz="1800" dirty="0">
                <a:latin typeface="+mj-lt"/>
              </a:rPr>
              <a:t>. 29ª Reunião ANPED, 2006.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pt-BR" sz="1800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latin typeface="+mj-lt"/>
              </a:rPr>
              <a:t>MOLLO, Karina G.; MORAES, Leandro E. P. </a:t>
            </a:r>
            <a:r>
              <a:rPr lang="pt-BR" sz="1800" b="1" dirty="0">
                <a:latin typeface="+mj-lt"/>
              </a:rPr>
              <a:t>Materialismo histórico e dialético: elementos iniciais</a:t>
            </a:r>
            <a:r>
              <a:rPr lang="pt-BR" sz="1800" dirty="0">
                <a:latin typeface="+mj-lt"/>
              </a:rPr>
              <a:t>. In: PADILHA, Anna Maria L.; OMETTO, Cláudia B. C. Trabalho em Educação: processos, olhares, práticas, pesquisas. São Carlos: Editora Pedro e João, 2011.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latin typeface="+mj-lt"/>
              </a:rPr>
              <a:t>NETTO, José PAULO. </a:t>
            </a:r>
            <a:r>
              <a:rPr lang="pt-BR" sz="1800" b="1" dirty="0">
                <a:latin typeface="+mj-lt"/>
              </a:rPr>
              <a:t>Introdução ao estudo do método de Marx</a:t>
            </a:r>
            <a:r>
              <a:rPr lang="pt-BR" sz="1800" dirty="0">
                <a:latin typeface="+mj-lt"/>
              </a:rPr>
              <a:t>. 1 ed. São Paulo: Expressão Popular, 2011.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effectLst/>
                <a:latin typeface="+mj-lt"/>
                <a:ea typeface="MS Minngs"/>
                <a:cs typeface="Times New Roman" panose="02020603050405020304" pitchFamily="18" charset="0"/>
              </a:rPr>
              <a:t>OLIVEIRA, Betty. </a:t>
            </a:r>
            <a:r>
              <a:rPr lang="pt-BR" sz="1800" b="1" dirty="0">
                <a:effectLst/>
                <a:latin typeface="+mj-lt"/>
                <a:ea typeface="MS Minngs"/>
                <a:cs typeface="Times New Roman" panose="02020603050405020304" pitchFamily="18" charset="0"/>
              </a:rPr>
              <a:t>A dialética do singular-particular-universal</a:t>
            </a:r>
            <a:r>
              <a:rPr lang="pt-BR" sz="1800" dirty="0">
                <a:effectLst/>
                <a:latin typeface="+mj-lt"/>
                <a:ea typeface="MS Minngs"/>
                <a:cs typeface="Times New Roman" panose="02020603050405020304" pitchFamily="18" charset="0"/>
              </a:rPr>
              <a:t> In: ABRANTES, </a:t>
            </a:r>
            <a:r>
              <a:rPr lang="pt-BR" sz="1800" dirty="0" err="1">
                <a:effectLst/>
                <a:latin typeface="+mj-lt"/>
                <a:ea typeface="MS Minngs"/>
                <a:cs typeface="Times New Roman" panose="02020603050405020304" pitchFamily="18" charset="0"/>
              </a:rPr>
              <a:t>Angelo</a:t>
            </a:r>
            <a:r>
              <a:rPr lang="pt-BR" sz="1800" dirty="0">
                <a:effectLst/>
                <a:latin typeface="+mj-lt"/>
                <a:ea typeface="MS Minngs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+mj-lt"/>
                <a:ea typeface="MS Minngs"/>
                <a:cs typeface="Times New Roman" panose="02020603050405020304" pitchFamily="18" charset="0"/>
              </a:rPr>
              <a:t>Antonio</a:t>
            </a:r>
            <a:r>
              <a:rPr lang="pt-BR" sz="1800" dirty="0">
                <a:effectLst/>
                <a:latin typeface="+mj-lt"/>
                <a:ea typeface="MS Minngs"/>
                <a:cs typeface="Times New Roman" panose="02020603050405020304" pitchFamily="18" charset="0"/>
              </a:rPr>
              <a:t>; SILVA, </a:t>
            </a:r>
            <a:r>
              <a:rPr lang="pt-BR" sz="1800" dirty="0" err="1">
                <a:effectLst/>
                <a:latin typeface="+mj-lt"/>
                <a:ea typeface="MS Minngs"/>
                <a:cs typeface="Times New Roman" panose="02020603050405020304" pitchFamily="18" charset="0"/>
              </a:rPr>
              <a:t>Nilma</a:t>
            </a:r>
            <a:r>
              <a:rPr lang="pt-BR" sz="1800" dirty="0">
                <a:effectLst/>
                <a:latin typeface="+mj-lt"/>
                <a:ea typeface="MS Minngs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+mj-lt"/>
                <a:ea typeface="MS Minngs"/>
                <a:cs typeface="Times New Roman" panose="02020603050405020304" pitchFamily="18" charset="0"/>
              </a:rPr>
              <a:t>Renildes</a:t>
            </a:r>
            <a:r>
              <a:rPr lang="pt-BR" sz="1800" dirty="0">
                <a:effectLst/>
                <a:latin typeface="+mj-lt"/>
                <a:ea typeface="MS Minngs"/>
                <a:cs typeface="Times New Roman" panose="02020603050405020304" pitchFamily="18" charset="0"/>
              </a:rPr>
              <a:t> da; MARTINS, Sueli Terezinha Ferreira (</a:t>
            </a:r>
            <a:r>
              <a:rPr lang="pt-BR" sz="1800" dirty="0" err="1">
                <a:effectLst/>
                <a:latin typeface="+mj-lt"/>
                <a:ea typeface="MS Minngs"/>
                <a:cs typeface="Times New Roman" panose="02020603050405020304" pitchFamily="18" charset="0"/>
              </a:rPr>
              <a:t>Orgs</a:t>
            </a:r>
            <a:r>
              <a:rPr lang="pt-BR" sz="1800" dirty="0">
                <a:effectLst/>
                <a:latin typeface="+mj-lt"/>
                <a:ea typeface="MS Minngs"/>
                <a:cs typeface="Times New Roman" panose="02020603050405020304" pitchFamily="18" charset="0"/>
              </a:rPr>
              <a:t>.). Método Histórico-Social na Psicologia Social. Petrópolis, RJ: Editora Vozes, 2005.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>
                <a:latin typeface="+mj-lt"/>
              </a:rPr>
              <a:t>REBOREDO, Lucília Augusta. </a:t>
            </a:r>
            <a:r>
              <a:rPr lang="pt-BR" sz="1800" b="1" dirty="0">
                <a:latin typeface="+mj-lt"/>
              </a:rPr>
              <a:t>Da serialidade à institucionalização: um estudo do movimento de um grupo que se afirma e se nega na (</a:t>
            </a:r>
            <a:r>
              <a:rPr lang="pt-BR" sz="1800" b="1" dirty="0" err="1">
                <a:latin typeface="+mj-lt"/>
              </a:rPr>
              <a:t>des</a:t>
            </a:r>
            <a:r>
              <a:rPr lang="pt-BR" sz="1800" b="1" dirty="0">
                <a:latin typeface="+mj-lt"/>
              </a:rPr>
              <a:t>)construção do ser favelado</a:t>
            </a:r>
            <a:r>
              <a:rPr lang="pt-BR" sz="1800" dirty="0">
                <a:latin typeface="+mj-lt"/>
              </a:rPr>
              <a:t>. 1992. Tese (Doutorado em Psicologia - Psicologia Social), Pontifícia Universidade Católica de São Paulo, 1992.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36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ACFD4E-617D-451B-8023-88FBC26B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396240"/>
            <a:ext cx="9603275" cy="614680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pt-BR" altLang="pt-BR" sz="6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8800" dirty="0">
                <a:latin typeface="+mj-lt"/>
                <a:cs typeface="Calibri" panose="020F0502020204030204" pitchFamily="34" charset="0"/>
              </a:rPr>
              <a:t>Fontes constitutivas do </a:t>
            </a:r>
            <a:r>
              <a:rPr lang="pt-BR" sz="8800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materialismo histórico e dialético</a:t>
            </a:r>
          </a:p>
          <a:p>
            <a:pPr marL="0" indent="0">
              <a:buNone/>
            </a:pPr>
            <a:endParaRPr lang="pt-BR" sz="8800" dirty="0">
              <a:latin typeface="+mj-lt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pt-BR" sz="88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Filosofia clássica alemã </a:t>
            </a:r>
            <a:r>
              <a:rPr lang="pt-BR" sz="8800" dirty="0">
                <a:latin typeface="+mj-lt"/>
                <a:cs typeface="Calibri" panose="020F0502020204030204" pitchFamily="34" charset="0"/>
              </a:rPr>
              <a:t>(</a:t>
            </a:r>
            <a:r>
              <a:rPr lang="pt-BR" sz="8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Hegel e </a:t>
            </a:r>
            <a:r>
              <a:rPr lang="pt-BR" sz="8800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Feuerbach</a:t>
            </a:r>
            <a:r>
              <a:rPr lang="pt-BR" sz="8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endParaRPr lang="pt-BR" sz="8800" dirty="0">
              <a:latin typeface="+mj-lt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pt-BR" sz="88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Socialismo utópico francês </a:t>
            </a:r>
            <a:r>
              <a:rPr lang="pt-BR" sz="8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(Saint-Simon, Fourier e Owen) </a:t>
            </a:r>
          </a:p>
          <a:p>
            <a:pPr marL="742950" lvl="1" indent="-285750">
              <a:buFontTx/>
              <a:buChar char="-"/>
            </a:pPr>
            <a:endParaRPr lang="pt-BR" sz="88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pt-BR" sz="88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Economia Política inglesa </a:t>
            </a:r>
            <a:r>
              <a:rPr lang="pt-BR" sz="8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(Adam Smith e David Ricardo)</a:t>
            </a:r>
          </a:p>
          <a:p>
            <a:pPr algn="just"/>
            <a:endParaRPr lang="pt-BR" altLang="pt-B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10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CA4EBEB-7B59-489E-827F-C82F337F9517}"/>
              </a:ext>
            </a:extLst>
          </p:cNvPr>
          <p:cNvGrpSpPr/>
          <p:nvPr/>
        </p:nvGrpSpPr>
        <p:grpSpPr>
          <a:xfrm>
            <a:off x="2401824" y="1504022"/>
            <a:ext cx="3039872" cy="2143075"/>
            <a:chOff x="0" y="549"/>
            <a:chExt cx="3039872" cy="2143075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126C7979-42C7-431F-A72B-213C22A4D3F7}"/>
                </a:ext>
              </a:extLst>
            </p:cNvPr>
            <p:cNvSpPr/>
            <p:nvPr/>
          </p:nvSpPr>
          <p:spPr>
            <a:xfrm>
              <a:off x="0" y="549"/>
              <a:ext cx="3039872" cy="21430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" name="Retângulo: Cantos Arredondados 4">
              <a:extLst>
                <a:ext uri="{FF2B5EF4-FFF2-40B4-BE49-F238E27FC236}">
                  <a16:creationId xmlns:a16="http://schemas.microsoft.com/office/drawing/2014/main" id="{342EF3C8-E638-4615-B9A6-13ACAB4AD1C9}"/>
                </a:ext>
              </a:extLst>
            </p:cNvPr>
            <p:cNvSpPr txBox="1"/>
            <p:nvPr/>
          </p:nvSpPr>
          <p:spPr>
            <a:xfrm>
              <a:off x="104616" y="105165"/>
              <a:ext cx="2830640" cy="1933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64770" rIns="129540" bIns="6477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400" kern="1200" dirty="0"/>
                <a:t>Conteúdo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400" kern="1200" dirty="0"/>
                <a:t>Filosofia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400" kern="1200" dirty="0"/>
                <a:t>Pressuposto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B698E4D-8007-46B1-BAF4-2DB47015EB2D}"/>
              </a:ext>
            </a:extLst>
          </p:cNvPr>
          <p:cNvGrpSpPr/>
          <p:nvPr/>
        </p:nvGrpSpPr>
        <p:grpSpPr>
          <a:xfrm>
            <a:off x="5441696" y="1593397"/>
            <a:ext cx="4559808" cy="2143075"/>
            <a:chOff x="3039871" y="549"/>
            <a:chExt cx="4559808" cy="2143075"/>
          </a:xfrm>
        </p:grpSpPr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159BE2B6-D810-4159-A03D-851E5C76601A}"/>
                </a:ext>
              </a:extLst>
            </p:cNvPr>
            <p:cNvSpPr/>
            <p:nvPr/>
          </p:nvSpPr>
          <p:spPr>
            <a:xfrm>
              <a:off x="3039871" y="549"/>
              <a:ext cx="4559808" cy="214307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Seta: para a Direita 4">
              <a:extLst>
                <a:ext uri="{FF2B5EF4-FFF2-40B4-BE49-F238E27FC236}">
                  <a16:creationId xmlns:a16="http://schemas.microsoft.com/office/drawing/2014/main" id="{D2EAB7F7-0472-472A-8B05-265D2FF5BBC3}"/>
                </a:ext>
              </a:extLst>
            </p:cNvPr>
            <p:cNvSpPr txBox="1"/>
            <p:nvPr/>
          </p:nvSpPr>
          <p:spPr>
            <a:xfrm>
              <a:off x="3039871" y="268433"/>
              <a:ext cx="3756155" cy="1607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3700" kern="1200" dirty="0"/>
                <a:t>Idealismo</a:t>
              </a:r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3700" kern="1200" dirty="0"/>
                <a:t>Materialismo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62D28BF-6B70-4157-9D5A-3921B4942628}"/>
              </a:ext>
            </a:extLst>
          </p:cNvPr>
          <p:cNvGrpSpPr/>
          <p:nvPr/>
        </p:nvGrpSpPr>
        <p:grpSpPr>
          <a:xfrm>
            <a:off x="2401824" y="4282440"/>
            <a:ext cx="3039872" cy="2143075"/>
            <a:chOff x="0" y="2357932"/>
            <a:chExt cx="3039872" cy="2143075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D29BD8BC-5EFC-4A6C-9DF6-B99931BA9F20}"/>
                </a:ext>
              </a:extLst>
            </p:cNvPr>
            <p:cNvSpPr/>
            <p:nvPr/>
          </p:nvSpPr>
          <p:spPr>
            <a:xfrm>
              <a:off x="0" y="2357932"/>
              <a:ext cx="3039872" cy="21430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Retângulo: Cantos Arredondados 4">
              <a:extLst>
                <a:ext uri="{FF2B5EF4-FFF2-40B4-BE49-F238E27FC236}">
                  <a16:creationId xmlns:a16="http://schemas.microsoft.com/office/drawing/2014/main" id="{CDF1A1CD-5CE8-4D94-8BE9-A1963BA204EF}"/>
                </a:ext>
              </a:extLst>
            </p:cNvPr>
            <p:cNvSpPr txBox="1"/>
            <p:nvPr/>
          </p:nvSpPr>
          <p:spPr>
            <a:xfrm>
              <a:off x="104616" y="2462548"/>
              <a:ext cx="2830640" cy="1933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64770" rIns="129540" bIns="6477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400" kern="1200" dirty="0"/>
                <a:t>Forma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400" kern="1200" dirty="0"/>
                <a:t>Lógica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B40DD79-B1C3-46A5-8FFC-AD9DE962A6D0}"/>
              </a:ext>
            </a:extLst>
          </p:cNvPr>
          <p:cNvGrpSpPr/>
          <p:nvPr/>
        </p:nvGrpSpPr>
        <p:grpSpPr>
          <a:xfrm>
            <a:off x="5441696" y="4292965"/>
            <a:ext cx="4559808" cy="2143075"/>
            <a:chOff x="3039871" y="2357932"/>
            <a:chExt cx="4559808" cy="2143075"/>
          </a:xfrm>
        </p:grpSpPr>
        <p:sp>
          <p:nvSpPr>
            <p:cNvPr id="15" name="Seta: para a Direita 14">
              <a:extLst>
                <a:ext uri="{FF2B5EF4-FFF2-40B4-BE49-F238E27FC236}">
                  <a16:creationId xmlns:a16="http://schemas.microsoft.com/office/drawing/2014/main" id="{D016F5EE-5EEB-470D-A94C-4C7AC2C94575}"/>
                </a:ext>
              </a:extLst>
            </p:cNvPr>
            <p:cNvSpPr/>
            <p:nvPr/>
          </p:nvSpPr>
          <p:spPr>
            <a:xfrm>
              <a:off x="3039871" y="2357932"/>
              <a:ext cx="4559808" cy="2143075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Seta: para a Direita 4">
              <a:extLst>
                <a:ext uri="{FF2B5EF4-FFF2-40B4-BE49-F238E27FC236}">
                  <a16:creationId xmlns:a16="http://schemas.microsoft.com/office/drawing/2014/main" id="{7A588C5B-E7C9-418D-99BF-8177F9FDB8D4}"/>
                </a:ext>
              </a:extLst>
            </p:cNvPr>
            <p:cNvSpPr txBox="1"/>
            <p:nvPr/>
          </p:nvSpPr>
          <p:spPr>
            <a:xfrm>
              <a:off x="3039871" y="2625816"/>
              <a:ext cx="3756155" cy="1607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3700" dirty="0"/>
                <a:t>F</a:t>
              </a:r>
              <a:r>
                <a:rPr lang="pt-BR" sz="3700" kern="1200" dirty="0"/>
                <a:t>ormal</a:t>
              </a:r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3700" dirty="0"/>
                <a:t>D</a:t>
              </a:r>
              <a:r>
                <a:rPr lang="pt-BR" sz="3700" kern="1200" dirty="0"/>
                <a:t>ialética</a:t>
              </a: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2BE0645F-0E80-48D0-A59E-0A93A992359C}"/>
              </a:ext>
            </a:extLst>
          </p:cNvPr>
          <p:cNvSpPr/>
          <p:nvPr/>
        </p:nvSpPr>
        <p:spPr>
          <a:xfrm>
            <a:off x="1026160" y="52838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O MÉTODO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455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AF10B-D15E-4ACE-B6F9-CC9ADE53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6603"/>
          </a:xfrm>
        </p:spPr>
        <p:txBody>
          <a:bodyPr>
            <a:normAutofit fontScale="90000"/>
          </a:bodyPr>
          <a:lstStyle/>
          <a:p>
            <a:br>
              <a:rPr lang="pt-BR" altLang="pt-BR" sz="2800" b="1" dirty="0">
                <a:solidFill>
                  <a:srgbClr val="0070C0"/>
                </a:solidFill>
              </a:rPr>
            </a:br>
            <a:r>
              <a:rPr lang="pt-BR" altLang="pt-BR" sz="3100" b="1" dirty="0">
                <a:solidFill>
                  <a:srgbClr val="0070C0"/>
                </a:solidFill>
              </a:rPr>
              <a:t>Pressuposto materialista histórico </a:t>
            </a:r>
            <a:br>
              <a:rPr lang="pt-BR" altLang="pt-BR" sz="3100" b="1" dirty="0">
                <a:solidFill>
                  <a:srgbClr val="0070C0"/>
                </a:solidFill>
              </a:rPr>
            </a:br>
            <a:endParaRPr lang="pt-BR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10C825-07FC-4C86-895A-DCD39413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76401"/>
            <a:ext cx="10364452" cy="489712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pt-BR" alt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2600" dirty="0">
                <a:latin typeface="+mj-lt"/>
                <a:cs typeface="Calibri" panose="020F0502020204030204" pitchFamily="34" charset="0"/>
              </a:rPr>
              <a:t>O </a:t>
            </a:r>
            <a:r>
              <a:rPr lang="pt-BR" altLang="pt-BR" sz="26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marxismo </a:t>
            </a:r>
            <a:r>
              <a:rPr lang="pt-BR" altLang="pt-BR" sz="2600" dirty="0">
                <a:latin typeface="+mj-lt"/>
                <a:cs typeface="Calibri" panose="020F0502020204030204" pitchFamily="34" charset="0"/>
              </a:rPr>
              <a:t>é uma tendência do materialismo histórico</a:t>
            </a:r>
          </a:p>
          <a:p>
            <a:pPr marL="0" indent="0" algn="just">
              <a:spcBef>
                <a:spcPts val="0"/>
              </a:spcBef>
            </a:pPr>
            <a:endParaRPr lang="pt-BR" altLang="pt-BR" sz="26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2600" dirty="0">
                <a:latin typeface="+mj-lt"/>
                <a:cs typeface="Calibri" panose="020F0502020204030204" pitchFamily="34" charset="0"/>
              </a:rPr>
              <a:t>O pressuposto da determinação é a </a:t>
            </a:r>
            <a:r>
              <a:rPr lang="pt-BR" altLang="pt-BR" sz="26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materialidade</a:t>
            </a:r>
            <a:endParaRPr lang="pt-BR" altLang="pt-BR" sz="26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pt-BR" altLang="pt-BR" sz="26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2600" dirty="0">
                <a:latin typeface="+mj-lt"/>
                <a:cs typeface="Calibri" panose="020F0502020204030204" pitchFamily="34" charset="0"/>
              </a:rPr>
              <a:t>a </a:t>
            </a:r>
            <a:r>
              <a:rPr lang="pt-BR" altLang="pt-BR" sz="26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existência precede a ideia</a:t>
            </a:r>
            <a:endParaRPr lang="pt-BR" altLang="pt-BR" sz="26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pt-BR" altLang="pt-BR" sz="26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2600" dirty="0">
                <a:latin typeface="+mj-lt"/>
                <a:cs typeface="Calibri" panose="020F0502020204030204" pitchFamily="34" charset="0"/>
              </a:rPr>
              <a:t>A ideia atua sobre a realidade</a:t>
            </a:r>
          </a:p>
          <a:p>
            <a:pPr marL="0" indent="0" algn="just">
              <a:spcBef>
                <a:spcPts val="0"/>
              </a:spcBef>
            </a:pPr>
            <a:endParaRPr lang="pt-BR" altLang="pt-BR" sz="26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t-BR" altLang="pt-BR" sz="2600" dirty="0">
                <a:latin typeface="+mj-lt"/>
                <a:cs typeface="Calibri" panose="020F0502020204030204" pitchFamily="34" charset="0"/>
              </a:rPr>
              <a:t>A verdadeira ciência é a </a:t>
            </a:r>
            <a:r>
              <a:rPr lang="pt-BR" altLang="pt-BR" sz="26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história</a:t>
            </a:r>
            <a:endParaRPr lang="pt-BR" altLang="pt-BR" sz="26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pt-BR" altLang="pt-BR" sz="26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t-BR" altLang="pt-BR" sz="26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centralidade da história 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altLang="pt-BR" sz="2600" dirty="0">
              <a:latin typeface="+mj-lt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t-BR" altLang="pt-BR" sz="26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unidade entre prática e teoria</a:t>
            </a:r>
          </a:p>
          <a:p>
            <a:pPr marL="0" indent="0" algn="just">
              <a:buNone/>
            </a:pPr>
            <a:endParaRPr lang="pt-BR" alt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0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698FA-C5D7-4E99-932E-8E7C216F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821680"/>
          </a:xfrm>
        </p:spPr>
        <p:txBody>
          <a:bodyPr>
            <a:normAutofit fontScale="55000" lnSpcReduction="20000"/>
          </a:bodyPr>
          <a:lstStyle/>
          <a:p>
            <a:pPr algn="just">
              <a:defRPr/>
            </a:pPr>
            <a:endParaRPr lang="pt-BR" altLang="pt-B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sz="33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 marxismo </a:t>
            </a:r>
            <a:r>
              <a:rPr lang="pt-BR" altLang="pt-BR" sz="3300" dirty="0">
                <a:latin typeface="+mj-lt"/>
                <a:cs typeface="Calibri" panose="020F0502020204030204" pitchFamily="34" charset="0"/>
              </a:rPr>
              <a:t>é um Método de estudo científico comprometido com a transformação social.</a:t>
            </a:r>
          </a:p>
          <a:p>
            <a:pPr marL="0" indent="0" algn="just">
              <a:buNone/>
              <a:defRPr/>
            </a:pPr>
            <a:endParaRPr lang="pt-BR" altLang="pt-BR" sz="33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sz="33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Os homens precisam estar em condições de viver para fazer história</a:t>
            </a:r>
            <a:r>
              <a:rPr lang="pt-BR" altLang="pt-BR" sz="3300" dirty="0">
                <a:latin typeface="+mj-lt"/>
                <a:cs typeface="Calibri" panose="020F0502020204030204" pitchFamily="34" charset="0"/>
              </a:rPr>
              <a:t>. Eles produzem seus meios para satisfazer necessidades básicas (</a:t>
            </a:r>
            <a:r>
              <a:rPr lang="pt-BR" altLang="pt-BR" sz="33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produzir e reproduzir a vida</a:t>
            </a:r>
            <a:r>
              <a:rPr lang="pt-BR" altLang="pt-BR" sz="3300" dirty="0">
                <a:latin typeface="+mj-lt"/>
                <a:cs typeface="Calibri" panose="020F0502020204030204" pitchFamily="34" charset="0"/>
              </a:rPr>
              <a:t>).</a:t>
            </a:r>
          </a:p>
          <a:p>
            <a:pPr algn="just">
              <a:defRPr/>
            </a:pPr>
            <a:endParaRPr lang="pt-BR" altLang="pt-BR" sz="33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sz="3300" dirty="0">
                <a:latin typeface="+mj-lt"/>
                <a:cs typeface="Calibri" panose="020F0502020204030204" pitchFamily="34" charset="0"/>
              </a:rPr>
              <a:t>Os fenômenos da humanidade são materiais, inclusive a consciência, pois são produtos das relações sociais.</a:t>
            </a:r>
          </a:p>
          <a:p>
            <a:pPr algn="just">
              <a:defRPr/>
            </a:pPr>
            <a:endParaRPr lang="pt-BR" altLang="pt-BR" sz="3300" dirty="0"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pt-BR" altLang="pt-BR" sz="3300" dirty="0">
                <a:latin typeface="+mj-lt"/>
                <a:cs typeface="Calibri" panose="020F0502020204030204" pitchFamily="34" charset="0"/>
              </a:rPr>
              <a:t>A consciência é determinada pelas condições de vida.</a:t>
            </a:r>
          </a:p>
          <a:p>
            <a:pPr marL="0" indent="0" algn="just">
              <a:buNone/>
            </a:pPr>
            <a:endParaRPr lang="pt-BR" altLang="pt-BR" sz="3300" dirty="0"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pt-BR" altLang="pt-BR" sz="3200" dirty="0">
                <a:latin typeface="+mj-lt"/>
                <a:cs typeface="Calibri" panose="020F0502020204030204" pitchFamily="34" charset="0"/>
              </a:rPr>
              <a:t>Entender a história a partir da relação entre diversos complexos sociais, econômicos, políticos.</a:t>
            </a:r>
          </a:p>
          <a:p>
            <a:pPr algn="just"/>
            <a:endParaRPr lang="pt-BR" altLang="pt-BR" sz="32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sz="3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Superação</a:t>
            </a:r>
            <a:r>
              <a:rPr lang="pt-BR" altLang="pt-BR" sz="3200" dirty="0">
                <a:latin typeface="+mj-lt"/>
                <a:cs typeface="Calibri" panose="020F0502020204030204" pitchFamily="34" charset="0"/>
              </a:rPr>
              <a:t> &gt; transformação das condições concretas de existência.</a:t>
            </a:r>
          </a:p>
          <a:p>
            <a:pPr marL="0" indent="0">
              <a:buNone/>
            </a:pPr>
            <a:endParaRPr lang="pt-BR" altLang="pt-BR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35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0E8960-868F-4BCE-83FC-E74E2379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741680"/>
            <a:ext cx="10364452" cy="5943601"/>
          </a:xfrm>
        </p:spPr>
        <p:txBody>
          <a:bodyPr>
            <a:normAutofit/>
          </a:bodyPr>
          <a:lstStyle/>
          <a:p>
            <a:pPr algn="just"/>
            <a:endParaRPr lang="pt-BR" altLang="pt-BR" b="1" dirty="0">
              <a:solidFill>
                <a:srgbClr val="0070C0"/>
              </a:solidFill>
            </a:endParaRPr>
          </a:p>
          <a:p>
            <a:pPr algn="just"/>
            <a:r>
              <a:rPr lang="pt-BR" altLang="pt-BR" sz="2400" dirty="0">
                <a:solidFill>
                  <a:srgbClr val="0070C0"/>
                </a:solidFill>
                <a:latin typeface="+mj-lt"/>
              </a:rPr>
              <a:t>Pressuposto:</a:t>
            </a:r>
            <a:r>
              <a:rPr lang="pt-BR" altLang="pt-BR" sz="2400" dirty="0">
                <a:latin typeface="+mj-lt"/>
              </a:rPr>
              <a:t> princípio da determinação.</a:t>
            </a:r>
          </a:p>
          <a:p>
            <a:pPr algn="just"/>
            <a:endParaRPr lang="pt-BR" altLang="pt-BR" sz="2400" dirty="0">
              <a:latin typeface="+mj-lt"/>
            </a:endParaRPr>
          </a:p>
          <a:p>
            <a:pPr algn="just"/>
            <a:r>
              <a:rPr lang="pt-BR" altLang="pt-BR" sz="2400" dirty="0">
                <a:latin typeface="+mj-lt"/>
              </a:rPr>
              <a:t>Concepção sobre História – </a:t>
            </a:r>
            <a:r>
              <a:rPr lang="pt-BR" altLang="pt-BR" sz="2400" dirty="0">
                <a:solidFill>
                  <a:srgbClr val="0070C0"/>
                </a:solidFill>
                <a:latin typeface="+mj-lt"/>
              </a:rPr>
              <a:t>“A ideologia Alemã”</a:t>
            </a:r>
            <a:r>
              <a:rPr lang="pt-BR" altLang="pt-BR" sz="2400" dirty="0">
                <a:latin typeface="+mj-lt"/>
              </a:rPr>
              <a:t>, Marx e Engels. discussão sobre o pressuposto.</a:t>
            </a:r>
          </a:p>
          <a:p>
            <a:pPr algn="just"/>
            <a:endParaRPr lang="pt-BR" altLang="pt-BR" sz="2400" dirty="0">
              <a:latin typeface="+mj-lt"/>
            </a:endParaRPr>
          </a:p>
          <a:p>
            <a:pPr algn="just"/>
            <a:r>
              <a:rPr lang="pt-BR" altLang="pt-BR" sz="24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Concepção de história:</a:t>
            </a:r>
            <a:r>
              <a:rPr lang="pt-BR" altLang="pt-BR" sz="2400" dirty="0">
                <a:latin typeface="+mj-lt"/>
                <a:cs typeface="Calibri" panose="020F0502020204030204" pitchFamily="34" charset="0"/>
              </a:rPr>
              <a:t> história é a produção material da vida e engendra todas as formas de relações humanas, A categoria “trabalho” torna-se imprescindível em qualquer estudo que se anuncia nessa perspectiva.</a:t>
            </a:r>
          </a:p>
          <a:p>
            <a:pPr marL="0" indent="0" algn="just">
              <a:buNone/>
            </a:pPr>
            <a:endParaRPr lang="pt-BR" altLang="pt-BR" dirty="0">
              <a:latin typeface="+mj-lt"/>
            </a:endParaRPr>
          </a:p>
          <a:p>
            <a:pPr algn="just"/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66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4FEAE61-3495-49E3-B1C7-4ACF259141DC}"/>
              </a:ext>
            </a:extLst>
          </p:cNvPr>
          <p:cNvSpPr/>
          <p:nvPr/>
        </p:nvSpPr>
        <p:spPr>
          <a:xfrm>
            <a:off x="304800" y="985520"/>
            <a:ext cx="6421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Natureza do método</a:t>
            </a:r>
          </a:p>
          <a:p>
            <a:endParaRPr lang="pt-BR" sz="20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pt-BR" sz="2000" dirty="0">
                <a:latin typeface="+mj-lt"/>
                <a:cs typeface="Calibri" panose="020F0502020204030204" pitchFamily="34" charset="0"/>
              </a:rPr>
              <a:t>Unidade do </a:t>
            </a:r>
            <a:r>
              <a:rPr lang="pt-BR" sz="2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pressuposto</a:t>
            </a:r>
            <a:r>
              <a:rPr lang="pt-BR" sz="2000" dirty="0">
                <a:latin typeface="+mj-lt"/>
                <a:cs typeface="Calibri" panose="020F0502020204030204" pitchFamily="34" charset="0"/>
              </a:rPr>
              <a:t> materialista e da </a:t>
            </a:r>
            <a:r>
              <a:rPr lang="pt-BR" sz="2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lógica</a:t>
            </a:r>
            <a:r>
              <a:rPr lang="pt-BR" sz="2000" dirty="0">
                <a:latin typeface="+mj-lt"/>
                <a:cs typeface="Calibri" panose="020F0502020204030204" pitchFamily="34" charset="0"/>
              </a:rPr>
              <a:t> dialética</a:t>
            </a:r>
          </a:p>
          <a:p>
            <a:endParaRPr lang="pt-BR" sz="20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Pressuposto:</a:t>
            </a:r>
            <a:r>
              <a:rPr lang="pt-BR" sz="2000" dirty="0">
                <a:latin typeface="+mj-lt"/>
                <a:cs typeface="Calibri" panose="020F0502020204030204" pitchFamily="34" charset="0"/>
              </a:rPr>
              <a:t> princípio da determinação</a:t>
            </a:r>
          </a:p>
          <a:p>
            <a:pPr lvl="2"/>
            <a:endParaRPr lang="pt-BR" sz="2000" dirty="0">
              <a:latin typeface="+mj-lt"/>
              <a:cs typeface="Calibri" panose="020F0502020204030204" pitchFamily="34" charset="0"/>
            </a:endParaRPr>
          </a:p>
          <a:p>
            <a:pPr lvl="4"/>
            <a:endParaRPr lang="pt-BR" sz="2000" dirty="0">
              <a:latin typeface="+mj-lt"/>
              <a:cs typeface="Calibri" panose="020F0502020204030204" pitchFamily="34" charset="0"/>
            </a:endParaRPr>
          </a:p>
          <a:p>
            <a:pPr lvl="3"/>
            <a:r>
              <a:rPr lang="pt-BR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“A Ideologia Alemã”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1107E0-BBB7-4E08-9306-60C2853D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1" y="1277302"/>
            <a:ext cx="4839652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1708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1937</Words>
  <Application>Microsoft Office PowerPoint</Application>
  <PresentationFormat>Widescreen</PresentationFormat>
  <Paragraphs>193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Bookman Old Style</vt:lpstr>
      <vt:lpstr>Calibri</vt:lpstr>
      <vt:lpstr>Tw Cen MT</vt:lpstr>
      <vt:lpstr>Wingdings</vt:lpstr>
      <vt:lpstr>Gotícula</vt:lpstr>
      <vt:lpstr>Apresentação do PowerPoint</vt:lpstr>
      <vt:lpstr>O MÉTODO EM MARX E ENGELS  ANALISE CONCRETA DE UMA SITUAÇÃO CONCRETA  Lenin  MARX NÃO DEIXOU UMA LÓGICA, DEIXOU A LÓGICA D’O CAPITAL  Lenin</vt:lpstr>
      <vt:lpstr>Apresentação do PowerPoint</vt:lpstr>
      <vt:lpstr>Apresentação do PowerPoint</vt:lpstr>
      <vt:lpstr>Apresentação do PowerPoint</vt:lpstr>
      <vt:lpstr> Pressuposto materialista histórico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Lógica formal</vt:lpstr>
      <vt:lpstr>Lógica dialética </vt:lpstr>
      <vt:lpstr> LÓGIA DIALÉTICA  “Materialismo dialético e psicanálise” - reich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 Lógica dialética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Singular – Particular – Universal </vt:lpstr>
      <vt:lpstr>Apresentação do PowerPoint</vt:lpstr>
      <vt:lpstr>Apresentação do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Usuáio</dc:creator>
  <cp:lastModifiedBy>Karina Mollo</cp:lastModifiedBy>
  <cp:revision>116</cp:revision>
  <dcterms:created xsi:type="dcterms:W3CDTF">2020-09-22T12:40:40Z</dcterms:created>
  <dcterms:modified xsi:type="dcterms:W3CDTF">2025-10-04T11:09:34Z</dcterms:modified>
</cp:coreProperties>
</file>