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  <p:sldId id="262" r:id="rId6"/>
    <p:sldId id="264" r:id="rId7"/>
    <p:sldId id="260" r:id="rId8"/>
    <p:sldId id="259" r:id="rId9"/>
    <p:sldId id="258" r:id="rId10"/>
    <p:sldId id="265" r:id="rId11"/>
    <p:sldId id="268" r:id="rId12"/>
    <p:sldId id="266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484165-4F72-4210-EEDE-9C1FCFD42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4297B7-508B-D86E-3CA5-901B4D54F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1A95E2-6CE4-BEF4-9BA3-D9EFA365E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5225BC-95FC-8EFE-1780-95BC92AA0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6D2B93-E916-3A0E-1030-F8F804944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60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7EF7E-4CA8-0179-BABD-0F1CBD5B9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8D77826-0B5D-D0DC-317E-07335B8DA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F8E864-6871-0720-BB8E-782F0C960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9F0691-E37D-DD95-C99D-9C7CE088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D0ACA2-4FCB-AED8-2476-36B43B72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14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8FCA06-A2A7-0614-3809-1891142EA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7ADCDF-F108-4352-16D8-6D8B6DF24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CCDA17-07EF-A104-E2DC-2E247DEE6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D67868-4113-6D52-AAC3-DE5A0E1E8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5C775D-1EA5-56EB-A098-7EC357EEB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97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2D704-285E-9C6E-DEFE-F713961D3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1929A6-D884-7B60-361C-125EC0AB9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FD7B63-3073-E429-3BB3-395069D0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C35AB7-3408-DCC2-0EDA-95D65804A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86C36F-BBE4-B047-C6E5-C7342BE4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21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0CE2C2-09A1-397E-465F-E00D2DBB9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AEDF3D-B1B8-586B-8D72-AE3E923DA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B44C1A-7B4F-D182-349A-CAA08EDC0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E3BBE5-69D9-312D-FD34-B4931DC4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0790AB-3055-8B89-2BFB-38411F006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25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AF158-A805-15D6-4C92-AEC4DB9BD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4F0556-43EC-DED5-EF18-7EE360B30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99AE504-DE35-CDD8-BFB2-B88861927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3BBD727-7180-C9F7-5BC8-16F4FA14D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268F8B8-42D0-0F3D-71CF-D45FAE56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D3D80FE-497F-381E-41CA-8659F2C6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632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515CBA-E7E9-5F42-04DA-0DFF3D114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C12A8EC-EA06-B2A3-B371-23A613F0F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0B8F83D-B7D8-3177-9B9E-2FF83C0A30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502257B-4B65-5326-3B44-5B69C5643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DCCEE72-D39F-4E3F-5EF4-4AF475B500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6A02EC0-4432-2264-75F6-F7510A1AB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312DAC4-6465-FB9A-BF49-5AC2A285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AF92C7-4595-75E2-CED1-F4EC58FEA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402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38DC3-F441-759E-4D75-3BBF807B7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5CE1031-8FFC-4BE8-A4B5-9BEFCC1AE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4DB3DC9-AD1B-2F5D-280F-0C94C8CA4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B88869D-3004-6882-41D5-6C77F4320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323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E91F91F-B0B1-3E50-ADBF-1A1DE8FB1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F520B68-6234-EE1C-4CEE-0C72E878D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5DD1DE0-BA30-7C86-B25F-30690DE7E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97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0AA22B-11EB-7E36-A2C6-F725D9FB0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7142A2-E3B1-AF6E-7E06-456B0CB01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72A5C51-0A11-6197-7F50-1947D1AD1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BBC108-A080-2144-F2E0-298484B6E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27A038-7FAE-9DEB-8E7B-A6105BF68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25C596F-E5C7-EF6D-0272-CD609564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420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FF5DBB-41D4-0F57-4888-44F42312F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F8F5F64-D3AB-EA0A-874A-4CC2C4BDB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100657-39FD-C22F-D58E-24A906979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618288-1A4E-C222-1B5B-B46F94753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53E9A8-32E2-C42B-5379-6E7B5A1D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B2D6471-D147-C01F-32D9-0D1FDF6C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67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41B676E-1072-C7B0-5A79-1772A47DF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D727A1-07BA-DF09-2513-2C45EF3D2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174E55-B12F-2061-17FC-D0C3C418D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A4394C-1EA7-4290-83ED-C348C7AA4DA5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DCA3F0-0408-8ACE-E014-56C63275C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D09A79-DB05-4478-76AF-1B63AF857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1D1E20-FF70-4659-83D2-57A1BA3BEF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870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lavevoyages.org/assessment/estimat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55BC0-35A7-A0E5-60D0-B77E5E1723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Mercantilismo e a escravização africana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A689C9-1459-4ABA-0FB8-94B91F0D10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Leonardo Sacramento</a:t>
            </a:r>
          </a:p>
        </p:txBody>
      </p:sp>
    </p:spTree>
    <p:extLst>
      <p:ext uri="{BB962C8B-B14F-4D97-AF65-F5344CB8AC3E}">
        <p14:creationId xmlns:p14="http://schemas.microsoft.com/office/powerpoint/2010/main" val="196256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E5546F4-50F9-01FD-AB5B-AEB12D33D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4838"/>
            <a:ext cx="10515600" cy="5642125"/>
          </a:xfrm>
        </p:spPr>
        <p:txBody>
          <a:bodyPr>
            <a:normAutofit/>
          </a:bodyPr>
          <a:lstStyle/>
          <a:p>
            <a:pPr algn="just"/>
            <a:r>
              <a:rPr lang="pt-BR" sz="4000" dirty="0"/>
              <a:t>No Brasil, durante a vigência da escravidão, a expectativa de vida dessa população era cinco a 10 anos menor do que a de negros norte-americanos, por exemplo, que viviam, em média, 33 anos (Queiróz, 2018);</a:t>
            </a:r>
          </a:p>
          <a:p>
            <a:pPr algn="just"/>
            <a:r>
              <a:rPr lang="pt-BR" sz="4000" dirty="0"/>
              <a:t>Stuart Schwartz, em </a:t>
            </a:r>
            <a:r>
              <a:rPr lang="pt-BR" sz="4000" i="1" dirty="0"/>
              <a:t>Segredos Internos: engenhos e escravos na sociedade colonial (1550-1835)</a:t>
            </a:r>
            <a:r>
              <a:rPr lang="pt-BR" sz="4000" dirty="0"/>
              <a:t>, estima a média de vida do escravizado em 19 anos.</a:t>
            </a:r>
          </a:p>
        </p:txBody>
      </p:sp>
    </p:spTree>
    <p:extLst>
      <p:ext uri="{BB962C8B-B14F-4D97-AF65-F5344CB8AC3E}">
        <p14:creationId xmlns:p14="http://schemas.microsoft.com/office/powerpoint/2010/main" val="3461012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D54BAA85-D07E-F3E0-DFD4-950EEE77F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278" y="1021949"/>
            <a:ext cx="3429000" cy="34107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algn="just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Cálculo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4.000.000,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aproximação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dado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sistematizado</a:t>
            </a:r>
            <a:r>
              <a:rPr lang="en-US" alt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pt-B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partir</a:t>
            </a:r>
            <a:r>
              <a:rPr lang="en-US" alt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documentos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oficiais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Universidade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Emory (EUA).</a:t>
            </a:r>
          </a:p>
          <a:p>
            <a:pPr marL="0" marR="0" lvl="0" indent="-228600" algn="just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Cálculo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realizado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2.300.000,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conforme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dado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produzido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pela </a:t>
            </a:r>
            <a:r>
              <a:rPr kumimoji="0" lang="en-US" altLang="pt-BR" sz="2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Universidade</a:t>
            </a:r>
            <a:r>
              <a:rPr kumimoji="0" lang="en-US" altLang="pt-BR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Emory (EUA).</a:t>
            </a:r>
          </a:p>
          <a:p>
            <a:pPr marL="0" marR="0" lvl="0" indent="-228600" algn="just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pt-BR" sz="22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C46DF322-5401-A47D-DAE0-9D172093C46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153695" y="570179"/>
          <a:ext cx="6903723" cy="455806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684153">
                  <a:extLst>
                    <a:ext uri="{9D8B030D-6E8A-4147-A177-3AD203B41FA5}">
                      <a16:colId xmlns:a16="http://schemas.microsoft.com/office/drawing/2014/main" val="3997566156"/>
                    </a:ext>
                  </a:extLst>
                </a:gridCol>
                <a:gridCol w="1368103">
                  <a:extLst>
                    <a:ext uri="{9D8B030D-6E8A-4147-A177-3AD203B41FA5}">
                      <a16:colId xmlns:a16="http://schemas.microsoft.com/office/drawing/2014/main" val="1730944969"/>
                    </a:ext>
                  </a:extLst>
                </a:gridCol>
                <a:gridCol w="1247608">
                  <a:extLst>
                    <a:ext uri="{9D8B030D-6E8A-4147-A177-3AD203B41FA5}">
                      <a16:colId xmlns:a16="http://schemas.microsoft.com/office/drawing/2014/main" val="3081722401"/>
                    </a:ext>
                  </a:extLst>
                </a:gridCol>
                <a:gridCol w="1249584">
                  <a:extLst>
                    <a:ext uri="{9D8B030D-6E8A-4147-A177-3AD203B41FA5}">
                      <a16:colId xmlns:a16="http://schemas.microsoft.com/office/drawing/2014/main" val="1501186370"/>
                    </a:ext>
                  </a:extLst>
                </a:gridCol>
                <a:gridCol w="1354275">
                  <a:extLst>
                    <a:ext uri="{9D8B030D-6E8A-4147-A177-3AD203B41FA5}">
                      <a16:colId xmlns:a16="http://schemas.microsoft.com/office/drawing/2014/main" val="1178765018"/>
                    </a:ext>
                  </a:extLst>
                </a:gridCol>
              </a:tblGrid>
              <a:tr h="13735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População EUA (1860)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População Brasil (1871)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Proporção de acordo com o montante de traficados 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Proporção de acordo com o montante de africados desde 1800 (Brasil)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Projeção da população de acordo com o crescimento demográfico do outro país a partir do total de traficados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585714"/>
                  </a:ext>
                </a:extLst>
              </a:tr>
              <a:tr h="115034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4.000.000 (descendentes de africanos)</a:t>
                      </a:r>
                      <a:endParaRPr lang="pt-BR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1.540.829 (africanos escravizados)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EUA (aumento de 13 vezes, de 1.310%).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66% do total de traficados ou diminuição de 33%**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EUA (38% do total ou diminuição de 62%): 116.023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325330"/>
                  </a:ext>
                </a:extLst>
              </a:tr>
              <a:tr h="15967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Brasil (desde o século XVI)* – 38% do total ou diminuição de 62% sobre o total de traficados.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Brasil (aumento de 1.310%): 52.400.000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34" marR="853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365301"/>
                  </a:ext>
                </a:extLst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927279" y="5454610"/>
            <a:ext cx="10174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Fonte:</a:t>
            </a:r>
            <a:r>
              <a:rPr lang="pt-BR" dirty="0"/>
              <a:t> formulada a partir de dados Universidade de </a:t>
            </a:r>
            <a:r>
              <a:rPr lang="pt-BR" dirty="0" err="1"/>
              <a:t>Emory</a:t>
            </a:r>
            <a:r>
              <a:rPr lang="pt-BR" dirty="0"/>
              <a:t>, disponível em </a:t>
            </a:r>
            <a:r>
              <a:rPr lang="pt-BR" u="sng" dirty="0">
                <a:hlinkClick r:id="rId2"/>
              </a:rPr>
              <a:t>http://slavevoyages.org/assessment/estimates</a:t>
            </a:r>
            <a:r>
              <a:rPr lang="pt-BR" dirty="0"/>
              <a:t>.  In: SACRAMENTO, Leonardo. O Nascimento da Nação, como o liberalismo produziu o protofascismo brasileiro. Vol. I São Paulo: Editora IFSP, 2022. </a:t>
            </a:r>
          </a:p>
        </p:txBody>
      </p:sp>
    </p:spTree>
    <p:extLst>
      <p:ext uri="{BB962C8B-B14F-4D97-AF65-F5344CB8AC3E}">
        <p14:creationId xmlns:p14="http://schemas.microsoft.com/office/powerpoint/2010/main" val="1563123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E98B85-1610-A15A-B6B5-9D9DBAF3E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9343"/>
            <a:ext cx="10515600" cy="56076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Hipótese sobre a lei populacional do modo de produção escravista mercantil;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lei populacional escravagista brasileira foi distinta da norte-americana, a qual deu prioridade para a reprodução interna de escravizados, inclusive com grandes experiências de fazendas de reprodução – no Brasil mais comuns na segunda metade do século XIX; [...] Ocorre que essa diferença foi estabelecida, como elemento fundante, pelas relações econômicas para a produção social do escravizado e pela lei populacional correspondente. A importação de africanos e a transformação de africanos em negros escravizados estavam dadas pelo pujante comércio de aprisionamento e transporte de africanos ao Brasil, ao passo que nos EUA a produção e reprodução do escravizado consistia em uma produção interna, em que a pureza racial se fazia fundamental, pois a miscigenação, em um contexto de baixíssima importação de africanos e proibição do tráfico extremamente precoce comparada com o caso brasileiro, importaria em uma relativização social perigosa para a produção social de escravizado e para a reprodução da “comunidade dos livres”. Essa é a importância social da “pureza”. Havia a necessidade de garantir a pureza racial do escravizado para garantir a pureza racial da sociedade dos livres, o que já era garantindo no Brasil pelo comércio transatlântico e sua relação jurídica, abrindo espaço social e simbólico para a relação sexual baseada no estupro sobre mulheres africanas e nativas. Assim, não havia a hegemonia da reprodução interna de escravizados. A miscigenação brasileira foi garantida, em um primeiro momento, pela facilidade de importação da mercadoria escravizado, de modo que os africanos jogados ao mar foram os garantidores da despreocupação nacional sobre a pureza racial” (p. 56-57).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358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7A6946-C4BC-BBE8-5A46-BFA39B061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3079"/>
            <a:ext cx="10515600" cy="5693884"/>
          </a:xfrm>
        </p:spPr>
        <p:txBody>
          <a:bodyPr>
            <a:normAutofit/>
          </a:bodyPr>
          <a:lstStyle/>
          <a:p>
            <a:pPr algn="just"/>
            <a:r>
              <a:rPr lang="pt-BR" sz="4800" dirty="0"/>
              <a:t>A Lei Populacional da mercantilização da escravização africana determinou relações sociais distintas no continente americano, uma vez que fatores específicos e históricos, como o momento da proibição do tráfico, impactaram na forma de produção social do escravizado. </a:t>
            </a:r>
          </a:p>
        </p:txBody>
      </p:sp>
    </p:spTree>
    <p:extLst>
      <p:ext uri="{BB962C8B-B14F-4D97-AF65-F5344CB8AC3E}">
        <p14:creationId xmlns:p14="http://schemas.microsoft.com/office/powerpoint/2010/main" val="4026338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D2ACD1-6319-8BE9-B0B7-BD0F1C88A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grande paradoxo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mercadorização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ser humano e do modo de produção escravista mercantil (colonial)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E2F7D2-31EF-B632-06A8-55BCCB8F4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“Mas é indispensável e fundamental ressaltar, segundo penso e não o fez Brion Davis, que a contradição inerente ao escravo, entre ser coisa e ser homem, não se manifestou e desenvolveu primordialmente na cultura, nas ideologias. Primordialmente, a contradição foi manifestada e desenvolvida pelos próprios escravos, como indivíduos concretos, porque, se a sociedade os coisificou, nunca pôde suprimir neles ao menos o resíduo último de pessoa humana. Antes que os costumes, a moral, o direito e a filosofia reconhecessem a contradição e se preocupassem com resolvê-la de modo positivo, em favor da legitimação da instituição servil, conciliando os termos coisa e pessoa, antes disso os próprios escravos exteriorizaram sua condição antagônica, à medida que reagiram ao tratamento de coisas” (Gorender, 2010, p. 92).</a:t>
            </a:r>
          </a:p>
        </p:txBody>
      </p:sp>
    </p:spTree>
    <p:extLst>
      <p:ext uri="{BB962C8B-B14F-4D97-AF65-F5344CB8AC3E}">
        <p14:creationId xmlns:p14="http://schemas.microsoft.com/office/powerpoint/2010/main" val="4185701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EBF095-A025-E141-A033-127717F02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6596"/>
            <a:ext cx="10515600" cy="55903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mercantilização da escravização depende da violência e da coação. A sua negação, criando-se a ideia de servilidade voluntária e acordada, é a expressão da ideologia dominante escravista e da sua principal herdeira, a burguesa;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“Quanto mais acentuado o caráter mercantil de uma economia escravista, o que se deu sobretudo nas colônias americanas, tanto mais forte a tendência a extremar a coisificação” (Gorender, 2010, p. 97);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 primeiro ato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escravo é o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desde o atentado contra o senhor à fuga do cativeiro. Em contrapartida, ao reconhecer a responsabilidade penal do escravo, a sociedade escravista os reconhecia como homens: além de incluí-los no direito das coisas, submetia-os à legislação penal. Essa espécie de conhecimento tinha, está claro, alto preço. Os escravos sempre sofreram as penas mais pesadas e infamantes. As mutilações não só foram previstas pelo direito romano como também pelo Código Filipino português e pelas várias legislações penais das colônias americanas, num momento ou noutro, inclusive no Brasil. Mas a pena mais cruel, justamente por ser uma pena, implicava o reconhecimento de que se punia um ser humano”.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 escravo conseguiu o reconhecimento como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sujeito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delito e também  como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delito” (Gorender, 2010, p. 94).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645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037231-A0D7-1881-1F56-44C2DC662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1102"/>
            <a:ext cx="10515600" cy="5555861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Aquilombamento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o conceito mais exato para a compreensão do modo de produção escravista mercantil (colonial) por representar a principal expressão da luta de classes: o proprietário de escravizados e o escravizado em sua luta pela supressão do seu corpo como propriedade privada. </a:t>
            </a:r>
          </a:p>
          <a:p>
            <a:pPr algn="just"/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isso a defesa dos escravistas em 1880 contra o fim da escravidão se dava em torno da defesa da propriedade privada.</a:t>
            </a:r>
          </a:p>
        </p:txBody>
      </p:sp>
    </p:spTree>
    <p:extLst>
      <p:ext uri="{BB962C8B-B14F-4D97-AF65-F5344CB8AC3E}">
        <p14:creationId xmlns:p14="http://schemas.microsoft.com/office/powerpoint/2010/main" val="254330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D3101C-DFF4-26ED-8B71-8C8FB84E6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Acumulação Primitiva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AC373C-42F6-0421-0754-11656E0A1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238"/>
            <a:ext cx="10515600" cy="472772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I (meio de produção) e Departamento II (meios de consumo);</a:t>
            </a:r>
          </a:p>
          <a:p>
            <a:pPr algn="just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modo de produção escravista mercantil (colonial) não é capitalista porque não possui o circuito de reprodução fechado. É submetido pelo capital, sendo, inclusive, parte essencial dos departamentos, sobretudo o II, mas é um modo de produção distinto. </a:t>
            </a:r>
          </a:p>
          <a:p>
            <a:pPr algn="just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Mercantilização e coisificação;</a:t>
            </a:r>
          </a:p>
          <a:p>
            <a:pPr algn="just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Produção social da mercadoria-escravizado;</a:t>
            </a:r>
          </a:p>
          <a:p>
            <a:pPr algn="just"/>
            <a:r>
              <a:rPr lang="pt-PT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abstração da produção social da mercadoria escravizado permitiu a generalização de povos distintos em uma única raça: o negro. 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Revolução Industrial potencializa e aprofunda a mercantilização de africanos, bem como a indústria de produção de escravizados;</a:t>
            </a:r>
          </a:p>
          <a:p>
            <a:pPr marL="0" indent="0" algn="just">
              <a:buNone/>
            </a:pP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47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Gráfico&#10;&#10;O conteúdo gerado por IA pode estar incorreto.">
            <a:extLst>
              <a:ext uri="{FF2B5EF4-FFF2-40B4-BE49-F238E27FC236}">
                <a16:creationId xmlns:a16="http://schemas.microsoft.com/office/drawing/2014/main" id="{C5DE85D9-04DF-8C8B-DBF1-76ADFEB23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3967"/>
          <a:stretch/>
        </p:blipFill>
        <p:spPr>
          <a:xfrm>
            <a:off x="1165066" y="643467"/>
            <a:ext cx="9861868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0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ço Reservado para Conteúdo 4">
            <a:extLst>
              <a:ext uri="{FF2B5EF4-FFF2-40B4-BE49-F238E27FC236}">
                <a16:creationId xmlns:a16="http://schemas.microsoft.com/office/drawing/2014/main" id="{0E700987-E868-4147-2BAE-65C5F5DC6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675" y="643467"/>
            <a:ext cx="9420046" cy="6046674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16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93094A-9C82-2D53-C2AD-27023FF8E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5608"/>
            <a:ext cx="10515600" cy="552135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“Até que ponto cresce, em função disso, a massa de trabalhadores ocupados  depende, dadas a duração da jornada de trabalho e a intensidade do trabalho, da composição dos capitais aplicados, ou seja, da relação entre suas componentes constante e variável. Essa relação por sua vez varia muito com a amplitude com que a maquinaria já se apoderou ou se apodera desses mesmos ramos. O número de seres humanos condenados às minas de carvão e metal cresceu enormemente com o progresso do sistema fabril inglês, embora seu crescimento tenha-se tornado mais lento nas últimas décadas devido ao uso de nova maquinaria para a mineração. Uma nova espécie de trabalhador nasce com  a máquina: seu produtor. (...) quanto à matéria-prima, não há dúvida alguma, por exemplo, de que a marcha acelerada da fiação de algodão promoveu de modo artificial a plantação de algodão nos Estados Unidos e, com ela, não só o tráfico de escravos africanos, mas, simultaneamente, fez da criação de negros o principal negócio dos assim chamados Estados escravagistas fronteiriços. Quando, em 1790, foi feito o primeiro censo de escravos nos Estados Unidos, o número deles atingia 697 mil, enquanto em 1861 eram cerca de 4 milhões” (Marx, 1983, p. 58).</a:t>
            </a:r>
          </a:p>
        </p:txBody>
      </p:sp>
    </p:spTree>
    <p:extLst>
      <p:ext uri="{BB962C8B-B14F-4D97-AF65-F5344CB8AC3E}">
        <p14:creationId xmlns:p14="http://schemas.microsoft.com/office/powerpoint/2010/main" val="3401825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54BE0F-8EF0-E92C-C714-F9C8D88E5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7365"/>
            <a:ext cx="10515600" cy="5469597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o capitalismo produzia o produtor de máquinas, o mesmo capitalismo produzia a indústria de escravizados;</a:t>
            </a:r>
          </a:p>
          <a:p>
            <a:pPr algn="just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“Com a acumulação do capital produzida por ela mesma, a população trabalhadora produz, portanto, em volume crescente, os meios de sua própria redundância relativa. Essa é uma lei populacional peculiar ao modo de produção capitalista, assim como, de fato, cada modo de produção histórico tem suas leis populacionais particulares, historicamente válidas” (p. 200); </a:t>
            </a:r>
          </a:p>
          <a:p>
            <a:pPr algn="just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 modo de produção possui sua lei populacional; </a:t>
            </a:r>
          </a:p>
          <a:p>
            <a:pPr algn="just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53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3266FD-6D5B-D357-082B-337D6139B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4838"/>
            <a:ext cx="10515600" cy="5642125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Inglaterra obteve o direito de fornecer à América espanhola, até 1746, 4.800 negros por ano. Isso proporcionava, ao mesmo tempo, um manto oficial para o contrabando britânico. Liverpool teve grande crescimento com base no comércio de escravos. Ele se constitui seu método de acumulação primitiva”;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“Enquanto introduzia a escravidão infantil na Inglaterra, a indústria do algodão dava, ao mesmo tempo, o impulso para transformar a economia escravista dos Estados Unidos, que antes era mais ou menos patriarcal, num sistema de exploração comercial. De maneira geral, a escravidão encoberta dos trabalhadores assalariados na Europa precisava, como pedestal da escravidão,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Novo Mundo” (Marx, 1983, p. 291)</a:t>
            </a:r>
          </a:p>
        </p:txBody>
      </p:sp>
    </p:spTree>
    <p:extLst>
      <p:ext uri="{BB962C8B-B14F-4D97-AF65-F5344CB8AC3E}">
        <p14:creationId xmlns:p14="http://schemas.microsoft.com/office/powerpoint/2010/main" val="3273689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B91077-E7E5-3CC4-B25D-F31D3FAE9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2091"/>
            <a:ext cx="10515600" cy="5624872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 Estados Unidos a lei que proibiu o tráfico internacional foi votada e sancionada em 2 de março de 1807, para entrar em vigor em 1º de janeiro de 1808. A escravidão tornou-se ilegal a partir da 13ª. Emenda à Constituição, promulgada em 6 de dezembro de 1865. 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Império Britânico, a legislação final abolindo o tráfico foi adotada em 25 de março de 1807. A libertação final de todos os escravos ocorreu em 1838. 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colônia francesa de Saint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Domingue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ocorreu uma revolução. Ela eclodiu em 1789, causando a interrupção do tráfico por volta de 1796.  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Cuba, o tráfico foi abolido em 1864-66, A escravidão só foi completamente extinta em 1886.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Brasil, o tráfico internacional foi extinto pela aplicação Lei Eusébio de Queirós. A abolição ocorreu em 1888. 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469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6CECB9-C61C-3142-7AEF-BCAAA31D4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8136"/>
            <a:ext cx="10515600" cy="5348827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há em comum os regimes escravistas do continente americano? </a:t>
            </a:r>
          </a:p>
          <a:p>
            <a:pPr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Incapacidade de reproduzir as populações escravizadas, independente da origem da classe proprietária;</a:t>
            </a:r>
          </a:p>
          <a:p>
            <a:pPr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Comentaristas do século XVIII sobre o tráfico de escravos fizeram estimativas do declínio natural líquido no Caribe variando entre 20 e 50 por mil por ano. Estimativas semelhantes situam a perda populacional entre os escravos brasileiros em 50 por mil por ano no período 1772-1873, e em 30 a 40 por ano no período final da escravidão, 1872-85” (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Curtin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apud Martins, 2016, p. 3);</a:t>
            </a:r>
          </a:p>
          <a:p>
            <a:pPr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Exceção: EUA;</a:t>
            </a:r>
          </a:p>
          <a:p>
            <a:pPr marL="0" indent="0" algn="just">
              <a:buNone/>
            </a:pP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52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1931</Words>
  <Application>Microsoft Office PowerPoint</Application>
  <PresentationFormat>Widescreen</PresentationFormat>
  <Paragraphs>53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Times New Roman</vt:lpstr>
      <vt:lpstr>Tema do Office</vt:lpstr>
      <vt:lpstr>Mercantilismo e a escravização africana</vt:lpstr>
      <vt:lpstr>Acumulação Primitiva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grande paradoxo da mercadorização do ser humano e do modo de produção escravista mercantil (colonial) 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Leonardo Freitas Sacramento</dc:creator>
  <cp:lastModifiedBy>Leonardo Freitas Sacramento</cp:lastModifiedBy>
  <cp:revision>22</cp:revision>
  <dcterms:created xsi:type="dcterms:W3CDTF">2025-08-14T17:41:28Z</dcterms:created>
  <dcterms:modified xsi:type="dcterms:W3CDTF">2025-08-15T17:34:13Z</dcterms:modified>
</cp:coreProperties>
</file>