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9" r:id="rId64"/>
    <p:sldId id="318" r:id="rId6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B4145-1E1B-4A64-9C03-FE219F0947EC}" type="datetimeFigureOut">
              <a:rPr lang="pt-BR" smtClean="0"/>
              <a:t>05/09/2025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4E5274-BBD1-4545-90E5-A8783D4FC932}" type="slidenum">
              <a:rPr lang="pt-BR" smtClean="0"/>
              <a:t>‹nº›</a:t>
            </a:fld>
            <a:endParaRPr lang="pt-BR"/>
          </a:p>
        </p:txBody>
      </p:sp>
    </p:spTree>
    <p:extLst>
      <p:ext uri="{BB962C8B-B14F-4D97-AF65-F5344CB8AC3E}">
        <p14:creationId xmlns:p14="http://schemas.microsoft.com/office/powerpoint/2010/main" val="68766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AA911B-2889-3204-BADB-FAF5447ABCD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14C59BE-D0CE-1367-1769-822D0125D5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C23056B-43E4-CAEE-2898-5DD8DB78AE5D}"/>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C9687366-7B01-9019-AD43-8577F812D89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752BD35-F935-B466-333D-898D09FF2683}"/>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299553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4551C-5AB2-1BBA-60C2-BC259D2E714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2A0559F-28FC-8B6A-D574-E32DE7F9EC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2A150CA-F8CA-7E5E-F43B-25D8CC1D30E3}"/>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463AC3C8-5E04-D34F-7767-E848FDC3F6E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40E2DFE-2135-CD40-2613-517BF20A2F24}"/>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19387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9397BAF-63F9-6E51-DC2D-635B7968835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7394437-5B96-89F6-C039-C3F8428DA29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FC410D7-3028-C479-1133-5BEF2CF3EE54}"/>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E08B309A-C293-B351-373C-9281C43848F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8893828-2AEC-502D-C5BF-FBC0CACFBFFB}"/>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256856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1CC65-8222-4D95-12EC-5C8EDB8AF68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138FB8C-826A-CE5E-635E-1694DFA8255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DDD0317-5582-DD18-8B8D-797E5AC19A98}"/>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12E2BDAD-4EE8-3B0E-EA80-7CB038F550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BD0816C-8297-3B60-F992-95D00A4BB055}"/>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4251557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16216-38F4-B9F5-88CF-BA072516A97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4D00B46-FF20-C792-FD26-1AF645E44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86B2698-BE4B-290A-A2E2-4466818C6ACF}"/>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1F738D58-0372-F90F-85A7-C61A73719BB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0F2B0B-500A-DC58-91A8-0C024326BA3B}"/>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73661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82704-949A-5855-F573-447768A3C14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D89E300-5CA4-202E-7C4D-14565C12A7D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E7902BF-2D4B-58DB-DF81-CAA0AE2547E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2F057FE-7910-77CD-343B-B8778A92C9A8}"/>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6" name="Espaço Reservado para Rodapé 5">
            <a:extLst>
              <a:ext uri="{FF2B5EF4-FFF2-40B4-BE49-F238E27FC236}">
                <a16:creationId xmlns:a16="http://schemas.microsoft.com/office/drawing/2014/main" id="{5F87C236-F83E-041C-7BE6-80D131860C8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0BCE366-004A-313F-F3EC-8182F7944A64}"/>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99641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EA9AF-26D0-4E8D-4636-A444676F64E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966FC8-D28E-71A2-B921-B921FFBAD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E6F135D-249E-67F2-2652-CA72527CF62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BC81B91-7A2D-EC5C-05B3-09BF84FD2D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A96EAED-8A15-90E4-3445-6D5A8D07DFB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1FE6666-CB7A-66F2-3DB9-7B04C8754059}"/>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8" name="Espaço Reservado para Rodapé 7">
            <a:extLst>
              <a:ext uri="{FF2B5EF4-FFF2-40B4-BE49-F238E27FC236}">
                <a16:creationId xmlns:a16="http://schemas.microsoft.com/office/drawing/2014/main" id="{6CC26F93-29AD-C04B-6CAE-777EB1AFF7B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1A0C9B3-D70E-E1F0-D02F-E09C964F62C8}"/>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957944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5A9E4-7BA5-BD60-2E7F-F8F2F2851A5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4188273-6ADD-C625-7AA0-0ECABFC1E8B4}"/>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4" name="Espaço Reservado para Rodapé 3">
            <a:extLst>
              <a:ext uri="{FF2B5EF4-FFF2-40B4-BE49-F238E27FC236}">
                <a16:creationId xmlns:a16="http://schemas.microsoft.com/office/drawing/2014/main" id="{4E5BF2CA-6BE3-EC54-0210-DDE0B41A074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414E263-F866-6659-C8B4-9D4A301228C6}"/>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401297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904DED2-7B2F-196E-47C8-CFB52BC0BADD}"/>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3" name="Espaço Reservado para Rodapé 2">
            <a:extLst>
              <a:ext uri="{FF2B5EF4-FFF2-40B4-BE49-F238E27FC236}">
                <a16:creationId xmlns:a16="http://schemas.microsoft.com/office/drawing/2014/main" id="{9484D6DF-3CE3-57A3-DF46-09379F8F245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C58ADC3-C12E-5C78-578A-2D614311481B}"/>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3480611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0B453-5791-B0FA-C288-62C59CF3669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66F25C7-D782-BB59-285D-586C9A595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077184A-2EBD-451E-D7FB-9FCF5D109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BCEDD66-3511-E456-A757-A0BF35603DF4}"/>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6" name="Espaço Reservado para Rodapé 5">
            <a:extLst>
              <a:ext uri="{FF2B5EF4-FFF2-40B4-BE49-F238E27FC236}">
                <a16:creationId xmlns:a16="http://schemas.microsoft.com/office/drawing/2014/main" id="{3713895F-5DC8-D907-0CE3-1400676C2CA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597FCBD-A57E-30EF-AC52-671D2E99A581}"/>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316211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176B2-CE11-9A1E-4524-AF519C0D398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D821D6B-6840-5906-F3B8-502AF11D5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75F6ED9C-E36E-EB6B-AED9-9B13B1763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794CC45-78E8-47CA-D5E4-C9B4A929380F}"/>
              </a:ext>
            </a:extLst>
          </p:cNvPr>
          <p:cNvSpPr>
            <a:spLocks noGrp="1"/>
          </p:cNvSpPr>
          <p:nvPr>
            <p:ph type="dt" sz="half" idx="10"/>
          </p:nvPr>
        </p:nvSpPr>
        <p:spPr/>
        <p:txBody>
          <a:bodyPr/>
          <a:lstStyle/>
          <a:p>
            <a:fld id="{B2A65472-BA13-40B4-8F8D-33E88F002D40}" type="datetimeFigureOut">
              <a:rPr lang="pt-BR" smtClean="0"/>
              <a:t>05/09/2025</a:t>
            </a:fld>
            <a:endParaRPr lang="pt-BR"/>
          </a:p>
        </p:txBody>
      </p:sp>
      <p:sp>
        <p:nvSpPr>
          <p:cNvPr id="6" name="Espaço Reservado para Rodapé 5">
            <a:extLst>
              <a:ext uri="{FF2B5EF4-FFF2-40B4-BE49-F238E27FC236}">
                <a16:creationId xmlns:a16="http://schemas.microsoft.com/office/drawing/2014/main" id="{AFD8DBFB-C152-F079-28DD-27B9C5B7D3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A5F1ECA-CE87-62C4-444F-0F5320B6AF43}"/>
              </a:ext>
            </a:extLst>
          </p:cNvPr>
          <p:cNvSpPr>
            <a:spLocks noGrp="1"/>
          </p:cNvSpPr>
          <p:nvPr>
            <p:ph type="sldNum" sz="quarter" idx="12"/>
          </p:nvPr>
        </p:nvSpPr>
        <p:spPr/>
        <p:txBody>
          <a:bodyPr/>
          <a:lstStyle/>
          <a:p>
            <a:fld id="{5B4099BB-FF77-4AD0-85AB-CC80D1A10663}" type="slidenum">
              <a:rPr lang="pt-BR" smtClean="0"/>
              <a:t>‹nº›</a:t>
            </a:fld>
            <a:endParaRPr lang="pt-BR"/>
          </a:p>
        </p:txBody>
      </p:sp>
    </p:spTree>
    <p:extLst>
      <p:ext uri="{BB962C8B-B14F-4D97-AF65-F5344CB8AC3E}">
        <p14:creationId xmlns:p14="http://schemas.microsoft.com/office/powerpoint/2010/main" val="429396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7F8344B-4FEF-A689-D87B-965CC6931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7D44A8E-B6A0-8900-B071-162A1AA79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6AEC5BE-0A43-2D5D-EFD5-CEFB8415A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65472-BA13-40B4-8F8D-33E88F002D40}" type="datetimeFigureOut">
              <a:rPr lang="pt-BR" smtClean="0"/>
              <a:t>05/09/2025</a:t>
            </a:fld>
            <a:endParaRPr lang="pt-BR"/>
          </a:p>
        </p:txBody>
      </p:sp>
      <p:sp>
        <p:nvSpPr>
          <p:cNvPr id="5" name="Espaço Reservado para Rodapé 4">
            <a:extLst>
              <a:ext uri="{FF2B5EF4-FFF2-40B4-BE49-F238E27FC236}">
                <a16:creationId xmlns:a16="http://schemas.microsoft.com/office/drawing/2014/main" id="{20680EA7-1F5C-11DA-37C6-456960423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F973A17-9363-FCC6-C3BE-68461F9E1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099BB-FF77-4AD0-85AB-CC80D1A10663}" type="slidenum">
              <a:rPr lang="pt-BR" smtClean="0"/>
              <a:t>‹nº›</a:t>
            </a:fld>
            <a:endParaRPr lang="pt-BR"/>
          </a:p>
        </p:txBody>
      </p:sp>
    </p:spTree>
    <p:extLst>
      <p:ext uri="{BB962C8B-B14F-4D97-AF65-F5344CB8AC3E}">
        <p14:creationId xmlns:p14="http://schemas.microsoft.com/office/powerpoint/2010/main" val="1743541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integritymagazine.co.mz/wp-content/uploads/2025/08/23095.jpg"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integritymagazine.co.mz/arquivos/category/dossiers-integrity/terrorismo"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F2B7B-84F3-47C6-7C64-8B3C1246A33C}"/>
              </a:ext>
            </a:extLst>
          </p:cNvPr>
          <p:cNvSpPr>
            <a:spLocks noGrp="1"/>
          </p:cNvSpPr>
          <p:nvPr>
            <p:ph type="ctrTitle"/>
          </p:nvPr>
        </p:nvSpPr>
        <p:spPr>
          <a:xfrm>
            <a:off x="634182" y="270194"/>
            <a:ext cx="10648335" cy="758723"/>
          </a:xfrm>
        </p:spPr>
        <p:txBody>
          <a:bodyPr>
            <a:normAutofit/>
          </a:bodyPr>
          <a:lstStyle/>
          <a:p>
            <a:r>
              <a:rPr lang="pt-BR" sz="4400" b="1" dirty="0"/>
              <a:t>História da Luta de Libertação de Moçambique</a:t>
            </a:r>
            <a:endParaRPr lang="pt-BR" sz="4800" dirty="0"/>
          </a:p>
        </p:txBody>
      </p:sp>
      <p:pic>
        <p:nvPicPr>
          <p:cNvPr id="4" name="Imagem 3">
            <a:extLst>
              <a:ext uri="{FF2B5EF4-FFF2-40B4-BE49-F238E27FC236}">
                <a16:creationId xmlns:a16="http://schemas.microsoft.com/office/drawing/2014/main" id="{9AE27F42-201D-AF85-556E-5E2FF1965C2B}"/>
              </a:ext>
            </a:extLst>
          </p:cNvPr>
          <p:cNvPicPr>
            <a:picLocks noChangeAspect="1"/>
          </p:cNvPicPr>
          <p:nvPr/>
        </p:nvPicPr>
        <p:blipFill>
          <a:blip r:embed="rId2"/>
          <a:stretch>
            <a:fillRect/>
          </a:stretch>
        </p:blipFill>
        <p:spPr>
          <a:xfrm>
            <a:off x="884904" y="1053691"/>
            <a:ext cx="4732076" cy="5420852"/>
          </a:xfrm>
          <a:prstGeom prst="rect">
            <a:avLst/>
          </a:prstGeom>
        </p:spPr>
      </p:pic>
      <p:pic>
        <p:nvPicPr>
          <p:cNvPr id="9" name="Imagem 8">
            <a:extLst>
              <a:ext uri="{FF2B5EF4-FFF2-40B4-BE49-F238E27FC236}">
                <a16:creationId xmlns:a16="http://schemas.microsoft.com/office/drawing/2014/main" id="{EF646979-1392-A4CF-3B6F-E990A00965B0}"/>
              </a:ext>
            </a:extLst>
          </p:cNvPr>
          <p:cNvPicPr>
            <a:picLocks noChangeAspect="1"/>
          </p:cNvPicPr>
          <p:nvPr/>
        </p:nvPicPr>
        <p:blipFill>
          <a:blip r:embed="rId3"/>
          <a:stretch>
            <a:fillRect/>
          </a:stretch>
        </p:blipFill>
        <p:spPr>
          <a:xfrm>
            <a:off x="6408060" y="1053691"/>
            <a:ext cx="4791085" cy="5420851"/>
          </a:xfrm>
          <a:prstGeom prst="rect">
            <a:avLst/>
          </a:prstGeom>
        </p:spPr>
      </p:pic>
      <p:sp>
        <p:nvSpPr>
          <p:cNvPr id="5" name="Título 1">
            <a:extLst>
              <a:ext uri="{FF2B5EF4-FFF2-40B4-BE49-F238E27FC236}">
                <a16:creationId xmlns:a16="http://schemas.microsoft.com/office/drawing/2014/main" id="{85A83950-B9AE-58E6-CE1D-5BF8996E54B8}"/>
              </a:ext>
            </a:extLst>
          </p:cNvPr>
          <p:cNvSpPr txBox="1">
            <a:spLocks/>
          </p:cNvSpPr>
          <p:nvPr/>
        </p:nvSpPr>
        <p:spPr>
          <a:xfrm>
            <a:off x="167150" y="6474542"/>
            <a:ext cx="3770669" cy="3834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2000" b="1" dirty="0"/>
              <a:t>Por: Sinézio Lázaro, 6 de set. 2025</a:t>
            </a:r>
            <a:endParaRPr lang="pt-BR" sz="2400" dirty="0"/>
          </a:p>
        </p:txBody>
      </p:sp>
    </p:spTree>
    <p:extLst>
      <p:ext uri="{BB962C8B-B14F-4D97-AF65-F5344CB8AC3E}">
        <p14:creationId xmlns:p14="http://schemas.microsoft.com/office/powerpoint/2010/main" val="1547570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095EC-0CF7-30A2-17DB-21BB123737B4}"/>
              </a:ext>
            </a:extLst>
          </p:cNvPr>
          <p:cNvSpPr>
            <a:spLocks noGrp="1"/>
          </p:cNvSpPr>
          <p:nvPr>
            <p:ph type="title"/>
          </p:nvPr>
        </p:nvSpPr>
        <p:spPr>
          <a:xfrm>
            <a:off x="838200" y="365125"/>
            <a:ext cx="10515600" cy="696759"/>
          </a:xfrm>
        </p:spPr>
        <p:txBody>
          <a:bodyPr/>
          <a:lstStyle/>
          <a:p>
            <a:r>
              <a:rPr lang="pt-BR" b="1" i="1" dirty="0"/>
              <a:t>Depois... o Comércio português no Índico</a:t>
            </a:r>
          </a:p>
        </p:txBody>
      </p:sp>
      <p:sp>
        <p:nvSpPr>
          <p:cNvPr id="3" name="Espaço Reservado para Conteúdo 2">
            <a:extLst>
              <a:ext uri="{FF2B5EF4-FFF2-40B4-BE49-F238E27FC236}">
                <a16:creationId xmlns:a16="http://schemas.microsoft.com/office/drawing/2014/main" id="{16E92C2B-530E-0D2F-7155-E72E24F6E3E5}"/>
              </a:ext>
            </a:extLst>
          </p:cNvPr>
          <p:cNvSpPr>
            <a:spLocks noGrp="1"/>
          </p:cNvSpPr>
          <p:nvPr>
            <p:ph idx="1"/>
          </p:nvPr>
        </p:nvSpPr>
        <p:spPr>
          <a:xfrm>
            <a:off x="648929" y="1342103"/>
            <a:ext cx="11253019" cy="5150772"/>
          </a:xfrm>
        </p:spPr>
        <p:txBody>
          <a:bodyPr>
            <a:normAutofit lnSpcReduction="10000"/>
          </a:bodyPr>
          <a:lstStyle/>
          <a:p>
            <a:pPr algn="just"/>
            <a:r>
              <a:rPr lang="pt-BR" sz="3000" dirty="0"/>
              <a:t>1504 - Os portugueses instalam-se em Sofala (um </a:t>
            </a:r>
            <a:r>
              <a:rPr lang="pt-BR" sz="3000" i="1" dirty="0" err="1"/>
              <a:t>xeicado</a:t>
            </a:r>
            <a:r>
              <a:rPr lang="pt-BR" sz="3000" dirty="0"/>
              <a:t> árabe) devido a sua importância no comércio internacional.</a:t>
            </a:r>
          </a:p>
          <a:p>
            <a:pPr algn="just"/>
            <a:r>
              <a:rPr lang="pt-BR" sz="3000" i="1" dirty="0"/>
              <a:t>As instruções indicadas a Francisco de Almeida para ter influência tanto Sofala como Quíloa.</a:t>
            </a:r>
          </a:p>
          <a:p>
            <a:pPr marL="0" indent="0" algn="just">
              <a:buNone/>
            </a:pPr>
            <a:endParaRPr lang="pt-BR" sz="3000" dirty="0"/>
          </a:p>
          <a:p>
            <a:pPr algn="just"/>
            <a:r>
              <a:rPr lang="pt-BR" sz="3000" dirty="0"/>
              <a:t>1507 – Colonato permanente na Ilha de Moçambique;</a:t>
            </a:r>
          </a:p>
          <a:p>
            <a:pPr algn="just"/>
            <a:r>
              <a:rPr lang="pt-BR" sz="3000" dirty="0"/>
              <a:t>1513 – Os portugueses abandonaram a feitoria de Quíloa e sua atividade aumenta no Oceano Índico: início da destruição do comércio muçulmano e sua influência; também se aperceberam que Angoche era um centro comercial clandestino.</a:t>
            </a:r>
          </a:p>
          <a:p>
            <a:pPr algn="just"/>
            <a:r>
              <a:rPr lang="pt-BR" sz="3000" b="1" dirty="0"/>
              <a:t>Principais mercadorias</a:t>
            </a:r>
            <a:r>
              <a:rPr lang="pt-BR" sz="3000" dirty="0"/>
              <a:t>: ouro, prata e marfim.</a:t>
            </a:r>
          </a:p>
          <a:p>
            <a:endParaRPr lang="pt-BR" dirty="0"/>
          </a:p>
        </p:txBody>
      </p:sp>
    </p:spTree>
    <p:extLst>
      <p:ext uri="{BB962C8B-B14F-4D97-AF65-F5344CB8AC3E}">
        <p14:creationId xmlns:p14="http://schemas.microsoft.com/office/powerpoint/2010/main" val="1222728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4AF62-6C47-99FC-2F23-25B91976BA63}"/>
              </a:ext>
            </a:extLst>
          </p:cNvPr>
          <p:cNvSpPr>
            <a:spLocks noGrp="1"/>
          </p:cNvSpPr>
          <p:nvPr>
            <p:ph type="title"/>
          </p:nvPr>
        </p:nvSpPr>
        <p:spPr>
          <a:xfrm>
            <a:off x="838200" y="365126"/>
            <a:ext cx="10813026" cy="1035972"/>
          </a:xfrm>
        </p:spPr>
        <p:txBody>
          <a:bodyPr>
            <a:normAutofit fontScale="90000"/>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3F8A8CA8-A8F7-E7F4-5791-99DEE5949206}"/>
              </a:ext>
            </a:extLst>
          </p:cNvPr>
          <p:cNvSpPr>
            <a:spLocks noGrp="1"/>
          </p:cNvSpPr>
          <p:nvPr>
            <p:ph idx="1"/>
          </p:nvPr>
        </p:nvSpPr>
        <p:spPr>
          <a:xfrm>
            <a:off x="339213" y="1825624"/>
            <a:ext cx="11518490" cy="4825899"/>
          </a:xfrm>
        </p:spPr>
        <p:txBody>
          <a:bodyPr>
            <a:normAutofit lnSpcReduction="10000"/>
          </a:bodyPr>
          <a:lstStyle/>
          <a:p>
            <a:pPr algn="just"/>
            <a:r>
              <a:rPr lang="pt-BR" sz="3000" dirty="0"/>
              <a:t>Com o abandono da feitoria de Quíloa, na região de Moçambique aumenta crescentemente a presença portuguesa marcada pela imposição enérgica do monopólio e do controlo político. Esta situação adequava-se melhor aos </a:t>
            </a:r>
            <a:r>
              <a:rPr lang="pt-BR" sz="3000" b="1" i="1" dirty="0"/>
              <a:t>fidalgos</a:t>
            </a:r>
            <a:r>
              <a:rPr lang="pt-BR" sz="3000" dirty="0"/>
              <a:t> que serviam no Oriente do que o comércio pacífico.</a:t>
            </a:r>
          </a:p>
          <a:p>
            <a:pPr algn="just"/>
            <a:endParaRPr lang="pt-BR" sz="3000" dirty="0"/>
          </a:p>
          <a:p>
            <a:pPr algn="just"/>
            <a:r>
              <a:rPr lang="pt-BR" sz="3000" dirty="0"/>
              <a:t>Os capitães eram quase todos oriundos das classes mais baixas da nobreza, fazendo fortunas em nome dos reis ou dos príncipes. Era classe profissional dos guerreiros, prontos para qualquer missão: armados de bestas, espadas e lanças e meio vestidos com armaduras – mesmo modelo usado no mar Vermelho – combatentes ferozes em terra firme.</a:t>
            </a:r>
          </a:p>
          <a:p>
            <a:pPr marL="0" indent="0">
              <a:buNone/>
            </a:pPr>
            <a:endParaRPr lang="pt-BR" dirty="0"/>
          </a:p>
        </p:txBody>
      </p:sp>
    </p:spTree>
    <p:extLst>
      <p:ext uri="{BB962C8B-B14F-4D97-AF65-F5344CB8AC3E}">
        <p14:creationId xmlns:p14="http://schemas.microsoft.com/office/powerpoint/2010/main" val="4176233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F0697F-9746-7E7B-E57A-A1B2F8F4C554}"/>
              </a:ext>
            </a:extLst>
          </p:cNvPr>
          <p:cNvSpPr>
            <a:spLocks noGrp="1"/>
          </p:cNvSpPr>
          <p:nvPr>
            <p:ph type="title"/>
          </p:nvPr>
        </p:nvSpPr>
        <p:spPr>
          <a:xfrm>
            <a:off x="838200" y="365125"/>
            <a:ext cx="10754032" cy="858991"/>
          </a:xfrm>
        </p:spPr>
        <p:txBody>
          <a:bodyPr>
            <a:normAutofit fontScale="90000"/>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AD8200AD-D4C3-36FD-9880-D71597040B19}"/>
              </a:ext>
            </a:extLst>
          </p:cNvPr>
          <p:cNvSpPr>
            <a:spLocks noGrp="1"/>
          </p:cNvSpPr>
          <p:nvPr>
            <p:ph idx="1"/>
          </p:nvPr>
        </p:nvSpPr>
        <p:spPr/>
        <p:txBody>
          <a:bodyPr/>
          <a:lstStyle/>
          <a:p>
            <a:pPr algn="just"/>
            <a:r>
              <a:rPr lang="pt-BR" sz="3000" dirty="0"/>
              <a:t>“Em 1506, Tristão da Cunha, ao ver-se detido em Moçambique por uma monção adversa, chefiou um ataque pelo canal de Moçambique, saqueando </a:t>
            </a:r>
            <a:r>
              <a:rPr lang="pt-BR" sz="3000" dirty="0" err="1"/>
              <a:t>Sada</a:t>
            </a:r>
            <a:r>
              <a:rPr lang="pt-BR" sz="3000" dirty="0"/>
              <a:t> e </a:t>
            </a:r>
            <a:r>
              <a:rPr lang="pt-BR" sz="3000" dirty="0" err="1"/>
              <a:t>Langane</a:t>
            </a:r>
            <a:r>
              <a:rPr lang="pt-BR" sz="3000" dirty="0"/>
              <a:t>, situadas na costa noroeste de Madagáscar, só regressando quando os ventos desfavoráveis impediram os seus navios de contornar o cabo norte da ilha” (</a:t>
            </a:r>
            <a:r>
              <a:rPr lang="pt-BR" sz="3000" dirty="0" err="1"/>
              <a:t>Newitt</a:t>
            </a:r>
            <a:r>
              <a:rPr lang="pt-BR" sz="3000" dirty="0"/>
              <a:t>, 1997).</a:t>
            </a:r>
          </a:p>
          <a:p>
            <a:pPr marL="0" indent="0" algn="just">
              <a:buNone/>
            </a:pPr>
            <a:endParaRPr lang="pt-BR" sz="3000" dirty="0"/>
          </a:p>
          <a:p>
            <a:pPr algn="just"/>
            <a:r>
              <a:rPr lang="pt-BR" sz="3000" dirty="0"/>
              <a:t>Em 1511, Angoche foi reduzido a cinzas e no mesmo ano em Sofala </a:t>
            </a:r>
            <a:r>
              <a:rPr lang="pt-BR" sz="3000" dirty="0" err="1"/>
              <a:t>Solimão</a:t>
            </a:r>
            <a:r>
              <a:rPr lang="pt-BR" sz="3000" dirty="0"/>
              <a:t> foi assinado e substituído por um outro xeque.</a:t>
            </a:r>
          </a:p>
          <a:p>
            <a:endParaRPr lang="pt-BR" dirty="0"/>
          </a:p>
        </p:txBody>
      </p:sp>
    </p:spTree>
    <p:extLst>
      <p:ext uri="{BB962C8B-B14F-4D97-AF65-F5344CB8AC3E}">
        <p14:creationId xmlns:p14="http://schemas.microsoft.com/office/powerpoint/2010/main" val="2602278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61641-0867-F6C1-9D53-D7B45D240535}"/>
              </a:ext>
            </a:extLst>
          </p:cNvPr>
          <p:cNvSpPr>
            <a:spLocks noGrp="1"/>
          </p:cNvSpPr>
          <p:nvPr>
            <p:ph type="title"/>
          </p:nvPr>
        </p:nvSpPr>
        <p:spPr>
          <a:xfrm>
            <a:off x="634181" y="365126"/>
            <a:ext cx="11090787" cy="888488"/>
          </a:xfrm>
        </p:spPr>
        <p:txBody>
          <a:bodyPr>
            <a:normAutofit/>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0DA9C354-9563-2E0C-1238-D9D973B83BC0}"/>
              </a:ext>
            </a:extLst>
          </p:cNvPr>
          <p:cNvSpPr>
            <a:spLocks noGrp="1"/>
          </p:cNvSpPr>
          <p:nvPr>
            <p:ph idx="1"/>
          </p:nvPr>
        </p:nvSpPr>
        <p:spPr>
          <a:xfrm>
            <a:off x="486697" y="1489586"/>
            <a:ext cx="11238271" cy="5003287"/>
          </a:xfrm>
        </p:spPr>
        <p:txBody>
          <a:bodyPr>
            <a:normAutofit lnSpcReduction="10000"/>
          </a:bodyPr>
          <a:lstStyle/>
          <a:p>
            <a:pPr marL="0" indent="0">
              <a:buNone/>
            </a:pPr>
            <a:r>
              <a:rPr lang="pt-BR" sz="3200" b="1" dirty="0"/>
              <a:t>Incursões maraves e macuas</a:t>
            </a:r>
            <a:endParaRPr lang="pt-BR" sz="3200" dirty="0"/>
          </a:p>
          <a:p>
            <a:pPr algn="just"/>
            <a:r>
              <a:rPr lang="pt-BR" sz="3000" dirty="0"/>
              <a:t>Em 1572, os maraves opuseram-se tão formidavelmente ao exército Barreto e os portugueses tiveram que abandonar a conquista das minas de ouro. </a:t>
            </a:r>
          </a:p>
          <a:p>
            <a:pPr algn="just"/>
            <a:r>
              <a:rPr lang="pt-BR" sz="3000" dirty="0"/>
              <a:t>Após a retirada da expedição, os portugueses envolveram-se em violentos confrontos com os mercadores de Sena e Tete. O povo Ambios opôs-se aos portugueses e seus aliados africanos.</a:t>
            </a:r>
          </a:p>
          <a:p>
            <a:pPr algn="just"/>
            <a:endParaRPr lang="pt-BR" sz="3000" dirty="0"/>
          </a:p>
          <a:p>
            <a:pPr algn="just"/>
            <a:r>
              <a:rPr lang="pt-BR" sz="3000" dirty="0"/>
              <a:t>Em 1585 os portugueses sofreram uma pesada derrota, o que os obrigou a chegar a acordo com uma autoridade política macua mais poderosa que qualquer outra com que se tinham até então deparado.</a:t>
            </a:r>
          </a:p>
          <a:p>
            <a:pPr marL="0" indent="0">
              <a:buNone/>
            </a:pPr>
            <a:endParaRPr lang="pt-BR" dirty="0"/>
          </a:p>
        </p:txBody>
      </p:sp>
    </p:spTree>
    <p:extLst>
      <p:ext uri="{BB962C8B-B14F-4D97-AF65-F5344CB8AC3E}">
        <p14:creationId xmlns:p14="http://schemas.microsoft.com/office/powerpoint/2010/main" val="377589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804B8D-A565-37DF-709F-EA120DD75C0F}"/>
              </a:ext>
            </a:extLst>
          </p:cNvPr>
          <p:cNvSpPr>
            <a:spLocks noGrp="1"/>
          </p:cNvSpPr>
          <p:nvPr>
            <p:ph type="title"/>
          </p:nvPr>
        </p:nvSpPr>
        <p:spPr>
          <a:xfrm>
            <a:off x="530941" y="365127"/>
            <a:ext cx="11312013" cy="637764"/>
          </a:xfrm>
        </p:spPr>
        <p:txBody>
          <a:bodyPr>
            <a:normAutofit fontScale="90000"/>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A741923C-2264-F689-4A84-E0C52E72D3A1}"/>
              </a:ext>
            </a:extLst>
          </p:cNvPr>
          <p:cNvSpPr>
            <a:spLocks noGrp="1"/>
          </p:cNvSpPr>
          <p:nvPr>
            <p:ph idx="1"/>
          </p:nvPr>
        </p:nvSpPr>
        <p:spPr>
          <a:xfrm>
            <a:off x="530940" y="1312605"/>
            <a:ext cx="5899357" cy="5180267"/>
          </a:xfrm>
        </p:spPr>
        <p:txBody>
          <a:bodyPr/>
          <a:lstStyle/>
          <a:p>
            <a:pPr algn="just"/>
            <a:r>
              <a:rPr lang="pt-BR" sz="3000" dirty="0"/>
              <a:t>Na década de 1590 os confrontos entre os africanos e portugueses continuaram na Zambézia. Em 1592, os portugueses oriundos de Tete foram auxiliar um aliado a derrotar os invasores “</a:t>
            </a:r>
            <a:r>
              <a:rPr lang="pt-BR" sz="3000" i="1" dirty="0" err="1"/>
              <a:t>mumbos</a:t>
            </a:r>
            <a:r>
              <a:rPr lang="pt-BR" sz="3000" dirty="0"/>
              <a:t>”.</a:t>
            </a:r>
          </a:p>
          <a:p>
            <a:endParaRPr lang="pt-BR" dirty="0"/>
          </a:p>
        </p:txBody>
      </p:sp>
      <p:pic>
        <p:nvPicPr>
          <p:cNvPr id="4" name="Imagem 3">
            <a:extLst>
              <a:ext uri="{FF2B5EF4-FFF2-40B4-BE49-F238E27FC236}">
                <a16:creationId xmlns:a16="http://schemas.microsoft.com/office/drawing/2014/main" id="{02351D32-D22B-A46D-A17D-526E1DEAD0D3}"/>
              </a:ext>
            </a:extLst>
          </p:cNvPr>
          <p:cNvPicPr>
            <a:picLocks noChangeAspect="1"/>
          </p:cNvPicPr>
          <p:nvPr/>
        </p:nvPicPr>
        <p:blipFill>
          <a:blip r:embed="rId2"/>
          <a:stretch>
            <a:fillRect/>
          </a:stretch>
        </p:blipFill>
        <p:spPr>
          <a:xfrm>
            <a:off x="6847629" y="1025014"/>
            <a:ext cx="4375894" cy="5755012"/>
          </a:xfrm>
          <a:prstGeom prst="rect">
            <a:avLst/>
          </a:prstGeom>
        </p:spPr>
      </p:pic>
    </p:spTree>
    <p:extLst>
      <p:ext uri="{BB962C8B-B14F-4D97-AF65-F5344CB8AC3E}">
        <p14:creationId xmlns:p14="http://schemas.microsoft.com/office/powerpoint/2010/main" val="579599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C273F-04E4-A822-560C-8E605BC4CC7A}"/>
              </a:ext>
            </a:extLst>
          </p:cNvPr>
          <p:cNvSpPr>
            <a:spLocks noGrp="1"/>
          </p:cNvSpPr>
          <p:nvPr>
            <p:ph type="title"/>
          </p:nvPr>
        </p:nvSpPr>
        <p:spPr>
          <a:xfrm>
            <a:off x="368709" y="365125"/>
            <a:ext cx="11547987" cy="711507"/>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7716F28E-8166-AD35-8C32-9CCE99D5FB10}"/>
              </a:ext>
            </a:extLst>
          </p:cNvPr>
          <p:cNvSpPr>
            <a:spLocks noGrp="1"/>
          </p:cNvSpPr>
          <p:nvPr>
            <p:ph idx="1"/>
          </p:nvPr>
        </p:nvSpPr>
        <p:spPr>
          <a:xfrm>
            <a:off x="368709" y="1076632"/>
            <a:ext cx="11547987" cy="5530645"/>
          </a:xfrm>
        </p:spPr>
        <p:txBody>
          <a:bodyPr/>
          <a:lstStyle/>
          <a:p>
            <a:pPr marL="0" indent="0" algn="just">
              <a:buNone/>
            </a:pPr>
            <a:r>
              <a:rPr lang="pt-BR" sz="3200" b="1" dirty="0"/>
              <a:t>Relações portuguesas com os Maraves</a:t>
            </a:r>
            <a:endParaRPr lang="pt-BR" sz="3200" dirty="0"/>
          </a:p>
          <a:p>
            <a:pPr algn="just"/>
            <a:r>
              <a:rPr lang="pt-BR" sz="3000" dirty="0"/>
              <a:t>“Durante os séculos XVI e XVII, a região a norte do Zambeze não conheceu qualquer interferência política ou mesmo qualquer tentativa do controlo territorial, por parte dos Portugueses – sendo a zona em torno de Quelimane a única excepção. No século XVI os Portugueses tinham sofrido uma série de derrotas militares importantes a norte do rio, o que os levou a recear a reputação militar dos Maraves até quase um século depois” (</a:t>
            </a:r>
            <a:r>
              <a:rPr lang="pt-BR" sz="3000" dirty="0" err="1"/>
              <a:t>Newitt</a:t>
            </a:r>
            <a:r>
              <a:rPr lang="pt-BR" sz="3000" dirty="0"/>
              <a:t>, 1997, p. 79).</a:t>
            </a:r>
          </a:p>
          <a:p>
            <a:pPr algn="just"/>
            <a:r>
              <a:rPr lang="pt-BR" sz="3000" dirty="0"/>
              <a:t>As relações com os Maraves iam para além das alianças militares, os Portugueses compravam para além do marfim, artefatos de ferro, fio de cobre e grandes quantidades de panos de algodão de fabrico local (</a:t>
            </a:r>
            <a:r>
              <a:rPr lang="pt-BR" sz="3000" i="1" dirty="0" err="1"/>
              <a:t>machiras</a:t>
            </a:r>
            <a:r>
              <a:rPr lang="pt-BR" sz="3000" dirty="0"/>
              <a:t>), bem como alimentos.</a:t>
            </a:r>
          </a:p>
          <a:p>
            <a:endParaRPr lang="pt-BR" dirty="0"/>
          </a:p>
        </p:txBody>
      </p:sp>
    </p:spTree>
    <p:extLst>
      <p:ext uri="{BB962C8B-B14F-4D97-AF65-F5344CB8AC3E}">
        <p14:creationId xmlns:p14="http://schemas.microsoft.com/office/powerpoint/2010/main" val="3536201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818B3-76D8-E8CE-D900-F89F66631BC6}"/>
              </a:ext>
            </a:extLst>
          </p:cNvPr>
          <p:cNvSpPr>
            <a:spLocks noGrp="1"/>
          </p:cNvSpPr>
          <p:nvPr>
            <p:ph type="title"/>
          </p:nvPr>
        </p:nvSpPr>
        <p:spPr>
          <a:xfrm>
            <a:off x="648929" y="365126"/>
            <a:ext cx="11149781" cy="741003"/>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0ED2BD6A-4985-1A3B-B0B8-102EA8E5A662}"/>
              </a:ext>
            </a:extLst>
          </p:cNvPr>
          <p:cNvSpPr>
            <a:spLocks noGrp="1"/>
          </p:cNvSpPr>
          <p:nvPr>
            <p:ph idx="1"/>
          </p:nvPr>
        </p:nvSpPr>
        <p:spPr/>
        <p:txBody>
          <a:bodyPr/>
          <a:lstStyle/>
          <a:p>
            <a:pPr marL="0" indent="0" algn="just">
              <a:buNone/>
            </a:pPr>
            <a:r>
              <a:rPr lang="pt-BR" sz="3200" b="1" dirty="0"/>
              <a:t>Domínio (Influência) português</a:t>
            </a:r>
            <a:endParaRPr lang="pt-BR" sz="3200" dirty="0"/>
          </a:p>
          <a:p>
            <a:pPr algn="just"/>
            <a:r>
              <a:rPr lang="pt-BR" sz="3000" dirty="0"/>
              <a:t>Devido a instabilidades internas dos reinos africanos e as guerras constantes entre si, alguns entraram em declínio. Por exemplo, com a morte de Mwenemutapa o império entrou em instabilidade política, quando Sousa de Meneses aproveitou para dominar todo o território </a:t>
            </a:r>
            <a:r>
              <a:rPr lang="pt-BR" sz="3000" dirty="0" err="1"/>
              <a:t>Caranga</a:t>
            </a:r>
            <a:r>
              <a:rPr lang="pt-BR" sz="3000" dirty="0"/>
              <a:t>, controlando ainda as chefias vizinhas.</a:t>
            </a:r>
          </a:p>
          <a:p>
            <a:endParaRPr lang="pt-BR" dirty="0"/>
          </a:p>
        </p:txBody>
      </p:sp>
    </p:spTree>
    <p:extLst>
      <p:ext uri="{BB962C8B-B14F-4D97-AF65-F5344CB8AC3E}">
        <p14:creationId xmlns:p14="http://schemas.microsoft.com/office/powerpoint/2010/main" val="421679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B8906-B502-CA75-35E6-C1D64A9AD369}"/>
              </a:ext>
            </a:extLst>
          </p:cNvPr>
          <p:cNvSpPr>
            <a:spLocks noGrp="1"/>
          </p:cNvSpPr>
          <p:nvPr>
            <p:ph type="title"/>
          </p:nvPr>
        </p:nvSpPr>
        <p:spPr>
          <a:xfrm>
            <a:off x="412955" y="365125"/>
            <a:ext cx="11400503" cy="785249"/>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07FF4F1F-952C-8ACA-BB7B-764FA7E1A2E0}"/>
              </a:ext>
            </a:extLst>
          </p:cNvPr>
          <p:cNvSpPr>
            <a:spLocks noGrp="1"/>
          </p:cNvSpPr>
          <p:nvPr>
            <p:ph idx="1"/>
          </p:nvPr>
        </p:nvSpPr>
        <p:spPr>
          <a:xfrm>
            <a:off x="412955" y="1312606"/>
            <a:ext cx="11400503" cy="5427407"/>
          </a:xfrm>
        </p:spPr>
        <p:txBody>
          <a:bodyPr>
            <a:normAutofit lnSpcReduction="10000"/>
          </a:bodyPr>
          <a:lstStyle/>
          <a:p>
            <a:pPr marL="0" indent="0" algn="just">
              <a:buNone/>
            </a:pPr>
            <a:r>
              <a:rPr lang="pt-BR" sz="3200" b="1" dirty="0"/>
              <a:t>Os prazos</a:t>
            </a:r>
          </a:p>
          <a:p>
            <a:pPr algn="just"/>
            <a:r>
              <a:rPr lang="pt-BR" sz="3000" dirty="0"/>
              <a:t>Os </a:t>
            </a:r>
            <a:r>
              <a:rPr lang="pt-BR" sz="3000" i="1" dirty="0"/>
              <a:t>prazos</a:t>
            </a:r>
            <a:r>
              <a:rPr lang="pt-BR" sz="3000" dirty="0"/>
              <a:t> da coroa constituem uma das caraterísticas mais marcantes da história de Moçambique na formação de sociedades Afro-portugueses ligadas a fortuna que aí faziam.</a:t>
            </a:r>
          </a:p>
          <a:p>
            <a:pPr marL="0" indent="0" algn="just">
              <a:buNone/>
            </a:pPr>
            <a:endParaRPr lang="pt-BR" sz="3000" dirty="0"/>
          </a:p>
          <a:p>
            <a:pPr algn="just"/>
            <a:r>
              <a:rPr lang="pt-BR" sz="3000" dirty="0"/>
              <a:t>“Para os Portugueses, tratavam-se de terras cedidas mediante assinatura de contratos de arrendamento elaborados de acordo com as regras do direito romano, mas, para os Africanos, eram basicamente chefias, logo, funcionavam como parte de um complexo sistema de relações econômicas e sociais destinadas a aproximar os povos da região” (</a:t>
            </a:r>
            <a:r>
              <a:rPr lang="pt-BR" sz="3000" dirty="0" err="1"/>
              <a:t>Newitt</a:t>
            </a:r>
            <a:r>
              <a:rPr lang="pt-BR" sz="3000" dirty="0"/>
              <a:t>, p. 203). Começavam a surgir </a:t>
            </a:r>
            <a:r>
              <a:rPr lang="pt-BR" sz="3000" b="1" dirty="0"/>
              <a:t>sociedades dualistas,</a:t>
            </a:r>
            <a:r>
              <a:rPr lang="pt-BR" sz="3000" dirty="0"/>
              <a:t> típico da cultura social e política dos Afro-portugueses.</a:t>
            </a:r>
          </a:p>
          <a:p>
            <a:endParaRPr lang="pt-BR" dirty="0"/>
          </a:p>
        </p:txBody>
      </p:sp>
    </p:spTree>
    <p:extLst>
      <p:ext uri="{BB962C8B-B14F-4D97-AF65-F5344CB8AC3E}">
        <p14:creationId xmlns:p14="http://schemas.microsoft.com/office/powerpoint/2010/main" val="39086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388683-2F7A-DFF0-608A-0CF71C0823E6}"/>
              </a:ext>
            </a:extLst>
          </p:cNvPr>
          <p:cNvSpPr>
            <a:spLocks noGrp="1"/>
          </p:cNvSpPr>
          <p:nvPr>
            <p:ph type="title"/>
          </p:nvPr>
        </p:nvSpPr>
        <p:spPr>
          <a:xfrm>
            <a:off x="368710" y="365126"/>
            <a:ext cx="11503742" cy="726256"/>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633C5DF0-EB95-2B2B-F073-F45E54BD9BB6}"/>
              </a:ext>
            </a:extLst>
          </p:cNvPr>
          <p:cNvSpPr>
            <a:spLocks noGrp="1"/>
          </p:cNvSpPr>
          <p:nvPr>
            <p:ph idx="1"/>
          </p:nvPr>
        </p:nvSpPr>
        <p:spPr>
          <a:xfrm>
            <a:off x="368709" y="1283110"/>
            <a:ext cx="11636477" cy="5353664"/>
          </a:xfrm>
        </p:spPr>
        <p:txBody>
          <a:bodyPr>
            <a:normAutofit fontScale="92500" lnSpcReduction="10000"/>
          </a:bodyPr>
          <a:lstStyle/>
          <a:p>
            <a:pPr marL="0" indent="0">
              <a:buNone/>
            </a:pPr>
            <a:r>
              <a:rPr lang="pt-BR" sz="3500" b="1" dirty="0"/>
              <a:t>Os prazos</a:t>
            </a:r>
            <a:endParaRPr lang="pt-BR" sz="3500" dirty="0"/>
          </a:p>
          <a:p>
            <a:pPr algn="just"/>
            <a:r>
              <a:rPr lang="pt-BR" sz="3000" dirty="0"/>
              <a:t>Os </a:t>
            </a:r>
            <a:r>
              <a:rPr lang="pt-BR" sz="3000" i="1" dirty="0"/>
              <a:t>prazos</a:t>
            </a:r>
            <a:r>
              <a:rPr lang="pt-BR" sz="3000" dirty="0"/>
              <a:t>, ao contrário das </a:t>
            </a:r>
            <a:r>
              <a:rPr lang="pt-BR" sz="3000" i="1" dirty="0"/>
              <a:t>encomendas</a:t>
            </a:r>
            <a:r>
              <a:rPr lang="pt-BR" sz="3000" dirty="0"/>
              <a:t> castelhanas, nunca foram conceitos legais introduzidos por estrangeiros, cujo objetivo era a conquista e a colonização. Estes têm origem no próprio continente africano, onde alguns portugueses a título individual mantinham laços de parentesco por via matrimonial. Alguns chegaram a se colocar ao serviço dos chefes africanos.</a:t>
            </a:r>
          </a:p>
          <a:p>
            <a:pPr algn="just"/>
            <a:endParaRPr lang="pt-BR" sz="3000" dirty="0"/>
          </a:p>
          <a:p>
            <a:pPr algn="just"/>
            <a:r>
              <a:rPr lang="pt-BR" sz="3000" dirty="0"/>
              <a:t>No Sul de Moçambique, o fundador do Império de Gaza, </a:t>
            </a:r>
            <a:r>
              <a:rPr lang="pt-BR" sz="3000" b="1" dirty="0" err="1"/>
              <a:t>Soshangane</a:t>
            </a:r>
            <a:r>
              <a:rPr lang="pt-BR" sz="3000" dirty="0"/>
              <a:t>, morrera em 1858 e os dois irmãos, </a:t>
            </a:r>
            <a:r>
              <a:rPr lang="pt-BR" sz="3000" dirty="0" err="1"/>
              <a:t>Mawewe</a:t>
            </a:r>
            <a:r>
              <a:rPr lang="pt-BR" sz="3000" dirty="0"/>
              <a:t> (filho da esposa </a:t>
            </a:r>
            <a:r>
              <a:rPr lang="pt-BR" sz="3000" dirty="0" err="1"/>
              <a:t>suázis</a:t>
            </a:r>
            <a:r>
              <a:rPr lang="pt-BR" sz="3000" dirty="0"/>
              <a:t>) e </a:t>
            </a:r>
            <a:r>
              <a:rPr lang="pt-BR" sz="3000" dirty="0" err="1"/>
              <a:t>Muzila</a:t>
            </a:r>
            <a:r>
              <a:rPr lang="pt-BR" sz="3000" dirty="0"/>
              <a:t> (filho da esposa </a:t>
            </a:r>
            <a:r>
              <a:rPr lang="pt-BR" sz="3000" dirty="0" err="1"/>
              <a:t>tsonga</a:t>
            </a:r>
            <a:r>
              <a:rPr lang="pt-BR" sz="3000" dirty="0"/>
              <a:t>), disputaram pela sucessão do Poder do pai. Dois anos de luta, </a:t>
            </a:r>
            <a:r>
              <a:rPr lang="pt-BR" sz="3000" dirty="0" err="1"/>
              <a:t>Mawewe</a:t>
            </a:r>
            <a:r>
              <a:rPr lang="pt-BR" sz="3000" dirty="0"/>
              <a:t> foi derrotado pelo seu irmão que contou com o apoio dos portugueses. Então, </a:t>
            </a:r>
            <a:r>
              <a:rPr lang="pt-BR" sz="3000" dirty="0" err="1"/>
              <a:t>Muzila</a:t>
            </a:r>
            <a:r>
              <a:rPr lang="pt-BR" sz="3000" dirty="0"/>
              <a:t> firmou um tratado que reconhecia a soberania portuguesa dos territórios que se estendia a norte, até rio </a:t>
            </a:r>
            <a:r>
              <a:rPr lang="pt-BR" sz="3000" dirty="0" err="1"/>
              <a:t>Incomáti</a:t>
            </a:r>
            <a:r>
              <a:rPr lang="pt-BR" sz="3000" dirty="0"/>
              <a:t>. Os portugueses ofereceram duas mil espingardas ao rei </a:t>
            </a:r>
            <a:r>
              <a:rPr lang="pt-BR" sz="3000" dirty="0" err="1"/>
              <a:t>Muzila</a:t>
            </a:r>
            <a:r>
              <a:rPr lang="pt-BR" sz="3000" dirty="0"/>
              <a:t>.</a:t>
            </a:r>
          </a:p>
          <a:p>
            <a:endParaRPr lang="pt-BR" dirty="0"/>
          </a:p>
        </p:txBody>
      </p:sp>
    </p:spTree>
    <p:extLst>
      <p:ext uri="{BB962C8B-B14F-4D97-AF65-F5344CB8AC3E}">
        <p14:creationId xmlns:p14="http://schemas.microsoft.com/office/powerpoint/2010/main" val="116247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DE2BECD-8848-04F7-D93C-712775F9E21A}"/>
              </a:ext>
            </a:extLst>
          </p:cNvPr>
          <p:cNvPicPr>
            <a:picLocks noChangeAspect="1"/>
          </p:cNvPicPr>
          <p:nvPr/>
        </p:nvPicPr>
        <p:blipFill>
          <a:blip r:embed="rId2"/>
          <a:stretch>
            <a:fillRect/>
          </a:stretch>
        </p:blipFill>
        <p:spPr>
          <a:xfrm>
            <a:off x="7826946" y="198340"/>
            <a:ext cx="4178241" cy="6461320"/>
          </a:xfrm>
          <a:prstGeom prst="rect">
            <a:avLst/>
          </a:prstGeom>
        </p:spPr>
      </p:pic>
      <p:sp>
        <p:nvSpPr>
          <p:cNvPr id="6" name="Espaço Reservado para Conteúdo 2">
            <a:extLst>
              <a:ext uri="{FF2B5EF4-FFF2-40B4-BE49-F238E27FC236}">
                <a16:creationId xmlns:a16="http://schemas.microsoft.com/office/drawing/2014/main" id="{A13F0590-5A54-E5EF-FA29-D74E9A1A9E4E}"/>
              </a:ext>
            </a:extLst>
          </p:cNvPr>
          <p:cNvSpPr>
            <a:spLocks noGrp="1"/>
          </p:cNvSpPr>
          <p:nvPr>
            <p:ph idx="1"/>
          </p:nvPr>
        </p:nvSpPr>
        <p:spPr>
          <a:xfrm>
            <a:off x="356888" y="1419916"/>
            <a:ext cx="7470058" cy="4793226"/>
          </a:xfrm>
        </p:spPr>
        <p:txBody>
          <a:bodyPr/>
          <a:lstStyle/>
          <a:p>
            <a:pPr marL="0" indent="0">
              <a:buNone/>
            </a:pPr>
            <a:r>
              <a:rPr lang="pt-BR" sz="3200" b="1" dirty="0"/>
              <a:t>Império de Gaza</a:t>
            </a:r>
          </a:p>
          <a:p>
            <a:endParaRPr lang="pt-BR" dirty="0"/>
          </a:p>
          <a:p>
            <a:pPr algn="just"/>
            <a:r>
              <a:rPr lang="pt-BR" dirty="0"/>
              <a:t>Em 1862, em consequência dos ataques constantes dos </a:t>
            </a:r>
            <a:r>
              <a:rPr lang="pt-BR" dirty="0" err="1"/>
              <a:t>suázis</a:t>
            </a:r>
            <a:r>
              <a:rPr lang="pt-BR" dirty="0"/>
              <a:t> e da fome, </a:t>
            </a:r>
            <a:r>
              <a:rPr lang="pt-BR" dirty="0" err="1"/>
              <a:t>Muzila</a:t>
            </a:r>
            <a:r>
              <a:rPr lang="pt-BR" dirty="0"/>
              <a:t> passou a atacar Sousa em </a:t>
            </a:r>
            <a:r>
              <a:rPr lang="pt-BR" dirty="0" err="1"/>
              <a:t>Gorongosa</a:t>
            </a:r>
            <a:r>
              <a:rPr lang="pt-BR" dirty="0"/>
              <a:t>, saqueando Sofala, e acabou de fundar uma nova capital do Império de Gaza, </a:t>
            </a:r>
            <a:r>
              <a:rPr lang="pt-BR" dirty="0" err="1"/>
              <a:t>Mossurize</a:t>
            </a:r>
            <a:r>
              <a:rPr lang="pt-BR" dirty="0"/>
              <a:t>, nas montanhas de </a:t>
            </a:r>
            <a:r>
              <a:rPr lang="pt-BR" dirty="0" err="1"/>
              <a:t>Chimanimani</a:t>
            </a:r>
            <a:r>
              <a:rPr lang="pt-BR" dirty="0"/>
              <a:t>.</a:t>
            </a:r>
          </a:p>
          <a:p>
            <a:endParaRPr lang="pt-BR" dirty="0"/>
          </a:p>
        </p:txBody>
      </p:sp>
      <p:sp>
        <p:nvSpPr>
          <p:cNvPr id="7" name="Título 1">
            <a:extLst>
              <a:ext uri="{FF2B5EF4-FFF2-40B4-BE49-F238E27FC236}">
                <a16:creationId xmlns:a16="http://schemas.microsoft.com/office/drawing/2014/main" id="{006F46B8-A051-32FA-45C9-BD16BF39B1BD}"/>
              </a:ext>
            </a:extLst>
          </p:cNvPr>
          <p:cNvSpPr>
            <a:spLocks noGrp="1"/>
          </p:cNvSpPr>
          <p:nvPr>
            <p:ph type="title"/>
          </p:nvPr>
        </p:nvSpPr>
        <p:spPr>
          <a:xfrm>
            <a:off x="186813" y="446000"/>
            <a:ext cx="7880555" cy="726256"/>
          </a:xfrm>
        </p:spPr>
        <p:txBody>
          <a:bodyPr>
            <a:normAutofit fontScale="90000"/>
          </a:bodyPr>
          <a:lstStyle/>
          <a:p>
            <a:r>
              <a:rPr lang="pt-BR" sz="3200" b="1" dirty="0"/>
              <a:t>I. As lutas de resistência a penetração portuguesa</a:t>
            </a:r>
            <a:endParaRPr lang="pt-BR" sz="3200" dirty="0"/>
          </a:p>
        </p:txBody>
      </p:sp>
    </p:spTree>
    <p:extLst>
      <p:ext uri="{BB962C8B-B14F-4D97-AF65-F5344CB8AC3E}">
        <p14:creationId xmlns:p14="http://schemas.microsoft.com/office/powerpoint/2010/main" val="210569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65E18-A10D-1440-A8F1-6872599BC040}"/>
              </a:ext>
            </a:extLst>
          </p:cNvPr>
          <p:cNvSpPr>
            <a:spLocks noGrp="1"/>
          </p:cNvSpPr>
          <p:nvPr>
            <p:ph type="title"/>
          </p:nvPr>
        </p:nvSpPr>
        <p:spPr>
          <a:xfrm>
            <a:off x="838200" y="365126"/>
            <a:ext cx="10515600" cy="903236"/>
          </a:xfrm>
        </p:spPr>
        <p:txBody>
          <a:bodyPr/>
          <a:lstStyle/>
          <a:p>
            <a:r>
              <a:rPr lang="pt-BR" b="1" dirty="0"/>
              <a:t>Moeda de troca</a:t>
            </a:r>
          </a:p>
        </p:txBody>
      </p:sp>
      <p:sp>
        <p:nvSpPr>
          <p:cNvPr id="3" name="Espaço Reservado para Conteúdo 2">
            <a:extLst>
              <a:ext uri="{FF2B5EF4-FFF2-40B4-BE49-F238E27FC236}">
                <a16:creationId xmlns:a16="http://schemas.microsoft.com/office/drawing/2014/main" id="{B3631BFF-34E5-C879-ADCD-F40A1A170D9D}"/>
              </a:ext>
            </a:extLst>
          </p:cNvPr>
          <p:cNvSpPr>
            <a:spLocks noGrp="1"/>
          </p:cNvSpPr>
          <p:nvPr>
            <p:ph idx="1"/>
          </p:nvPr>
        </p:nvSpPr>
        <p:spPr>
          <a:xfrm>
            <a:off x="439995" y="1678141"/>
            <a:ext cx="6196780" cy="3778762"/>
          </a:xfrm>
        </p:spPr>
        <p:txBody>
          <a:bodyPr>
            <a:normAutofit lnSpcReduction="10000"/>
          </a:bodyPr>
          <a:lstStyle/>
          <a:p>
            <a:pPr algn="just">
              <a:lnSpc>
                <a:spcPct val="150000"/>
              </a:lnSpc>
            </a:pPr>
            <a:r>
              <a:rPr lang="pt-BR" sz="2400" i="1" dirty="0"/>
              <a:t>O </a:t>
            </a:r>
            <a:r>
              <a:rPr lang="pt-BR" sz="2400" b="1" i="1" dirty="0"/>
              <a:t>metical</a:t>
            </a:r>
            <a:r>
              <a:rPr lang="pt-BR" sz="2400" b="1" dirty="0"/>
              <a:t> </a:t>
            </a:r>
            <a:r>
              <a:rPr lang="pt-BR" sz="2400" dirty="0"/>
              <a:t>moçambicano (MZN) é a moeda nacional da República de Moçambique, nação africana. O nome da moeda, metical, vem da palavra árabe  </a:t>
            </a:r>
            <a:r>
              <a:rPr lang="pt-BR" sz="2400" b="1" i="1" dirty="0" err="1"/>
              <a:t>mithqal</a:t>
            </a:r>
            <a:r>
              <a:rPr lang="pt-BR" sz="2400" b="1" dirty="0"/>
              <a:t> </a:t>
            </a:r>
            <a:r>
              <a:rPr lang="pt-BR" sz="2400" dirty="0"/>
              <a:t>, uma unidade de peso e um nome alternativo para a moeda de </a:t>
            </a:r>
            <a:r>
              <a:rPr lang="pt-BR" sz="2400" i="1" dirty="0"/>
              <a:t>dinar</a:t>
            </a:r>
            <a:r>
              <a:rPr lang="pt-BR" sz="2400" dirty="0"/>
              <a:t> (Argélia) de ouro , usada em grande parte da África até o século XIX.</a:t>
            </a:r>
          </a:p>
        </p:txBody>
      </p:sp>
      <p:pic>
        <p:nvPicPr>
          <p:cNvPr id="5" name="Imagem 4">
            <a:extLst>
              <a:ext uri="{FF2B5EF4-FFF2-40B4-BE49-F238E27FC236}">
                <a16:creationId xmlns:a16="http://schemas.microsoft.com/office/drawing/2014/main" id="{BA704FFF-59D0-3A38-E857-978562096AC8}"/>
              </a:ext>
            </a:extLst>
          </p:cNvPr>
          <p:cNvPicPr>
            <a:picLocks noChangeAspect="1"/>
          </p:cNvPicPr>
          <p:nvPr/>
        </p:nvPicPr>
        <p:blipFill>
          <a:blip r:embed="rId2"/>
          <a:stretch>
            <a:fillRect/>
          </a:stretch>
        </p:blipFill>
        <p:spPr>
          <a:xfrm>
            <a:off x="6636775" y="1224685"/>
            <a:ext cx="5324167" cy="4251580"/>
          </a:xfrm>
          <a:prstGeom prst="rect">
            <a:avLst/>
          </a:prstGeom>
        </p:spPr>
      </p:pic>
    </p:spTree>
    <p:extLst>
      <p:ext uri="{BB962C8B-B14F-4D97-AF65-F5344CB8AC3E}">
        <p14:creationId xmlns:p14="http://schemas.microsoft.com/office/powerpoint/2010/main" val="120469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8B199-7F5D-FE9E-D7FF-9F5C727ECF13}"/>
              </a:ext>
            </a:extLst>
          </p:cNvPr>
          <p:cNvSpPr>
            <a:spLocks noGrp="1"/>
          </p:cNvSpPr>
          <p:nvPr>
            <p:ph type="title"/>
          </p:nvPr>
        </p:nvSpPr>
        <p:spPr>
          <a:xfrm>
            <a:off x="838200" y="365126"/>
            <a:ext cx="10990006" cy="814746"/>
          </a:xfrm>
        </p:spPr>
        <p:txBody>
          <a:bodyPr>
            <a:normAutofit fontScale="90000"/>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B9E98D9A-2DB9-F59B-17E6-C2E70A058EF3}"/>
              </a:ext>
            </a:extLst>
          </p:cNvPr>
          <p:cNvSpPr>
            <a:spLocks noGrp="1"/>
          </p:cNvSpPr>
          <p:nvPr>
            <p:ph idx="1"/>
          </p:nvPr>
        </p:nvSpPr>
        <p:spPr>
          <a:xfrm>
            <a:off x="280219" y="1312606"/>
            <a:ext cx="8509820" cy="5412659"/>
          </a:xfrm>
        </p:spPr>
        <p:txBody>
          <a:bodyPr>
            <a:normAutofit lnSpcReduction="10000"/>
          </a:bodyPr>
          <a:lstStyle/>
          <a:p>
            <a:pPr marL="0" indent="0" algn="just">
              <a:buNone/>
            </a:pPr>
            <a:r>
              <a:rPr lang="pt-BR" sz="3200" b="1" dirty="0"/>
              <a:t>Império de Gaza</a:t>
            </a:r>
            <a:endParaRPr lang="pt-BR" sz="3200" dirty="0"/>
          </a:p>
          <a:p>
            <a:pPr algn="just"/>
            <a:r>
              <a:rPr lang="pt-BR" sz="3000" dirty="0" err="1"/>
              <a:t>Muzila</a:t>
            </a:r>
            <a:r>
              <a:rPr lang="pt-BR" sz="3000" dirty="0"/>
              <a:t> morre em outubro de 1884 e sucede-lhe no trono </a:t>
            </a:r>
            <a:r>
              <a:rPr lang="pt-BR" sz="3000" dirty="0" err="1"/>
              <a:t>Ngungunhana</a:t>
            </a:r>
            <a:r>
              <a:rPr lang="pt-BR" sz="3000" dirty="0"/>
              <a:t> e consegue controlar qualquer crise de sucessão interna. </a:t>
            </a:r>
            <a:r>
              <a:rPr lang="pt-BR" sz="3000" b="1" dirty="0" err="1"/>
              <a:t>Ngungunhane</a:t>
            </a:r>
            <a:r>
              <a:rPr lang="pt-BR" sz="3000" dirty="0"/>
              <a:t> é capturado pelas forças portuguesas em 28 de dezembro de 1895, na localidade de </a:t>
            </a:r>
            <a:r>
              <a:rPr lang="pt-BR" sz="3000" dirty="0" err="1"/>
              <a:t>Chaimite</a:t>
            </a:r>
            <a:r>
              <a:rPr lang="pt-BR" sz="3000" dirty="0"/>
              <a:t>, Moçambique, um evento que marcou o fim do Império de Gaza e o início do exílio do rei em Portugal e nos Açores. Sua captura foi um marco na expansão colonial portuguesa e ele se tornou um símbolo de resistência, sendo levado para Lisboa e posteriormente deportado para a ilha Terceira, nos Açores, onde </a:t>
            </a:r>
            <a:r>
              <a:rPr lang="pt-BR" sz="3000" b="1" dirty="0"/>
              <a:t>morreu em 1906</a:t>
            </a:r>
            <a:r>
              <a:rPr lang="pt-BR" sz="3000" dirty="0"/>
              <a:t>.</a:t>
            </a:r>
          </a:p>
          <a:p>
            <a:endParaRPr lang="pt-BR" dirty="0"/>
          </a:p>
        </p:txBody>
      </p:sp>
      <p:pic>
        <p:nvPicPr>
          <p:cNvPr id="5" name="Imagem 4">
            <a:extLst>
              <a:ext uri="{FF2B5EF4-FFF2-40B4-BE49-F238E27FC236}">
                <a16:creationId xmlns:a16="http://schemas.microsoft.com/office/drawing/2014/main" id="{CC4C0018-E169-C43C-A018-9837580D5924}"/>
              </a:ext>
            </a:extLst>
          </p:cNvPr>
          <p:cNvPicPr>
            <a:picLocks noChangeAspect="1"/>
          </p:cNvPicPr>
          <p:nvPr/>
        </p:nvPicPr>
        <p:blipFill>
          <a:blip r:embed="rId2"/>
          <a:stretch>
            <a:fillRect/>
          </a:stretch>
        </p:blipFill>
        <p:spPr>
          <a:xfrm>
            <a:off x="8930425" y="1312606"/>
            <a:ext cx="3133756" cy="4630994"/>
          </a:xfrm>
          <a:prstGeom prst="rect">
            <a:avLst/>
          </a:prstGeom>
        </p:spPr>
      </p:pic>
    </p:spTree>
    <p:extLst>
      <p:ext uri="{BB962C8B-B14F-4D97-AF65-F5344CB8AC3E}">
        <p14:creationId xmlns:p14="http://schemas.microsoft.com/office/powerpoint/2010/main" val="132618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2FBB4E-3DC0-B073-BC8E-C1E6CC842E63}"/>
              </a:ext>
            </a:extLst>
          </p:cNvPr>
          <p:cNvSpPr>
            <a:spLocks noGrp="1"/>
          </p:cNvSpPr>
          <p:nvPr>
            <p:ph type="title"/>
          </p:nvPr>
        </p:nvSpPr>
        <p:spPr>
          <a:xfrm>
            <a:off x="294967" y="365125"/>
            <a:ext cx="11488993" cy="711507"/>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46A74787-800A-2714-7470-43C46AD07FC7}"/>
              </a:ext>
            </a:extLst>
          </p:cNvPr>
          <p:cNvSpPr>
            <a:spLocks noGrp="1"/>
          </p:cNvSpPr>
          <p:nvPr>
            <p:ph idx="1"/>
          </p:nvPr>
        </p:nvSpPr>
        <p:spPr>
          <a:xfrm>
            <a:off x="442452" y="1312606"/>
            <a:ext cx="11488992" cy="5324168"/>
          </a:xfrm>
        </p:spPr>
        <p:txBody>
          <a:bodyPr/>
          <a:lstStyle/>
          <a:p>
            <a:pPr marL="0" indent="0">
              <a:buNone/>
            </a:pPr>
            <a:r>
              <a:rPr lang="pt-BR" sz="3200" b="1" dirty="0"/>
              <a:t>As guerras do Zambeze</a:t>
            </a:r>
            <a:endParaRPr lang="pt-BR" sz="3200" dirty="0"/>
          </a:p>
          <a:p>
            <a:pPr algn="just"/>
            <a:r>
              <a:rPr lang="pt-BR" sz="3000" dirty="0"/>
              <a:t>Durante os séculos XVII e XVIII, foram vários os conflitos, casos de rebelião, violência e desordem pura e simples que eclodiram no seio das comunidades afro-portuguesas.</a:t>
            </a:r>
          </a:p>
          <a:p>
            <a:pPr marL="0" indent="0" algn="just">
              <a:buNone/>
            </a:pPr>
            <a:endParaRPr lang="pt-BR" sz="3000" dirty="0"/>
          </a:p>
          <a:p>
            <a:pPr algn="just"/>
            <a:r>
              <a:rPr lang="pt-BR" sz="3000" dirty="0"/>
              <a:t>Estas famílias e seus exércitos de </a:t>
            </a:r>
            <a:r>
              <a:rPr lang="pt-BR" sz="3000" i="1" dirty="0" err="1"/>
              <a:t>chicunda</a:t>
            </a:r>
            <a:r>
              <a:rPr lang="pt-BR" sz="3000" dirty="0"/>
              <a:t> viveram graças à prestação de serviços e ao pagamento de tributos que os camponeses livres a viver nos </a:t>
            </a:r>
            <a:r>
              <a:rPr lang="pt-BR" sz="3000" i="1" dirty="0"/>
              <a:t>prazos</a:t>
            </a:r>
            <a:r>
              <a:rPr lang="pt-BR" sz="3000" dirty="0"/>
              <a:t> eram obrigados a pagar, bem como dos lucros do comércio. Esta condição colocava os </a:t>
            </a:r>
            <a:r>
              <a:rPr lang="pt-BR" sz="3000" i="1" dirty="0" err="1"/>
              <a:t>muzungos</a:t>
            </a:r>
            <a:r>
              <a:rPr lang="pt-BR" sz="3000" dirty="0"/>
              <a:t> na posição quase independentes, ainda que tivessem perdas nos negócios ou se os camponeses se revoltassem e desertassem.</a:t>
            </a:r>
          </a:p>
          <a:p>
            <a:endParaRPr lang="pt-BR" dirty="0"/>
          </a:p>
        </p:txBody>
      </p:sp>
    </p:spTree>
    <p:extLst>
      <p:ext uri="{BB962C8B-B14F-4D97-AF65-F5344CB8AC3E}">
        <p14:creationId xmlns:p14="http://schemas.microsoft.com/office/powerpoint/2010/main" val="356739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FB74A-3380-57BE-C2AE-2A9740C2B865}"/>
              </a:ext>
            </a:extLst>
          </p:cNvPr>
          <p:cNvSpPr>
            <a:spLocks noGrp="1"/>
          </p:cNvSpPr>
          <p:nvPr>
            <p:ph type="title"/>
          </p:nvPr>
        </p:nvSpPr>
        <p:spPr>
          <a:xfrm>
            <a:off x="427703" y="365125"/>
            <a:ext cx="11371007" cy="1006475"/>
          </a:xfrm>
        </p:spPr>
        <p:txBody>
          <a:bodyPr/>
          <a:lstStyle/>
          <a:p>
            <a:r>
              <a:rPr lang="pt-BR" b="1" dirty="0"/>
              <a:t>I. As lutas de resistência a penetração portuguesa</a:t>
            </a:r>
            <a:endParaRPr lang="pt-BR" dirty="0"/>
          </a:p>
        </p:txBody>
      </p:sp>
      <p:sp>
        <p:nvSpPr>
          <p:cNvPr id="3" name="Espaço Reservado para Conteúdo 2">
            <a:extLst>
              <a:ext uri="{FF2B5EF4-FFF2-40B4-BE49-F238E27FC236}">
                <a16:creationId xmlns:a16="http://schemas.microsoft.com/office/drawing/2014/main" id="{22E047F6-23B5-14A3-1C75-D0D0238E83C0}"/>
              </a:ext>
            </a:extLst>
          </p:cNvPr>
          <p:cNvSpPr>
            <a:spLocks noGrp="1"/>
          </p:cNvSpPr>
          <p:nvPr>
            <p:ph idx="1"/>
          </p:nvPr>
        </p:nvSpPr>
        <p:spPr>
          <a:xfrm>
            <a:off x="604684" y="1799303"/>
            <a:ext cx="11194026" cy="4409768"/>
          </a:xfrm>
        </p:spPr>
        <p:txBody>
          <a:bodyPr/>
          <a:lstStyle/>
          <a:p>
            <a:pPr marL="0" indent="0">
              <a:buNone/>
            </a:pPr>
            <a:r>
              <a:rPr lang="pt-BR" sz="3200" b="1" dirty="0"/>
              <a:t>As guerras do Zambeze</a:t>
            </a:r>
            <a:endParaRPr lang="pt-BR" sz="3200" dirty="0"/>
          </a:p>
          <a:p>
            <a:pPr marL="0" indent="0">
              <a:buNone/>
            </a:pPr>
            <a:endParaRPr lang="pt-BR" dirty="0"/>
          </a:p>
          <a:p>
            <a:pPr algn="just"/>
            <a:r>
              <a:rPr lang="pt-BR" dirty="0"/>
              <a:t>Contraindo matrimônios entre si, criava-se uma rede de interesses capazes de reforçar sua posição quando confrontados com rivais, recém-chegados ou com os burocratas governamentais.</a:t>
            </a:r>
          </a:p>
          <a:p>
            <a:pPr algn="just"/>
            <a:r>
              <a:rPr lang="pt-BR" dirty="0"/>
              <a:t>No Zambeze, em geral, era uma área propensa aos ataques levados a cabo por bandos armados.</a:t>
            </a:r>
          </a:p>
          <a:p>
            <a:endParaRPr lang="pt-BR" dirty="0"/>
          </a:p>
        </p:txBody>
      </p:sp>
    </p:spTree>
    <p:extLst>
      <p:ext uri="{BB962C8B-B14F-4D97-AF65-F5344CB8AC3E}">
        <p14:creationId xmlns:p14="http://schemas.microsoft.com/office/powerpoint/2010/main" val="396552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F950E-44F3-E585-5A1A-3E7BA172D371}"/>
              </a:ext>
            </a:extLst>
          </p:cNvPr>
          <p:cNvSpPr>
            <a:spLocks noGrp="1"/>
          </p:cNvSpPr>
          <p:nvPr>
            <p:ph type="title"/>
          </p:nvPr>
        </p:nvSpPr>
        <p:spPr>
          <a:xfrm>
            <a:off x="838200" y="365126"/>
            <a:ext cx="10515600" cy="667262"/>
          </a:xfrm>
        </p:spPr>
        <p:txBody>
          <a:bodyPr>
            <a:normAutofit fontScale="90000"/>
          </a:bodyPr>
          <a:lstStyle/>
          <a:p>
            <a:r>
              <a:rPr lang="pt-BR" b="1" dirty="0"/>
              <a:t>I. A ocupação efetiva, a partir de 1885</a:t>
            </a:r>
            <a:endParaRPr lang="pt-BR" dirty="0"/>
          </a:p>
        </p:txBody>
      </p:sp>
      <p:sp>
        <p:nvSpPr>
          <p:cNvPr id="3" name="Espaço Reservado para Conteúdo 2">
            <a:extLst>
              <a:ext uri="{FF2B5EF4-FFF2-40B4-BE49-F238E27FC236}">
                <a16:creationId xmlns:a16="http://schemas.microsoft.com/office/drawing/2014/main" id="{C5A810EE-5CA8-16F4-63D9-29176C2150BF}"/>
              </a:ext>
            </a:extLst>
          </p:cNvPr>
          <p:cNvSpPr>
            <a:spLocks noGrp="1"/>
          </p:cNvSpPr>
          <p:nvPr>
            <p:ph idx="1"/>
          </p:nvPr>
        </p:nvSpPr>
        <p:spPr>
          <a:xfrm>
            <a:off x="368710" y="1032388"/>
            <a:ext cx="11533238" cy="5574889"/>
          </a:xfrm>
        </p:spPr>
        <p:txBody>
          <a:bodyPr>
            <a:normAutofit/>
          </a:bodyPr>
          <a:lstStyle/>
          <a:p>
            <a:pPr marL="0" indent="0">
              <a:buNone/>
            </a:pPr>
            <a:r>
              <a:rPr lang="pt-BR" dirty="0"/>
              <a:t>Com os </a:t>
            </a:r>
            <a:r>
              <a:rPr lang="pt-BR" b="1" i="1" dirty="0"/>
              <a:t>prazos</a:t>
            </a:r>
            <a:r>
              <a:rPr lang="pt-BR" dirty="0"/>
              <a:t> no Vale do Zambeze, o Comércio na Ilha de Moçambique e Ibo, os oásis e as mesquitas dos xecados costeiros, as mudanças econômicas se preparavam para entrar em erupção, nos meados do século XIX. Verifica-se:</a:t>
            </a:r>
          </a:p>
          <a:p>
            <a:pPr marL="0" indent="0">
              <a:buNone/>
            </a:pPr>
            <a:endParaRPr lang="pt-BR" dirty="0"/>
          </a:p>
          <a:p>
            <a:pPr marL="514350" lvl="0" indent="-514350">
              <a:buFont typeface="+mj-lt"/>
              <a:buAutoNum type="arabicPeriod"/>
            </a:pPr>
            <a:r>
              <a:rPr lang="pt-BR" dirty="0"/>
              <a:t>Entrada massivo do capital e comércio indiano na África Oriental;</a:t>
            </a:r>
          </a:p>
          <a:p>
            <a:pPr marL="514350" lvl="0" indent="-514350">
              <a:buFont typeface="+mj-lt"/>
              <a:buAutoNum type="arabicPeriod"/>
            </a:pPr>
            <a:r>
              <a:rPr lang="pt-BR" dirty="0"/>
              <a:t>Pressões de liberalização do comércio de inspiração britânica, com seu ataque ao tráfico de escravos;</a:t>
            </a:r>
          </a:p>
          <a:p>
            <a:pPr marL="514350" lvl="0" indent="-514350">
              <a:buFont typeface="+mj-lt"/>
              <a:buAutoNum type="arabicPeriod"/>
            </a:pPr>
            <a:r>
              <a:rPr lang="pt-BR" dirty="0"/>
              <a:t>A transformação lenta, mas significativa da economia da metrópole portuguesa, que começou a afetar a política nas colônias;</a:t>
            </a:r>
          </a:p>
          <a:p>
            <a:pPr marL="514350" lvl="0" indent="-514350">
              <a:buFont typeface="+mj-lt"/>
              <a:buAutoNum type="arabicPeriod"/>
            </a:pPr>
            <a:r>
              <a:rPr lang="pt-BR" dirty="0"/>
              <a:t>A revolução mineira sul-africana e a criação rápida de uma grande economia industrial.</a:t>
            </a:r>
          </a:p>
          <a:p>
            <a:endParaRPr lang="pt-BR" dirty="0"/>
          </a:p>
        </p:txBody>
      </p:sp>
    </p:spTree>
    <p:extLst>
      <p:ext uri="{BB962C8B-B14F-4D97-AF65-F5344CB8AC3E}">
        <p14:creationId xmlns:p14="http://schemas.microsoft.com/office/powerpoint/2010/main" val="2860866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F0E12-338C-9D76-8E2E-E0E5DB8FD15A}"/>
              </a:ext>
            </a:extLst>
          </p:cNvPr>
          <p:cNvSpPr>
            <a:spLocks noGrp="1"/>
          </p:cNvSpPr>
          <p:nvPr>
            <p:ph type="title"/>
          </p:nvPr>
        </p:nvSpPr>
        <p:spPr>
          <a:xfrm>
            <a:off x="838200" y="365126"/>
            <a:ext cx="10515600" cy="652514"/>
          </a:xfrm>
        </p:spPr>
        <p:txBody>
          <a:bodyPr>
            <a:normAutofit fontScale="90000"/>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4CC87D04-4BE0-B165-B17B-E6B0516770D8}"/>
              </a:ext>
            </a:extLst>
          </p:cNvPr>
          <p:cNvSpPr>
            <a:spLocks noGrp="1"/>
          </p:cNvSpPr>
          <p:nvPr>
            <p:ph idx="1"/>
          </p:nvPr>
        </p:nvSpPr>
        <p:spPr>
          <a:xfrm>
            <a:off x="398205" y="1017640"/>
            <a:ext cx="11533239" cy="5707625"/>
          </a:xfrm>
        </p:spPr>
        <p:txBody>
          <a:bodyPr>
            <a:normAutofit/>
          </a:bodyPr>
          <a:lstStyle/>
          <a:p>
            <a:pPr algn="just"/>
            <a:r>
              <a:rPr lang="pt-BR" sz="3000" dirty="0"/>
              <a:t>Tudo isso, viria a resultar na criação de novas estruturas produtivas do que as anteriores que ajudariam a unir as inúmeras sociedades com séculos de autossuficiência. Assim, requeria um governo que pudesse fornecer as infraestruturas necessárias e garantir a segurança de investimentos fixos.</a:t>
            </a:r>
          </a:p>
          <a:p>
            <a:pPr algn="just"/>
            <a:endParaRPr lang="pt-BR" sz="3000" dirty="0"/>
          </a:p>
          <a:p>
            <a:pPr algn="just"/>
            <a:r>
              <a:rPr lang="pt-BR" sz="3000" i="1" dirty="0"/>
              <a:t>Se </a:t>
            </a:r>
            <a:r>
              <a:rPr lang="pt-BR" sz="3000" b="1" i="1" dirty="0"/>
              <a:t>Colonização</a:t>
            </a:r>
            <a:r>
              <a:rPr lang="pt-BR" sz="3000" i="1" dirty="0"/>
              <a:t> é entendido como “um processo de dominação de uma região ou povo por outro, através da invasão, expropriação e imposição do domínio político, cultural, social e económico do colonizador sobre o colonizado”, então, pode-se sugerir que Moçambique entra nesta fase em que ficou conhecida nos manuais de história de Moçambique de como período de </a:t>
            </a:r>
            <a:r>
              <a:rPr lang="pt-BR" sz="3000" b="1" i="1" dirty="0"/>
              <a:t>Ocupação Efetiva</a:t>
            </a:r>
            <a:r>
              <a:rPr lang="pt-BR" sz="3000" i="1" dirty="0"/>
              <a:t>, com a demarcação das fronteiras que configuraram o atual território.</a:t>
            </a:r>
          </a:p>
          <a:p>
            <a:endParaRPr lang="pt-BR" dirty="0"/>
          </a:p>
        </p:txBody>
      </p:sp>
    </p:spTree>
    <p:extLst>
      <p:ext uri="{BB962C8B-B14F-4D97-AF65-F5344CB8AC3E}">
        <p14:creationId xmlns:p14="http://schemas.microsoft.com/office/powerpoint/2010/main" val="4029788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77C3-F7F4-CCED-E44D-46D299EBCCA2}"/>
              </a:ext>
            </a:extLst>
          </p:cNvPr>
          <p:cNvSpPr>
            <a:spLocks noGrp="1"/>
          </p:cNvSpPr>
          <p:nvPr>
            <p:ph type="title"/>
          </p:nvPr>
        </p:nvSpPr>
        <p:spPr>
          <a:xfrm>
            <a:off x="442451" y="365126"/>
            <a:ext cx="11488993" cy="814746"/>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04976B63-973D-E61D-02C1-A31C5EF74CF7}"/>
              </a:ext>
            </a:extLst>
          </p:cNvPr>
          <p:cNvSpPr>
            <a:spLocks noGrp="1"/>
          </p:cNvSpPr>
          <p:nvPr>
            <p:ph idx="1"/>
          </p:nvPr>
        </p:nvSpPr>
        <p:spPr>
          <a:xfrm>
            <a:off x="442451" y="1342104"/>
            <a:ext cx="11488993" cy="5265174"/>
          </a:xfrm>
        </p:spPr>
        <p:txBody>
          <a:bodyPr/>
          <a:lstStyle/>
          <a:p>
            <a:pPr algn="just"/>
            <a:r>
              <a:rPr lang="pt-BR" sz="3000" dirty="0"/>
              <a:t>Este processo historicamente, em Moçambique, resultou em desigualdades e exploração, transferência da soberania e dos recursos do território para Portugal, estabelecimento do controlo administrativo e económico sobre as sociedades africanas.</a:t>
            </a:r>
          </a:p>
          <a:p>
            <a:pPr algn="just"/>
            <a:endParaRPr lang="pt-BR" sz="3000" dirty="0"/>
          </a:p>
          <a:p>
            <a:pPr algn="just"/>
            <a:r>
              <a:rPr lang="pt-BR" sz="3000" dirty="0"/>
              <a:t>“Surgiu a visão de uma África que se desenvolveria para substituir o Brasil – rica em recursos, que atraísse os emigrantes portugueses, abrisse mercados para os produtores portugueses e ajudasse a gerar o capital de que Portugal tão manifestamente carecia” (</a:t>
            </a:r>
            <a:r>
              <a:rPr lang="pt-BR" sz="3000" dirty="0" err="1"/>
              <a:t>Newitt</a:t>
            </a:r>
            <a:r>
              <a:rPr lang="pt-BR" sz="3000" dirty="0"/>
              <a:t>, 1997, p. 303).</a:t>
            </a:r>
          </a:p>
          <a:p>
            <a:endParaRPr lang="pt-BR" dirty="0"/>
          </a:p>
        </p:txBody>
      </p:sp>
    </p:spTree>
    <p:extLst>
      <p:ext uri="{BB962C8B-B14F-4D97-AF65-F5344CB8AC3E}">
        <p14:creationId xmlns:p14="http://schemas.microsoft.com/office/powerpoint/2010/main" val="141048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3201-1303-6405-2144-C623CFD0C06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0B576A0-974F-A936-3B2A-A2D853D07117}"/>
              </a:ext>
            </a:extLst>
          </p:cNvPr>
          <p:cNvSpPr>
            <a:spLocks noGrp="1"/>
          </p:cNvSpPr>
          <p:nvPr>
            <p:ph type="title"/>
          </p:nvPr>
        </p:nvSpPr>
        <p:spPr>
          <a:xfrm>
            <a:off x="442451" y="365126"/>
            <a:ext cx="11488993" cy="814746"/>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0A33BC01-3324-F93D-C7E6-92CCB6A3BF06}"/>
              </a:ext>
            </a:extLst>
          </p:cNvPr>
          <p:cNvSpPr>
            <a:spLocks noGrp="1"/>
          </p:cNvSpPr>
          <p:nvPr>
            <p:ph idx="1"/>
          </p:nvPr>
        </p:nvSpPr>
        <p:spPr>
          <a:xfrm>
            <a:off x="442451" y="1342104"/>
            <a:ext cx="11488993" cy="5265174"/>
          </a:xfrm>
        </p:spPr>
        <p:txBody>
          <a:bodyPr/>
          <a:lstStyle/>
          <a:p>
            <a:pPr algn="just"/>
            <a:r>
              <a:rPr lang="pt-BR" sz="3000" dirty="0"/>
              <a:t>Nesta época, as viagens de exploração no interior de Moçambique eram frequentes por vários exploradores da Europa (britânicos e alemães). Estes viajantes europeus, conscientes do seu público alvo, movidos pelos seus apetites literários de regiões inóspitos, davam propositadamente a impressão de estarem a descobrir terras novas e nestas regiões careciam de uma civilização europeia – contava-se histórias de barbárie.</a:t>
            </a:r>
          </a:p>
          <a:p>
            <a:endParaRPr lang="pt-BR" dirty="0"/>
          </a:p>
        </p:txBody>
      </p:sp>
    </p:spTree>
    <p:extLst>
      <p:ext uri="{BB962C8B-B14F-4D97-AF65-F5344CB8AC3E}">
        <p14:creationId xmlns:p14="http://schemas.microsoft.com/office/powerpoint/2010/main" val="376949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F5902-571C-F936-6D5A-3C057D7BF204}"/>
              </a:ext>
            </a:extLst>
          </p:cNvPr>
          <p:cNvSpPr>
            <a:spLocks noGrp="1"/>
          </p:cNvSpPr>
          <p:nvPr>
            <p:ph type="title"/>
          </p:nvPr>
        </p:nvSpPr>
        <p:spPr>
          <a:xfrm>
            <a:off x="516194" y="365125"/>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663F12A3-1DC3-56C0-5DF4-621A8C1F75F9}"/>
              </a:ext>
            </a:extLst>
          </p:cNvPr>
          <p:cNvSpPr>
            <a:spLocks noGrp="1"/>
          </p:cNvSpPr>
          <p:nvPr>
            <p:ph idx="1"/>
          </p:nvPr>
        </p:nvSpPr>
        <p:spPr>
          <a:xfrm>
            <a:off x="516194" y="1253613"/>
            <a:ext cx="11488992" cy="5427406"/>
          </a:xfrm>
        </p:spPr>
        <p:txBody>
          <a:bodyPr/>
          <a:lstStyle/>
          <a:p>
            <a:pPr marL="0" indent="0">
              <a:buNone/>
            </a:pPr>
            <a:r>
              <a:rPr lang="pt-BR" sz="3200" b="1" dirty="0"/>
              <a:t>Contexto Social</a:t>
            </a:r>
            <a:endParaRPr lang="pt-BR" sz="3200" dirty="0"/>
          </a:p>
          <a:p>
            <a:pPr algn="just"/>
            <a:r>
              <a:rPr lang="pt-BR" dirty="0"/>
              <a:t>Historicamente, a Conferência de Berlim, pedra miliar, trouxe uma nova dinâmica na dominação colonial dos territórios africanos no estabelecimento do poder administrativo colonial que se configuraria na ocupação efetiva no século XX (Cabaço, 2009).</a:t>
            </a:r>
          </a:p>
          <a:p>
            <a:pPr algn="just"/>
            <a:r>
              <a:rPr lang="pt-BR" sz="3000" b="1" i="1" dirty="0"/>
              <a:t>“O fenómeno colonial, pondo em contacto estilos de vida assentes em vivências seculares inconciliáveis, apresenta, na sua forma mais evidente, sociedades que, pela troca de </a:t>
            </a:r>
            <a:r>
              <a:rPr lang="pt-BR" sz="3000" b="1" i="1" dirty="0" err="1"/>
              <a:t>contactos</a:t>
            </a:r>
            <a:r>
              <a:rPr lang="pt-BR" sz="3000" b="1" i="1" dirty="0"/>
              <a:t> impostos ou consentidos, oferecem um aspecto aparente de unidade, e que, atendendo ao teor de vida dos que intervêm nesse fenómeno complexo, oferecem por outro lado um nítido aspecto de </a:t>
            </a:r>
            <a:r>
              <a:rPr lang="pt-BR" sz="3000" b="1" i="1" u="sng" dirty="0"/>
              <a:t>dualidade</a:t>
            </a:r>
            <a:r>
              <a:rPr lang="pt-BR" sz="3000" b="1" i="1" dirty="0"/>
              <a:t>” (Moreira, 1995a, p. 67-68, citado por Cabaço, 2009, p. 36)</a:t>
            </a:r>
          </a:p>
          <a:p>
            <a:endParaRPr lang="pt-BR" dirty="0"/>
          </a:p>
        </p:txBody>
      </p:sp>
    </p:spTree>
    <p:extLst>
      <p:ext uri="{BB962C8B-B14F-4D97-AF65-F5344CB8AC3E}">
        <p14:creationId xmlns:p14="http://schemas.microsoft.com/office/powerpoint/2010/main" val="97995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8155-9501-AD83-6EFC-618F574A83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D034A4F-276B-10B0-C373-91C7577E95FC}"/>
              </a:ext>
            </a:extLst>
          </p:cNvPr>
          <p:cNvSpPr>
            <a:spLocks noGrp="1"/>
          </p:cNvSpPr>
          <p:nvPr>
            <p:ph type="title"/>
          </p:nvPr>
        </p:nvSpPr>
        <p:spPr>
          <a:xfrm>
            <a:off x="516194" y="365125"/>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601221C1-8C0A-500A-DB6B-FCE30098215D}"/>
              </a:ext>
            </a:extLst>
          </p:cNvPr>
          <p:cNvSpPr>
            <a:spLocks noGrp="1"/>
          </p:cNvSpPr>
          <p:nvPr>
            <p:ph idx="1"/>
          </p:nvPr>
        </p:nvSpPr>
        <p:spPr>
          <a:xfrm>
            <a:off x="516194" y="1253613"/>
            <a:ext cx="11488992" cy="5427406"/>
          </a:xfrm>
        </p:spPr>
        <p:txBody>
          <a:bodyPr>
            <a:normAutofit lnSpcReduction="10000"/>
          </a:bodyPr>
          <a:lstStyle/>
          <a:p>
            <a:pPr marL="0" indent="0">
              <a:buNone/>
            </a:pPr>
            <a:r>
              <a:rPr lang="pt-BR" sz="3200" b="1" dirty="0"/>
              <a:t>Contexto Social</a:t>
            </a:r>
            <a:endParaRPr lang="pt-BR" sz="3200" dirty="0"/>
          </a:p>
          <a:p>
            <a:pPr algn="just"/>
            <a:r>
              <a:rPr lang="pt-BR" sz="3000" dirty="0"/>
              <a:t>Se as comunidades locais têm consciência de pertencimento de que a tradição representa uma fonte de verdade e uma norma de afirmação, também não se pode ignorar que esta pode ser fonte de inércia (</a:t>
            </a:r>
            <a:r>
              <a:rPr lang="pt-BR" sz="3000" dirty="0" err="1"/>
              <a:t>Diop</a:t>
            </a:r>
            <a:r>
              <a:rPr lang="pt-BR" sz="3000" dirty="0"/>
              <a:t> e </a:t>
            </a:r>
            <a:r>
              <a:rPr lang="pt-BR" sz="3000" dirty="0" err="1"/>
              <a:t>Dieng</a:t>
            </a:r>
            <a:r>
              <a:rPr lang="pt-BR" sz="3000" dirty="0"/>
              <a:t>, 2014).</a:t>
            </a:r>
          </a:p>
          <a:p>
            <a:pPr algn="just"/>
            <a:r>
              <a:rPr lang="pt-BR" sz="3000" dirty="0" err="1"/>
              <a:t>Diop</a:t>
            </a:r>
            <a:r>
              <a:rPr lang="pt-BR" sz="3000" dirty="0"/>
              <a:t> e </a:t>
            </a:r>
            <a:r>
              <a:rPr lang="pt-BR" sz="3000" dirty="0" err="1"/>
              <a:t>Dieng</a:t>
            </a:r>
            <a:r>
              <a:rPr lang="pt-BR" sz="3000" dirty="0"/>
              <a:t> argumentam que os europeus confrontados com esta situação recorreram como instrumento de dominação à mistificação histórica por meio da qual se age sobre a consciência individual, de uma coletividade ou de um povo, usando “a ideologia da falsificação sob todos os aspectos, com vista a perpetuar a sua mão invisível na África Negra, com o objetivo de escravizar o povo africano, até mesmo exterminá-lo, caso este não tome consciência das ameaças que pairam sobre ele” (</a:t>
            </a:r>
            <a:r>
              <a:rPr lang="pt-BR" sz="3000" dirty="0" err="1"/>
              <a:t>Diop</a:t>
            </a:r>
            <a:r>
              <a:rPr lang="pt-BR" sz="3000" dirty="0"/>
              <a:t> e </a:t>
            </a:r>
            <a:r>
              <a:rPr lang="pt-BR" sz="3000" dirty="0" err="1"/>
              <a:t>Dieng</a:t>
            </a:r>
            <a:r>
              <a:rPr lang="pt-BR" sz="3000" dirty="0"/>
              <a:t>, 2014, p. 15).</a:t>
            </a:r>
          </a:p>
          <a:p>
            <a:endParaRPr lang="pt-BR" dirty="0"/>
          </a:p>
        </p:txBody>
      </p:sp>
    </p:spTree>
    <p:extLst>
      <p:ext uri="{BB962C8B-B14F-4D97-AF65-F5344CB8AC3E}">
        <p14:creationId xmlns:p14="http://schemas.microsoft.com/office/powerpoint/2010/main" val="2083902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6669D-0B83-A7C9-A133-644F90489CF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D8FB1BD-790B-0915-715E-DDCEF7046C06}"/>
              </a:ext>
            </a:extLst>
          </p:cNvPr>
          <p:cNvSpPr>
            <a:spLocks noGrp="1"/>
          </p:cNvSpPr>
          <p:nvPr>
            <p:ph type="title"/>
          </p:nvPr>
        </p:nvSpPr>
        <p:spPr>
          <a:xfrm>
            <a:off x="516194" y="365125"/>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BCC0F8C5-FB63-26F4-8E39-C100C18320B8}"/>
              </a:ext>
            </a:extLst>
          </p:cNvPr>
          <p:cNvSpPr>
            <a:spLocks noGrp="1"/>
          </p:cNvSpPr>
          <p:nvPr>
            <p:ph idx="1"/>
          </p:nvPr>
        </p:nvSpPr>
        <p:spPr>
          <a:xfrm>
            <a:off x="516194" y="1253613"/>
            <a:ext cx="11488992" cy="5427406"/>
          </a:xfrm>
        </p:spPr>
        <p:txBody>
          <a:bodyPr>
            <a:normAutofit fontScale="92500"/>
          </a:bodyPr>
          <a:lstStyle/>
          <a:p>
            <a:pPr marL="0" indent="0">
              <a:buNone/>
            </a:pPr>
            <a:r>
              <a:rPr lang="pt-BR" sz="3500" b="1" dirty="0"/>
              <a:t>Contexto Social</a:t>
            </a:r>
            <a:endParaRPr lang="pt-BR" sz="3500" dirty="0"/>
          </a:p>
          <a:p>
            <a:pPr algn="just"/>
            <a:r>
              <a:rPr lang="pt-BR" sz="3000" dirty="0"/>
              <a:t>O debate ideológico com intenção de instalar uma administração direta da África, dos africanos e seus recursos remonta aos fins do século XVIII, com a transição da economia fisiocrática ao capitalismo industrial e financeiro, com triunfo, na Europa, da classe burguesa e do pensamento burguês, herdeiros da Reforma e da Revolução Francesa e do pensamento iluminista que acompanhou a ascensão dessa classe social (Cabaço, 2009).</a:t>
            </a:r>
          </a:p>
          <a:p>
            <a:pPr algn="just"/>
            <a:r>
              <a:rPr lang="pt-BR" sz="3000" dirty="0"/>
              <a:t>A obra de Charles Darwin e Wallace, “</a:t>
            </a:r>
            <a:r>
              <a:rPr lang="pt-BR" sz="3000" i="1" dirty="0"/>
              <a:t>Origem das espécies”</a:t>
            </a:r>
            <a:r>
              <a:rPr lang="pt-BR" sz="3000" dirty="0"/>
              <a:t>, publicada em 1859, revolucionou o pensamento ocidental e do conhecimento científico em geral, o evolucionismo, e as relações econômicas de tipo capitalista determinaram as relações sociais: existência de sociedades primitivas dos territórios alvo de expansão europeia que, para passar a condição de civilizadas, era necessário a implantação do colonialismo.</a:t>
            </a:r>
          </a:p>
          <a:p>
            <a:endParaRPr lang="pt-BR" dirty="0"/>
          </a:p>
        </p:txBody>
      </p:sp>
    </p:spTree>
    <p:extLst>
      <p:ext uri="{BB962C8B-B14F-4D97-AF65-F5344CB8AC3E}">
        <p14:creationId xmlns:p14="http://schemas.microsoft.com/office/powerpoint/2010/main" val="647571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A8A0A-9B5A-39E9-A5F0-9D0B0B6270DA}"/>
              </a:ext>
            </a:extLst>
          </p:cNvPr>
          <p:cNvSpPr>
            <a:spLocks noGrp="1"/>
          </p:cNvSpPr>
          <p:nvPr>
            <p:ph type="title"/>
          </p:nvPr>
        </p:nvSpPr>
        <p:spPr>
          <a:xfrm>
            <a:off x="879987" y="384277"/>
            <a:ext cx="10515600" cy="593520"/>
          </a:xfrm>
        </p:spPr>
        <p:txBody>
          <a:bodyPr>
            <a:normAutofit fontScale="90000"/>
          </a:bodyPr>
          <a:lstStyle/>
          <a:p>
            <a:r>
              <a:rPr lang="pt-BR" b="1" dirty="0"/>
              <a:t>Problema epistemológico africano</a:t>
            </a:r>
            <a:endParaRPr lang="pt-BR" dirty="0"/>
          </a:p>
        </p:txBody>
      </p:sp>
      <p:sp>
        <p:nvSpPr>
          <p:cNvPr id="3" name="Espaço Reservado para Conteúdo 2">
            <a:extLst>
              <a:ext uri="{FF2B5EF4-FFF2-40B4-BE49-F238E27FC236}">
                <a16:creationId xmlns:a16="http://schemas.microsoft.com/office/drawing/2014/main" id="{10E0DF74-BB94-F1BE-06A7-D1431907117F}"/>
              </a:ext>
            </a:extLst>
          </p:cNvPr>
          <p:cNvSpPr>
            <a:spLocks noGrp="1"/>
          </p:cNvSpPr>
          <p:nvPr>
            <p:ph idx="1"/>
          </p:nvPr>
        </p:nvSpPr>
        <p:spPr>
          <a:xfrm>
            <a:off x="575187" y="1150374"/>
            <a:ext cx="11223523" cy="5323349"/>
          </a:xfrm>
        </p:spPr>
        <p:txBody>
          <a:bodyPr>
            <a:normAutofit lnSpcReduction="10000"/>
          </a:bodyPr>
          <a:lstStyle/>
          <a:p>
            <a:pPr marL="0" indent="0" algn="just">
              <a:lnSpc>
                <a:spcPct val="100000"/>
              </a:lnSpc>
              <a:buNone/>
            </a:pPr>
            <a:r>
              <a:rPr lang="pt-BR" sz="3000" dirty="0"/>
              <a:t>“...o Ocidente recorre à ideologia da falsificação sob todos os aspectos, com vista a perpetuar a sua mão invisível na África Negra, a fim de manter o povo negro na escravatura, até exterminá-lo, caso este não tome consciência das ameaças que pairam sobre ele” (</a:t>
            </a:r>
            <a:r>
              <a:rPr lang="pt-BR" sz="3000" dirty="0" err="1"/>
              <a:t>Diop</a:t>
            </a:r>
            <a:r>
              <a:rPr lang="pt-BR" sz="3000" dirty="0"/>
              <a:t> e </a:t>
            </a:r>
            <a:r>
              <a:rPr lang="pt-BR" sz="3000" dirty="0" err="1"/>
              <a:t>Dieng</a:t>
            </a:r>
            <a:r>
              <a:rPr lang="pt-BR" sz="3000" dirty="0"/>
              <a:t>, 2012, p. 25).</a:t>
            </a:r>
          </a:p>
          <a:p>
            <a:pPr marL="0" indent="0" algn="just">
              <a:lnSpc>
                <a:spcPct val="100000"/>
              </a:lnSpc>
              <a:buNone/>
            </a:pPr>
            <a:endParaRPr lang="pt-BR" sz="3000" dirty="0"/>
          </a:p>
          <a:p>
            <a:pPr marL="0" indent="0" algn="just">
              <a:buNone/>
            </a:pPr>
            <a:r>
              <a:rPr lang="pt-BR" sz="3000" dirty="0"/>
              <a:t>“... tudo aquilo que concerne ao verdadeiro passado da África é encoberto. Nas bibliotecas mais inacessíveis para os investigadores africanos dignos deste nome, encontram-se testemunhos escondidos, recolhidos por missionários acerca da historiografia da África Negra, enquanto que se fabricam factos reconhecidos desvalorizantes para a “raça” negra, com o objectivo de a denegrir.” (idem, p. 26).</a:t>
            </a:r>
          </a:p>
          <a:p>
            <a:endParaRPr lang="pt-BR" dirty="0"/>
          </a:p>
        </p:txBody>
      </p:sp>
    </p:spTree>
    <p:extLst>
      <p:ext uri="{BB962C8B-B14F-4D97-AF65-F5344CB8AC3E}">
        <p14:creationId xmlns:p14="http://schemas.microsoft.com/office/powerpoint/2010/main" val="120443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184E-E9A7-1569-6F30-E98072CB70E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29097FE-1956-DC58-8AC7-B83FA6975561}"/>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40265CF9-7E40-00C8-C681-55DEAE13CAD1}"/>
              </a:ext>
            </a:extLst>
          </p:cNvPr>
          <p:cNvSpPr>
            <a:spLocks noGrp="1"/>
          </p:cNvSpPr>
          <p:nvPr>
            <p:ph idx="1"/>
          </p:nvPr>
        </p:nvSpPr>
        <p:spPr>
          <a:xfrm>
            <a:off x="656302" y="888488"/>
            <a:ext cx="11348883" cy="5792531"/>
          </a:xfrm>
        </p:spPr>
        <p:txBody>
          <a:bodyPr>
            <a:normAutofit fontScale="85000" lnSpcReduction="10000"/>
          </a:bodyPr>
          <a:lstStyle/>
          <a:p>
            <a:pPr marL="0" indent="0">
              <a:buNone/>
            </a:pPr>
            <a:r>
              <a:rPr lang="pt-BR" sz="3500" b="1" dirty="0"/>
              <a:t>Contexto Social</a:t>
            </a:r>
            <a:endParaRPr lang="pt-BR" sz="3500" dirty="0"/>
          </a:p>
          <a:p>
            <a:pPr algn="just"/>
            <a:r>
              <a:rPr lang="pt-BR" dirty="0"/>
              <a:t>A obra de Rousseau, “</a:t>
            </a:r>
            <a:r>
              <a:rPr lang="pt-BR" b="1" i="1" dirty="0"/>
              <a:t>O bom selvagem</a:t>
            </a:r>
            <a:r>
              <a:rPr lang="pt-BR" dirty="0"/>
              <a:t>”, foi alvo de crítica por parte de Voltaire, exigindo conhecimento e erudição como o melhor caminho para o bem da humanidade.</a:t>
            </a:r>
          </a:p>
          <a:p>
            <a:pPr algn="just"/>
            <a:r>
              <a:rPr lang="pt-BR" dirty="0"/>
              <a:t>Com estes pontos de vista diferentes e com a polarização da sua leitura motivada por questões econômicas e políticas, </a:t>
            </a:r>
            <a:r>
              <a:rPr lang="pt-BR" b="1" dirty="0"/>
              <a:t>os franceses e portugueses </a:t>
            </a:r>
            <a:r>
              <a:rPr lang="pt-BR" dirty="0"/>
              <a:t>privilegiaram a “missão civilizatória” por meio da política de assimilação dos povos nativos para o bem do progresso universal, adotando mais a administração direta, enquanto que os ingleses entendiam que o africano nunca se tornaria um inglês, por isso privilegiaram mais a administração indireta (desenvolvimento separado) conferindo poderes as linhagens reinantes por meio de administrações nativas, cabendo ao governo britânico administrar os empreendimentos econômicos dos colonos, promoção de iniciativas locais de apoio às autoridades locais e garantia de segurança a elementos rebeldes (Cabaço, 2009, p. 85-8).</a:t>
            </a:r>
          </a:p>
          <a:p>
            <a:pPr algn="just"/>
            <a:r>
              <a:rPr lang="pt-BR" dirty="0"/>
              <a:t>Esta política era devastadora sob ponto de vista da cultura: introduzia novos hábitos de consumo, erodia as tradicionais relações sociais das comunidades, combatia ritos, alterava estruturas simbólicas, reprimia práticas sociais, coagia comportamentos, impunha novos valores; baseando nas relações de dominação (Cabaço, 2009)</a:t>
            </a:r>
          </a:p>
          <a:p>
            <a:endParaRPr lang="pt-BR" dirty="0"/>
          </a:p>
        </p:txBody>
      </p:sp>
    </p:spTree>
    <p:extLst>
      <p:ext uri="{BB962C8B-B14F-4D97-AF65-F5344CB8AC3E}">
        <p14:creationId xmlns:p14="http://schemas.microsoft.com/office/powerpoint/2010/main" val="386175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56EC-9013-6FD6-D6B7-B4259B4F9E2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07D93C1-9CEB-CFC0-7991-9045B484D141}"/>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A9580444-042B-9952-01D9-B606C08E272B}"/>
              </a:ext>
            </a:extLst>
          </p:cNvPr>
          <p:cNvSpPr>
            <a:spLocks noGrp="1"/>
          </p:cNvSpPr>
          <p:nvPr>
            <p:ph idx="1"/>
          </p:nvPr>
        </p:nvSpPr>
        <p:spPr>
          <a:xfrm>
            <a:off x="656302" y="888488"/>
            <a:ext cx="11348883" cy="5792531"/>
          </a:xfrm>
        </p:spPr>
        <p:txBody>
          <a:bodyPr>
            <a:normAutofit/>
          </a:bodyPr>
          <a:lstStyle/>
          <a:p>
            <a:pPr marL="0" indent="0" algn="just">
              <a:buNone/>
            </a:pPr>
            <a:r>
              <a:rPr lang="pt-BR" sz="3200" b="1" dirty="0"/>
              <a:t>A vida material no Moçambique colonial</a:t>
            </a:r>
            <a:endParaRPr lang="pt-BR" sz="3200" dirty="0"/>
          </a:p>
          <a:p>
            <a:pPr algn="just"/>
            <a:r>
              <a:rPr lang="pt-BR" sz="3000" dirty="0"/>
              <a:t>Formado o Estado burocrático em Moçambique, ligado a metrópole, a política econômica adotada foi de conservadorismo: deposito central de toda moeda forte recebida.</a:t>
            </a:r>
          </a:p>
          <a:p>
            <a:pPr algn="just"/>
            <a:r>
              <a:rPr lang="pt-BR" sz="3000" dirty="0"/>
              <a:t>A política de </a:t>
            </a:r>
            <a:r>
              <a:rPr lang="pt-BR" sz="3000" b="1" dirty="0"/>
              <a:t>Antonio de Oliveira Salazar </a:t>
            </a:r>
            <a:r>
              <a:rPr lang="pt-BR" sz="3000" dirty="0"/>
              <a:t>era, através da colônia, adquirir moeda estrangeira que depois seria enviada a Portugal; reduzir a importação de alimentos, matérias-primas e produtos industriais – mercado colonial, onde as colônias forneciam os alimentos e matérias-primas. Inicia a economia de exploração.</a:t>
            </a:r>
          </a:p>
          <a:p>
            <a:r>
              <a:rPr lang="pt-BR" sz="3000" dirty="0"/>
              <a:t>Moçambique constitui uma das saídas de emigração para uma massa de povo pobre e muitas vezes desempregado, as vezes sujeita ao serviço militar.</a:t>
            </a:r>
          </a:p>
          <a:p>
            <a:endParaRPr lang="pt-BR" dirty="0"/>
          </a:p>
        </p:txBody>
      </p:sp>
    </p:spTree>
    <p:extLst>
      <p:ext uri="{BB962C8B-B14F-4D97-AF65-F5344CB8AC3E}">
        <p14:creationId xmlns:p14="http://schemas.microsoft.com/office/powerpoint/2010/main" val="321067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6AD8-4FA7-A1D3-205B-E37287FD09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BA73CC-129A-99FF-A0C0-DDEF151C9D6E}"/>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316115BF-777B-C1C2-FDBF-447FE403810E}"/>
              </a:ext>
            </a:extLst>
          </p:cNvPr>
          <p:cNvSpPr>
            <a:spLocks noGrp="1"/>
          </p:cNvSpPr>
          <p:nvPr>
            <p:ph idx="1"/>
          </p:nvPr>
        </p:nvSpPr>
        <p:spPr>
          <a:xfrm>
            <a:off x="656302" y="888488"/>
            <a:ext cx="11348883" cy="5792531"/>
          </a:xfrm>
        </p:spPr>
        <p:txBody>
          <a:bodyPr>
            <a:normAutofit/>
          </a:bodyPr>
          <a:lstStyle/>
          <a:p>
            <a:pPr marL="0" indent="0" algn="just">
              <a:buNone/>
            </a:pPr>
            <a:r>
              <a:rPr lang="pt-BR" sz="3200" b="1" dirty="0"/>
              <a:t>A vida material no Moçambique colonial</a:t>
            </a:r>
            <a:endParaRPr lang="pt-BR" sz="3200" dirty="0"/>
          </a:p>
          <a:p>
            <a:pPr algn="just"/>
            <a:r>
              <a:rPr lang="pt-BR" dirty="0"/>
              <a:t>Fundaram-se em Moçambique corporações produtores de cereais, indústrias de óleos vegetais, cultivadores de chá e tabaco. </a:t>
            </a:r>
            <a:r>
              <a:rPr lang="pt-BR" b="1" i="1" dirty="0"/>
              <a:t>Salazar chegou a declarar que as colônias eram a solução para o excesso de população em Portugal.</a:t>
            </a:r>
          </a:p>
          <a:p>
            <a:pPr algn="just"/>
            <a:r>
              <a:rPr lang="pt-BR" dirty="0"/>
              <a:t>Fundaram-se Companhias majestáticas estrangeiras para exploração de alguns territórios.</a:t>
            </a:r>
          </a:p>
          <a:p>
            <a:pPr algn="just"/>
            <a:r>
              <a:rPr lang="pt-BR" dirty="0"/>
              <a:t>O tipo de economia conduzida por Portugal em Moçambique é típica do sistema colonial, cujos benefícios são direcionados para os privilegiados, tanto na metrópole, como na colônia.</a:t>
            </a:r>
          </a:p>
          <a:p>
            <a:pPr algn="just"/>
            <a:r>
              <a:rPr lang="pt-BR" dirty="0"/>
              <a:t>Sendo país agrícola, seus produtos importantes (o algodão, o sisal, a cana-de-açúcar, o arroz, o chá, o tabaco, o coco, o caju e oleaginosas) seguem um padrão racial:</a:t>
            </a:r>
          </a:p>
          <a:p>
            <a:endParaRPr lang="pt-BR" dirty="0"/>
          </a:p>
        </p:txBody>
      </p:sp>
    </p:spTree>
    <p:extLst>
      <p:ext uri="{BB962C8B-B14F-4D97-AF65-F5344CB8AC3E}">
        <p14:creationId xmlns:p14="http://schemas.microsoft.com/office/powerpoint/2010/main" val="293157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87B3D-3127-F4C3-5527-485F036DE8F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4E4C490-30E4-19B1-1431-FCF07357A67D}"/>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37CA2745-8AC4-D960-0478-66A1474DB09E}"/>
              </a:ext>
            </a:extLst>
          </p:cNvPr>
          <p:cNvSpPr>
            <a:spLocks noGrp="1"/>
          </p:cNvSpPr>
          <p:nvPr>
            <p:ph idx="1"/>
          </p:nvPr>
        </p:nvSpPr>
        <p:spPr>
          <a:xfrm>
            <a:off x="656302" y="888488"/>
            <a:ext cx="11348883" cy="5792531"/>
          </a:xfrm>
        </p:spPr>
        <p:txBody>
          <a:bodyPr>
            <a:normAutofit/>
          </a:bodyPr>
          <a:lstStyle/>
          <a:p>
            <a:pPr marL="0" indent="0" algn="just">
              <a:buNone/>
            </a:pPr>
            <a:r>
              <a:rPr lang="pt-BR" sz="3200" b="1" dirty="0"/>
              <a:t>A vida material no Moçambique colonial</a:t>
            </a:r>
          </a:p>
          <a:p>
            <a:pPr marL="0" indent="0" algn="just">
              <a:buNone/>
            </a:pPr>
            <a:endParaRPr lang="pt-BR" sz="3200" dirty="0"/>
          </a:p>
          <a:p>
            <a:pPr algn="just"/>
            <a:r>
              <a:rPr lang="pt-BR" dirty="0"/>
              <a:t>O algodão e o arroz são produzidos pelos africanos em campos individuais e familiares – são culturas forçadas baseadas no </a:t>
            </a:r>
            <a:r>
              <a:rPr lang="pt-BR" b="1" dirty="0"/>
              <a:t>trabalho compulsório</a:t>
            </a:r>
            <a:r>
              <a:rPr lang="pt-BR" dirty="0"/>
              <a:t>;</a:t>
            </a:r>
          </a:p>
          <a:p>
            <a:pPr algn="just"/>
            <a:r>
              <a:rPr lang="pt-BR" dirty="0"/>
              <a:t>Enquanto que os restantes são produzidos pelos europeus em grandes propriedades individuais, ou em grandes plantações que exige grande capital inicial (</a:t>
            </a:r>
            <a:r>
              <a:rPr lang="pt-BR" dirty="0" err="1"/>
              <a:t>Mondlane</a:t>
            </a:r>
            <a:r>
              <a:rPr lang="pt-BR" dirty="0"/>
              <a:t>, 1976, p. 86).</a:t>
            </a:r>
          </a:p>
          <a:p>
            <a:endParaRPr lang="pt-BR" dirty="0"/>
          </a:p>
        </p:txBody>
      </p:sp>
    </p:spTree>
    <p:extLst>
      <p:ext uri="{BB962C8B-B14F-4D97-AF65-F5344CB8AC3E}">
        <p14:creationId xmlns:p14="http://schemas.microsoft.com/office/powerpoint/2010/main" val="202330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DBBD-20BB-A652-4D6E-EF1C8B8ECAD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898E9AC-4510-D4D7-7F21-3C11703D7752}"/>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297C7868-083E-3E60-37A7-6D55CD31367D}"/>
              </a:ext>
            </a:extLst>
          </p:cNvPr>
          <p:cNvSpPr>
            <a:spLocks noGrp="1"/>
          </p:cNvSpPr>
          <p:nvPr>
            <p:ph idx="1"/>
          </p:nvPr>
        </p:nvSpPr>
        <p:spPr>
          <a:xfrm>
            <a:off x="516194" y="888488"/>
            <a:ext cx="11348883" cy="5792531"/>
          </a:xfrm>
        </p:spPr>
        <p:txBody>
          <a:bodyPr>
            <a:normAutofit/>
          </a:bodyPr>
          <a:lstStyle/>
          <a:p>
            <a:pPr marL="0" indent="0">
              <a:buNone/>
            </a:pPr>
            <a:r>
              <a:rPr lang="pt-BR" sz="3200" b="1" dirty="0"/>
              <a:t>A vida social</a:t>
            </a:r>
            <a:endParaRPr lang="pt-BR" sz="3200" dirty="0"/>
          </a:p>
          <a:p>
            <a:pPr algn="just"/>
            <a:r>
              <a:rPr lang="pt-BR" sz="3000" dirty="0"/>
              <a:t>A principal proclamação de Portugal é que os seus métodos de colonização não continham elementos de racismo.</a:t>
            </a:r>
          </a:p>
          <a:p>
            <a:pPr algn="just"/>
            <a:r>
              <a:rPr lang="pt-BR" sz="3000" dirty="0"/>
              <a:t>Com este argumento, Portugal pretendia transmitir ao mundo que os habitantes das colônias não precisavam de independência.</a:t>
            </a:r>
          </a:p>
          <a:p>
            <a:pPr algn="just"/>
            <a:endParaRPr lang="pt-BR" sz="3000" dirty="0"/>
          </a:p>
          <a:p>
            <a:pPr algn="just"/>
            <a:r>
              <a:rPr lang="pt-BR" sz="3000" i="1" dirty="0"/>
              <a:t>Gilberto Freire, um historiador, desenvolveu uma complicada teoria de </a:t>
            </a:r>
            <a:r>
              <a:rPr lang="pt-BR" sz="3000" b="1" i="1" dirty="0"/>
              <a:t>luso-tropicalismo</a:t>
            </a:r>
            <a:r>
              <a:rPr lang="pt-BR" sz="3000" i="1" dirty="0"/>
              <a:t>, para explicar que “os povos de origem lusitana (portuguesa) estavam especialmente bem preparados, pela sua tradição católica romana e pelo seu prolongado contacto com povos de várias culturas e raças, para conviver pacificamente com povos de várias origens étnicas e religiosas</a:t>
            </a:r>
            <a:r>
              <a:rPr lang="pt-BR" sz="3000" dirty="0"/>
              <a:t>.” (</a:t>
            </a:r>
            <a:r>
              <a:rPr lang="pt-BR" sz="3000" dirty="0" err="1"/>
              <a:t>Mondlane</a:t>
            </a:r>
            <a:r>
              <a:rPr lang="pt-BR" sz="3000" dirty="0"/>
              <a:t>, 1976, p. 32).</a:t>
            </a:r>
          </a:p>
          <a:p>
            <a:endParaRPr lang="pt-BR" dirty="0"/>
          </a:p>
        </p:txBody>
      </p:sp>
    </p:spTree>
    <p:extLst>
      <p:ext uri="{BB962C8B-B14F-4D97-AF65-F5344CB8AC3E}">
        <p14:creationId xmlns:p14="http://schemas.microsoft.com/office/powerpoint/2010/main" val="572460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2F460-2530-2F0C-91A6-6EAAA38382E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78B988F-C6E4-41BE-4BC2-B3A9F0AFFEC7}"/>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71569B44-EDB9-8860-7BA9-E110032C4B31}"/>
              </a:ext>
            </a:extLst>
          </p:cNvPr>
          <p:cNvSpPr>
            <a:spLocks noGrp="1"/>
          </p:cNvSpPr>
          <p:nvPr>
            <p:ph idx="1"/>
          </p:nvPr>
        </p:nvSpPr>
        <p:spPr>
          <a:xfrm>
            <a:off x="516194" y="888488"/>
            <a:ext cx="11348883" cy="5792531"/>
          </a:xfrm>
        </p:spPr>
        <p:txBody>
          <a:bodyPr>
            <a:normAutofit/>
          </a:bodyPr>
          <a:lstStyle/>
          <a:p>
            <a:pPr marL="0" indent="0">
              <a:buNone/>
            </a:pPr>
            <a:r>
              <a:rPr lang="pt-BR" sz="3200" b="1" dirty="0"/>
              <a:t>A vida social</a:t>
            </a:r>
            <a:endParaRPr lang="pt-BR" sz="3200" dirty="0"/>
          </a:p>
          <a:p>
            <a:pPr algn="just"/>
            <a:r>
              <a:rPr lang="pt-BR" sz="3000" dirty="0"/>
              <a:t>Os atos contra as palavras:</a:t>
            </a:r>
          </a:p>
          <a:p>
            <a:pPr algn="just"/>
            <a:r>
              <a:rPr lang="pt-BR" sz="3000" dirty="0"/>
              <a:t>O administrador António </a:t>
            </a:r>
            <a:r>
              <a:rPr lang="pt-BR" sz="3000" dirty="0" err="1"/>
              <a:t>Enes</a:t>
            </a:r>
            <a:r>
              <a:rPr lang="pt-BR" sz="3000" dirty="0"/>
              <a:t> chegou a dizer “</a:t>
            </a:r>
            <a:r>
              <a:rPr lang="pt-BR" sz="3000" i="1" dirty="0"/>
              <a:t>É verdade que a alma generosa de </a:t>
            </a:r>
            <a:r>
              <a:rPr lang="pt-BR" sz="3000" i="1" dirty="0" err="1"/>
              <a:t>Wilberforce</a:t>
            </a:r>
            <a:r>
              <a:rPr lang="pt-BR" sz="3000" i="1" dirty="0"/>
              <a:t> não entrou no meu corpo, mas não creio ter em mim sangue de negreiro</a:t>
            </a:r>
            <a:r>
              <a:rPr lang="pt-BR" sz="3000" dirty="0"/>
              <a:t>” (</a:t>
            </a:r>
            <a:r>
              <a:rPr lang="pt-BR" sz="3000" dirty="0" err="1"/>
              <a:t>Mondlane</a:t>
            </a:r>
            <a:r>
              <a:rPr lang="pt-BR" sz="3000" dirty="0"/>
              <a:t>, 1976);</a:t>
            </a:r>
          </a:p>
          <a:p>
            <a:pPr algn="just"/>
            <a:endParaRPr lang="pt-BR" sz="3000" dirty="0"/>
          </a:p>
          <a:p>
            <a:pPr algn="just"/>
            <a:r>
              <a:rPr lang="pt-BR" sz="3000" dirty="0"/>
              <a:t>“O Estado, não só como soberano de populações semibárbaras, mas também como depositário da autoridade social, não deve ter o menor escrúpulo em </a:t>
            </a:r>
            <a:r>
              <a:rPr lang="pt-BR" sz="3000" i="1" dirty="0"/>
              <a:t>obrigar</a:t>
            </a:r>
            <a:r>
              <a:rPr lang="pt-BR" sz="3000" dirty="0"/>
              <a:t> e se necessário for </a:t>
            </a:r>
            <a:r>
              <a:rPr lang="pt-BR" sz="3000" i="1" dirty="0"/>
              <a:t>forçar</a:t>
            </a:r>
            <a:r>
              <a:rPr lang="pt-BR" sz="3000" dirty="0"/>
              <a:t> esses rudes negros da África, esses ignorantes párias, esses semi-idiotas selvagens da Oceânia, a trabalhar...” (</a:t>
            </a:r>
            <a:r>
              <a:rPr lang="pt-BR" sz="3000" dirty="0" err="1"/>
              <a:t>Mondlane</a:t>
            </a:r>
            <a:r>
              <a:rPr lang="pt-BR" sz="3000" dirty="0"/>
              <a:t>, 1976).</a:t>
            </a:r>
          </a:p>
          <a:p>
            <a:endParaRPr lang="pt-BR" dirty="0"/>
          </a:p>
        </p:txBody>
      </p:sp>
    </p:spTree>
    <p:extLst>
      <p:ext uri="{BB962C8B-B14F-4D97-AF65-F5344CB8AC3E}">
        <p14:creationId xmlns:p14="http://schemas.microsoft.com/office/powerpoint/2010/main" val="88907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B686-B05F-2755-AA6E-DDDF66B1C1A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7894DB2-8865-519E-3847-FAA4468F39E6}"/>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7AEFABFD-9921-2623-A9D1-5D5024C1588F}"/>
              </a:ext>
            </a:extLst>
          </p:cNvPr>
          <p:cNvSpPr>
            <a:spLocks noGrp="1"/>
          </p:cNvSpPr>
          <p:nvPr>
            <p:ph idx="1"/>
          </p:nvPr>
        </p:nvSpPr>
        <p:spPr>
          <a:xfrm>
            <a:off x="516194" y="888488"/>
            <a:ext cx="11348883" cy="5792531"/>
          </a:xfrm>
        </p:spPr>
        <p:txBody>
          <a:bodyPr>
            <a:normAutofit/>
          </a:bodyPr>
          <a:lstStyle/>
          <a:p>
            <a:pPr marL="0" indent="0">
              <a:buNone/>
            </a:pPr>
            <a:r>
              <a:rPr lang="pt-BR" sz="3200" b="1" dirty="0"/>
              <a:t>A vida social</a:t>
            </a:r>
            <a:endParaRPr lang="pt-BR" sz="3200" dirty="0"/>
          </a:p>
          <a:p>
            <a:pPr algn="just"/>
            <a:r>
              <a:rPr lang="pt-BR" dirty="0"/>
              <a:t>Todas as referências aos africanos estão cheias de escarnio, considerando os portugueses naturalmente superiores, e para que o africano ascendesse socialmente tinha que adquirir os hábitos portugueses – nasce a figura do </a:t>
            </a:r>
            <a:r>
              <a:rPr lang="pt-BR" i="1" dirty="0"/>
              <a:t>assimilado</a:t>
            </a:r>
            <a:r>
              <a:rPr lang="pt-BR" dirty="0"/>
              <a:t>:</a:t>
            </a:r>
          </a:p>
          <a:p>
            <a:pPr marL="1076325" lvl="0" indent="-265113" algn="just">
              <a:buFont typeface="+mj-lt"/>
              <a:buAutoNum type="arabicPeriod"/>
            </a:pPr>
            <a:r>
              <a:rPr lang="pt-BR" i="1" dirty="0"/>
              <a:t>Sabia falar português;</a:t>
            </a:r>
          </a:p>
          <a:p>
            <a:pPr marL="1076325" lvl="0" indent="-265113" algn="just">
              <a:buFont typeface="+mj-lt"/>
              <a:buAutoNum type="arabicPeriod"/>
            </a:pPr>
            <a:r>
              <a:rPr lang="pt-BR" i="1" dirty="0"/>
              <a:t>Desligado de todos os costumes tribais;</a:t>
            </a:r>
          </a:p>
          <a:p>
            <a:pPr marL="1076325" lvl="0" indent="-265113" algn="just">
              <a:buFont typeface="+mj-lt"/>
              <a:buAutoNum type="arabicPeriod"/>
            </a:pPr>
            <a:r>
              <a:rPr lang="pt-BR" i="1" dirty="0"/>
              <a:t>Emprego estável e remunerado</a:t>
            </a:r>
          </a:p>
          <a:p>
            <a:pPr algn="just"/>
            <a:endParaRPr lang="pt-BR" dirty="0"/>
          </a:p>
          <a:p>
            <a:pPr algn="just"/>
            <a:r>
              <a:rPr lang="pt-BR" dirty="0"/>
              <a:t>Assim, a população africana foi dividida em duas categorias: </a:t>
            </a:r>
            <a:r>
              <a:rPr lang="pt-BR" i="1" dirty="0"/>
              <a:t>indígenas</a:t>
            </a:r>
            <a:r>
              <a:rPr lang="pt-BR" dirty="0"/>
              <a:t> (africanos não assimilados) e </a:t>
            </a:r>
            <a:r>
              <a:rPr lang="pt-BR" i="1" dirty="0"/>
              <a:t>não indígenas</a:t>
            </a:r>
            <a:r>
              <a:rPr lang="pt-BR" dirty="0"/>
              <a:t> (população com direito a cidadania portuguesa).</a:t>
            </a:r>
          </a:p>
        </p:txBody>
      </p:sp>
    </p:spTree>
    <p:extLst>
      <p:ext uri="{BB962C8B-B14F-4D97-AF65-F5344CB8AC3E}">
        <p14:creationId xmlns:p14="http://schemas.microsoft.com/office/powerpoint/2010/main" val="208871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18D87-F97B-FBC9-0B40-0B33F44E584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870A037-92BB-FEDD-0ED2-9F17D433C7E7}"/>
              </a:ext>
            </a:extLst>
          </p:cNvPr>
          <p:cNvSpPr>
            <a:spLocks noGrp="1"/>
          </p:cNvSpPr>
          <p:nvPr>
            <p:ph type="title"/>
          </p:nvPr>
        </p:nvSpPr>
        <p:spPr>
          <a:xfrm>
            <a:off x="656303" y="176981"/>
            <a:ext cx="11208774" cy="711507"/>
          </a:xfrm>
        </p:spPr>
        <p:txBody>
          <a:bodyPr/>
          <a:lstStyle/>
          <a:p>
            <a:r>
              <a:rPr lang="pt-BR" b="1" dirty="0"/>
              <a:t>II. A ocupação efetiva, a partir de 1885</a:t>
            </a:r>
            <a:endParaRPr lang="pt-BR" dirty="0"/>
          </a:p>
        </p:txBody>
      </p:sp>
      <p:sp>
        <p:nvSpPr>
          <p:cNvPr id="3" name="Espaço Reservado para Conteúdo 2">
            <a:extLst>
              <a:ext uri="{FF2B5EF4-FFF2-40B4-BE49-F238E27FC236}">
                <a16:creationId xmlns:a16="http://schemas.microsoft.com/office/drawing/2014/main" id="{66EDD2F9-DDEF-BA21-E06E-744C58117751}"/>
              </a:ext>
            </a:extLst>
          </p:cNvPr>
          <p:cNvSpPr>
            <a:spLocks noGrp="1"/>
          </p:cNvSpPr>
          <p:nvPr>
            <p:ph idx="1"/>
          </p:nvPr>
        </p:nvSpPr>
        <p:spPr>
          <a:xfrm>
            <a:off x="516194" y="888488"/>
            <a:ext cx="11348883" cy="5792531"/>
          </a:xfrm>
        </p:spPr>
        <p:txBody>
          <a:bodyPr>
            <a:normAutofit/>
          </a:bodyPr>
          <a:lstStyle/>
          <a:p>
            <a:pPr marL="0" indent="0">
              <a:buNone/>
            </a:pPr>
            <a:r>
              <a:rPr lang="pt-BR" sz="3200" b="1" dirty="0"/>
              <a:t>A vida social</a:t>
            </a:r>
          </a:p>
          <a:p>
            <a:pPr marL="0" indent="0">
              <a:buNone/>
            </a:pPr>
            <a:endParaRPr lang="pt-BR" sz="3200" dirty="0"/>
          </a:p>
          <a:p>
            <a:pPr algn="just"/>
            <a:r>
              <a:rPr lang="pt-BR" sz="3000" dirty="0"/>
              <a:t>Os </a:t>
            </a:r>
            <a:r>
              <a:rPr lang="pt-BR" sz="3000" i="1" dirty="0"/>
              <a:t>indígenas</a:t>
            </a:r>
            <a:r>
              <a:rPr lang="pt-BR" sz="3000" dirty="0"/>
              <a:t> eram restringidos a certas áreas da cidade depois de escurecer e a certos divertimentos (cinemas).</a:t>
            </a:r>
          </a:p>
          <a:p>
            <a:pPr algn="just"/>
            <a:r>
              <a:rPr lang="pt-BR" sz="3000" dirty="0"/>
              <a:t>Os salários eram fixados em considerações raciais;</a:t>
            </a:r>
          </a:p>
          <a:p>
            <a:pPr algn="just"/>
            <a:r>
              <a:rPr lang="pt-BR" sz="3000" dirty="0"/>
              <a:t>O negro não podia exercer atividades comerciais.</a:t>
            </a:r>
          </a:p>
          <a:p>
            <a:pPr algn="just"/>
            <a:r>
              <a:rPr lang="pt-BR" sz="3000" dirty="0"/>
              <a:t>A educação era separada: ensino oficial e do </a:t>
            </a:r>
            <a:r>
              <a:rPr lang="pt-BR" sz="3000" i="1" dirty="0"/>
              <a:t>indigenato</a:t>
            </a:r>
            <a:r>
              <a:rPr lang="pt-BR" sz="3000" dirty="0"/>
              <a:t> ou rudimentar, oferecido pelas igrejas, por decreto de 13 de outubro de 1926 (</a:t>
            </a:r>
            <a:r>
              <a:rPr lang="pt-BR" sz="3000" dirty="0" err="1"/>
              <a:t>Mondlane</a:t>
            </a:r>
            <a:r>
              <a:rPr lang="pt-BR" sz="3000" dirty="0"/>
              <a:t>, 1976; </a:t>
            </a:r>
            <a:r>
              <a:rPr lang="pt-BR" sz="3000" dirty="0" err="1"/>
              <a:t>Newitt</a:t>
            </a:r>
            <a:r>
              <a:rPr lang="pt-BR" sz="3000" dirty="0"/>
              <a:t>, 1997, p. 382).</a:t>
            </a:r>
          </a:p>
        </p:txBody>
      </p:sp>
    </p:spTree>
    <p:extLst>
      <p:ext uri="{BB962C8B-B14F-4D97-AF65-F5344CB8AC3E}">
        <p14:creationId xmlns:p14="http://schemas.microsoft.com/office/powerpoint/2010/main" val="4238712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8CA4-0EE1-F015-D28C-D1D9BCB1993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2B512CC-EC26-335D-0CB0-06B7A870F3B0}"/>
              </a:ext>
            </a:extLst>
          </p:cNvPr>
          <p:cNvSpPr>
            <a:spLocks noGrp="1"/>
          </p:cNvSpPr>
          <p:nvPr>
            <p:ph type="title"/>
          </p:nvPr>
        </p:nvSpPr>
        <p:spPr>
          <a:xfrm>
            <a:off x="656303" y="176981"/>
            <a:ext cx="11208774" cy="711507"/>
          </a:xfrm>
        </p:spPr>
        <p:txBody>
          <a:bodyPr>
            <a:normAutofit/>
          </a:bodyPr>
          <a:lstStyle/>
          <a:p>
            <a:r>
              <a:rPr lang="pt-BR" b="1" dirty="0"/>
              <a:t>III. A guerra de libertação, a partir de 1960</a:t>
            </a:r>
            <a:endParaRPr lang="pt-BR" dirty="0"/>
          </a:p>
        </p:txBody>
      </p:sp>
      <p:sp>
        <p:nvSpPr>
          <p:cNvPr id="3" name="Espaço Reservado para Conteúdo 2">
            <a:extLst>
              <a:ext uri="{FF2B5EF4-FFF2-40B4-BE49-F238E27FC236}">
                <a16:creationId xmlns:a16="http://schemas.microsoft.com/office/drawing/2014/main" id="{4B63B225-FA99-40F3-7ACD-D880BEB59AA5}"/>
              </a:ext>
            </a:extLst>
          </p:cNvPr>
          <p:cNvSpPr>
            <a:spLocks noGrp="1"/>
          </p:cNvSpPr>
          <p:nvPr>
            <p:ph idx="1"/>
          </p:nvPr>
        </p:nvSpPr>
        <p:spPr>
          <a:xfrm>
            <a:off x="766916" y="1489587"/>
            <a:ext cx="11098161" cy="5029200"/>
          </a:xfrm>
        </p:spPr>
        <p:txBody>
          <a:bodyPr>
            <a:normAutofit/>
          </a:bodyPr>
          <a:lstStyle/>
          <a:p>
            <a:pPr marL="0" indent="0">
              <a:buNone/>
            </a:pPr>
            <a:r>
              <a:rPr lang="pt-BR" sz="3200" b="1" i="1" dirty="0"/>
              <a:t>Poesia de Noémia de Sousa</a:t>
            </a:r>
          </a:p>
          <a:p>
            <a:endParaRPr lang="pt-BR" i="1" dirty="0"/>
          </a:p>
          <a:p>
            <a:pPr marL="0" indent="0">
              <a:buNone/>
            </a:pPr>
            <a:r>
              <a:rPr lang="pt-BR" i="1" dirty="0"/>
              <a:t>‘E nada mais me perguntes,</a:t>
            </a:r>
            <a:endParaRPr lang="pt-BR" dirty="0"/>
          </a:p>
          <a:p>
            <a:pPr marL="0" indent="0">
              <a:buNone/>
            </a:pPr>
            <a:r>
              <a:rPr lang="pt-BR" i="1" dirty="0"/>
              <a:t>Se é que me queres conhecer...</a:t>
            </a:r>
            <a:endParaRPr lang="pt-BR" dirty="0"/>
          </a:p>
          <a:p>
            <a:pPr marL="0" indent="0">
              <a:buNone/>
            </a:pPr>
            <a:r>
              <a:rPr lang="pt-BR" i="1" dirty="0"/>
              <a:t>Que não sou mais que um búzio de carne</a:t>
            </a:r>
            <a:endParaRPr lang="pt-BR" dirty="0"/>
          </a:p>
          <a:p>
            <a:pPr marL="0" indent="0">
              <a:buNone/>
            </a:pPr>
            <a:r>
              <a:rPr lang="pt-BR" i="1" dirty="0"/>
              <a:t>Onde a revolta d`África congelou</a:t>
            </a:r>
            <a:endParaRPr lang="pt-BR" dirty="0"/>
          </a:p>
          <a:p>
            <a:pPr marL="0" indent="0">
              <a:buNone/>
            </a:pPr>
            <a:r>
              <a:rPr lang="pt-BR" i="1" dirty="0"/>
              <a:t>Seu grito inchado de esperança.’</a:t>
            </a:r>
            <a:endParaRPr lang="pt-BR" dirty="0"/>
          </a:p>
        </p:txBody>
      </p:sp>
    </p:spTree>
    <p:extLst>
      <p:ext uri="{BB962C8B-B14F-4D97-AF65-F5344CB8AC3E}">
        <p14:creationId xmlns:p14="http://schemas.microsoft.com/office/powerpoint/2010/main" val="14127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5B06E-FFAA-7750-95DC-25892DDA70A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9E2BC34-50F5-8727-5878-94150D66AC34}"/>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8F3838A5-C6D6-10BD-4FA9-AE4B3D779ED1}"/>
              </a:ext>
            </a:extLst>
          </p:cNvPr>
          <p:cNvSpPr>
            <a:spLocks noGrp="1"/>
          </p:cNvSpPr>
          <p:nvPr>
            <p:ph idx="1"/>
          </p:nvPr>
        </p:nvSpPr>
        <p:spPr>
          <a:xfrm>
            <a:off x="516194" y="888488"/>
            <a:ext cx="11348883" cy="5792531"/>
          </a:xfrm>
        </p:spPr>
        <p:txBody>
          <a:bodyPr>
            <a:normAutofit/>
          </a:bodyPr>
          <a:lstStyle/>
          <a:p>
            <a:pPr algn="just"/>
            <a:endParaRPr lang="pt-BR" dirty="0"/>
          </a:p>
          <a:p>
            <a:pPr algn="just"/>
            <a:r>
              <a:rPr lang="pt-BR" dirty="0"/>
              <a:t>Portugal não esperava tumultos significativos de reivindicação de independência nas suas colônias africanas, apesar, pelo mundo fora, das experiências de outras potências colônias – Indo-China e Argélia, os ingleses no Quénia e na Malásia.</a:t>
            </a:r>
          </a:p>
          <a:p>
            <a:pPr algn="just"/>
            <a:r>
              <a:rPr lang="pt-BR" dirty="0"/>
              <a:t>Mesmo assim, antecipou-se criando a </a:t>
            </a:r>
            <a:r>
              <a:rPr lang="pt-BR" b="1" dirty="0"/>
              <a:t>PIDE</a:t>
            </a:r>
            <a:r>
              <a:rPr lang="pt-BR" dirty="0"/>
              <a:t> (Polícia Internacional de Defesa do Estado) em 1956. Vigiava as pessoas </a:t>
            </a:r>
            <a:r>
              <a:rPr lang="pt-BR" dirty="0" err="1"/>
              <a:t>hóstis</a:t>
            </a:r>
            <a:r>
              <a:rPr lang="pt-BR" dirty="0"/>
              <a:t> ao regime.</a:t>
            </a:r>
          </a:p>
        </p:txBody>
      </p:sp>
    </p:spTree>
    <p:extLst>
      <p:ext uri="{BB962C8B-B14F-4D97-AF65-F5344CB8AC3E}">
        <p14:creationId xmlns:p14="http://schemas.microsoft.com/office/powerpoint/2010/main" val="268438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99A3E1-B792-E863-428D-9E0556443E9E}"/>
              </a:ext>
            </a:extLst>
          </p:cNvPr>
          <p:cNvSpPr>
            <a:spLocks noGrp="1"/>
          </p:cNvSpPr>
          <p:nvPr>
            <p:ph type="title"/>
          </p:nvPr>
        </p:nvSpPr>
        <p:spPr>
          <a:xfrm>
            <a:off x="838200" y="365126"/>
            <a:ext cx="10515600" cy="888488"/>
          </a:xfrm>
        </p:spPr>
        <p:txBody>
          <a:bodyPr/>
          <a:lstStyle/>
          <a:p>
            <a:r>
              <a:rPr lang="pt-BR" b="1" dirty="0"/>
              <a:t>Problema epistemológico africano</a:t>
            </a:r>
            <a:endParaRPr lang="pt-BR" dirty="0"/>
          </a:p>
        </p:txBody>
      </p:sp>
      <p:sp>
        <p:nvSpPr>
          <p:cNvPr id="3" name="Espaço Reservado para Conteúdo 2">
            <a:extLst>
              <a:ext uri="{FF2B5EF4-FFF2-40B4-BE49-F238E27FC236}">
                <a16:creationId xmlns:a16="http://schemas.microsoft.com/office/drawing/2014/main" id="{C64F0F2B-9B39-50D8-6D86-ADBAA54F3358}"/>
              </a:ext>
            </a:extLst>
          </p:cNvPr>
          <p:cNvSpPr>
            <a:spLocks noGrp="1"/>
          </p:cNvSpPr>
          <p:nvPr>
            <p:ph idx="1"/>
          </p:nvPr>
        </p:nvSpPr>
        <p:spPr>
          <a:xfrm>
            <a:off x="838200" y="1415845"/>
            <a:ext cx="10515600" cy="4761118"/>
          </a:xfrm>
        </p:spPr>
        <p:txBody>
          <a:bodyPr/>
          <a:lstStyle/>
          <a:p>
            <a:pPr marL="0" indent="0" algn="just">
              <a:lnSpc>
                <a:spcPct val="150000"/>
              </a:lnSpc>
              <a:buNone/>
            </a:pPr>
            <a:r>
              <a:rPr lang="pt-BR" dirty="0"/>
              <a:t>“Elas (as questões sociais) nos são impostas pela história. (...) não falaríamos de liberdade se não houvesse uma condição anterior em que isso foi negado; não seriamos antirracistas se não fossemos suas vítimas; não proclamaríamos a Africanidade se ela não tivesse sido negada ou degradada; e não insistiríamos no Afrocentrismo se não fosse por sua negação eurocêntrica.” (</a:t>
            </a:r>
            <a:r>
              <a:rPr lang="pt-BR" dirty="0" err="1"/>
              <a:t>Mafeje</a:t>
            </a:r>
            <a:r>
              <a:rPr lang="pt-BR" dirty="0"/>
              <a:t>, 2008, p. 315-6).</a:t>
            </a:r>
          </a:p>
          <a:p>
            <a:endParaRPr lang="pt-BR" dirty="0"/>
          </a:p>
        </p:txBody>
      </p:sp>
    </p:spTree>
    <p:extLst>
      <p:ext uri="{BB962C8B-B14F-4D97-AF65-F5344CB8AC3E}">
        <p14:creationId xmlns:p14="http://schemas.microsoft.com/office/powerpoint/2010/main" val="306823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B097C-0DA2-4A5F-02F9-5E6D820801E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B588BDE-E130-33C4-77D9-0E77F3F25E95}"/>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952CEF85-2816-5B6A-883F-0346C276215C}"/>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O aparecimento da FRELIMO</a:t>
            </a:r>
            <a:endParaRPr lang="pt-BR" sz="3200" dirty="0"/>
          </a:p>
          <a:p>
            <a:pPr algn="just"/>
            <a:r>
              <a:rPr lang="pt-BR" sz="3000" dirty="0"/>
              <a:t>Os moçambicanos trabalhadores no estrangeiro ficaram expostos aos movimentos e agitações políticas nos países de acolhimento, como Niassalândia ou África do Sul.</a:t>
            </a:r>
          </a:p>
          <a:p>
            <a:pPr algn="just"/>
            <a:r>
              <a:rPr lang="pt-BR" sz="3000" b="1" dirty="0"/>
              <a:t>Eduardo </a:t>
            </a:r>
            <a:r>
              <a:rPr lang="pt-BR" sz="3000" b="1" dirty="0" err="1"/>
              <a:t>Mondlane</a:t>
            </a:r>
            <a:r>
              <a:rPr lang="pt-BR" sz="3000" dirty="0"/>
              <a:t>, um jovem que estudou nos Estados Unidos, envolveu-se na criação do Núcleo de Estudantes Secundários Africanos de Moçambique (NESAM), em 1948/9 em Lourenço Marques (Maputo). Estava ligado ao Centro Associativo dos Negros de Moçambique, cuja missão era disseminar as ideias de nacionalismo.</a:t>
            </a:r>
          </a:p>
          <a:p>
            <a:pPr algn="just"/>
            <a:r>
              <a:rPr lang="pt-BR" sz="3000" dirty="0"/>
              <a:t>Depois de longas perseguições dos seus membros o NESAM fundou a UNEMO (União dos Estudantes de Moçambique) que depois veio a integrar na FRELIMO.</a:t>
            </a:r>
          </a:p>
        </p:txBody>
      </p:sp>
    </p:spTree>
    <p:extLst>
      <p:ext uri="{BB962C8B-B14F-4D97-AF65-F5344CB8AC3E}">
        <p14:creationId xmlns:p14="http://schemas.microsoft.com/office/powerpoint/2010/main" val="33617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898D-62BA-A263-70E7-E6F7496351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77A45B5-046A-39C4-5970-C67CE66BAFF1}"/>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5720D509-FD49-2206-9456-C759FC65337F}"/>
              </a:ext>
            </a:extLst>
          </p:cNvPr>
          <p:cNvSpPr>
            <a:spLocks noGrp="1"/>
          </p:cNvSpPr>
          <p:nvPr>
            <p:ph idx="1"/>
          </p:nvPr>
        </p:nvSpPr>
        <p:spPr>
          <a:xfrm>
            <a:off x="516194" y="888488"/>
            <a:ext cx="11348883" cy="5792531"/>
          </a:xfrm>
        </p:spPr>
        <p:txBody>
          <a:bodyPr>
            <a:normAutofit/>
          </a:bodyPr>
          <a:lstStyle/>
          <a:p>
            <a:pPr algn="just"/>
            <a:r>
              <a:rPr lang="pt-BR" sz="3000" dirty="0"/>
              <a:t>Em Portugal, os poucos estudantes negros ou mestiços reuniam-se na Casa dos Estudantes do Império (CEI).</a:t>
            </a:r>
          </a:p>
          <a:p>
            <a:pPr algn="just"/>
            <a:r>
              <a:rPr lang="pt-BR" sz="3000" dirty="0"/>
              <a:t>Revolta dos intelectuais com destaque para os pintores </a:t>
            </a:r>
            <a:r>
              <a:rPr lang="pt-BR" sz="3000" dirty="0" err="1"/>
              <a:t>Malangatana</a:t>
            </a:r>
            <a:r>
              <a:rPr lang="pt-BR" sz="3000" dirty="0"/>
              <a:t> e Craveirinha, o contista Luís Bernardo </a:t>
            </a:r>
            <a:r>
              <a:rPr lang="pt-BR" sz="3000" dirty="0" err="1"/>
              <a:t>Honwana</a:t>
            </a:r>
            <a:r>
              <a:rPr lang="pt-BR" sz="3000" dirty="0"/>
              <a:t> e os poetas José Craveirinha e Noémia de Sousa.</a:t>
            </a:r>
          </a:p>
          <a:p>
            <a:pPr marL="0" indent="0" algn="just">
              <a:buNone/>
            </a:pPr>
            <a:endParaRPr lang="pt-BR" sz="3000" b="1" dirty="0"/>
          </a:p>
          <a:p>
            <a:pPr marL="0" indent="0" algn="just">
              <a:buNone/>
            </a:pPr>
            <a:r>
              <a:rPr lang="pt-BR" sz="3200" b="1" dirty="0"/>
              <a:t>Movimentos Internos</a:t>
            </a:r>
          </a:p>
          <a:p>
            <a:pPr marL="0" indent="0" algn="just">
              <a:buNone/>
            </a:pPr>
            <a:r>
              <a:rPr lang="pt-BR" sz="3000" i="1" dirty="0"/>
              <a:t>Massacre de Mueda</a:t>
            </a:r>
          </a:p>
          <a:p>
            <a:pPr algn="just"/>
            <a:r>
              <a:rPr lang="pt-BR" sz="3000" b="1" dirty="0"/>
              <a:t>16 de junho de 1960</a:t>
            </a:r>
            <a:r>
              <a:rPr lang="pt-BR" sz="3000" dirty="0"/>
              <a:t> foram massacradas mais de 600 pessoas (Macondes), no planalto de Mueda, por reivindicar a independência do seu território.</a:t>
            </a:r>
          </a:p>
          <a:p>
            <a:endParaRPr lang="pt-BR" dirty="0"/>
          </a:p>
        </p:txBody>
      </p:sp>
    </p:spTree>
    <p:extLst>
      <p:ext uri="{BB962C8B-B14F-4D97-AF65-F5344CB8AC3E}">
        <p14:creationId xmlns:p14="http://schemas.microsoft.com/office/powerpoint/2010/main" val="353760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F3AD3-2602-45C6-F587-6BAFA4EAB35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1A0C795-15E3-267C-E41B-36A193075A2F}"/>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C1FFABBC-3605-9BB6-352C-B7D030D46142}"/>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Nos Países Vizinhos</a:t>
            </a:r>
            <a:endParaRPr lang="pt-BR" b="1" dirty="0"/>
          </a:p>
          <a:p>
            <a:pPr algn="just"/>
            <a:r>
              <a:rPr lang="pt-BR" dirty="0"/>
              <a:t>Dos vários movimentos independentistas, que a PIDE fez desaparecer, três se destacaram:</a:t>
            </a:r>
          </a:p>
          <a:p>
            <a:pPr algn="just"/>
            <a:r>
              <a:rPr lang="pt-BR" b="1" dirty="0"/>
              <a:t>UDENAMO</a:t>
            </a:r>
            <a:r>
              <a:rPr lang="pt-BR" dirty="0"/>
              <a:t> (União Democrática Nacional de Moçambique), fundado em Salisbury/</a:t>
            </a:r>
            <a:r>
              <a:rPr lang="pt-BR" dirty="0" err="1"/>
              <a:t>Bulawayo</a:t>
            </a:r>
            <a:r>
              <a:rPr lang="pt-BR" dirty="0"/>
              <a:t> (Zimbabwe) em 1960, liderado por Adelino </a:t>
            </a:r>
            <a:r>
              <a:rPr lang="pt-BR" dirty="0" err="1"/>
              <a:t>Gwambe</a:t>
            </a:r>
            <a:r>
              <a:rPr lang="pt-BR" dirty="0"/>
              <a:t>;</a:t>
            </a:r>
          </a:p>
          <a:p>
            <a:pPr algn="just"/>
            <a:r>
              <a:rPr lang="pt-BR" b="1" dirty="0"/>
              <a:t>MANU</a:t>
            </a:r>
            <a:r>
              <a:rPr lang="pt-BR" dirty="0"/>
              <a:t> (</a:t>
            </a:r>
            <a:r>
              <a:rPr lang="pt-BR" dirty="0" err="1"/>
              <a:t>Mozambique</a:t>
            </a:r>
            <a:r>
              <a:rPr lang="pt-BR" dirty="0"/>
              <a:t> African </a:t>
            </a:r>
            <a:r>
              <a:rPr lang="pt-BR" dirty="0" err="1"/>
              <a:t>National</a:t>
            </a:r>
            <a:r>
              <a:rPr lang="pt-BR" dirty="0"/>
              <a:t> Union), fundado por emigrantes trabalhadores no Tanganhica e no Quénia (maioritariamente Macondes), em 1961;</a:t>
            </a:r>
          </a:p>
          <a:p>
            <a:pPr algn="just"/>
            <a:r>
              <a:rPr lang="pt-BR" b="1" dirty="0"/>
              <a:t>UNAMI</a:t>
            </a:r>
            <a:r>
              <a:rPr lang="pt-BR" dirty="0"/>
              <a:t> (União Africana de Moçambique Independente), criado por exilados de Tete e residentes no Malawi.</a:t>
            </a:r>
          </a:p>
          <a:p>
            <a:pPr algn="just"/>
            <a:r>
              <a:rPr lang="pt-BR" dirty="0"/>
              <a:t>Somente o MANU tentou atuar no interior de Moçambique que terminou com a tragédia do massacre de Mueda.</a:t>
            </a:r>
          </a:p>
        </p:txBody>
      </p:sp>
    </p:spTree>
    <p:extLst>
      <p:ext uri="{BB962C8B-B14F-4D97-AF65-F5344CB8AC3E}">
        <p14:creationId xmlns:p14="http://schemas.microsoft.com/office/powerpoint/2010/main" val="665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B7642-DF9A-53ED-F2E5-BB18F159E24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11EFC25-C028-B9BE-423B-CD515026B4F3}"/>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0D6B5543-1971-B864-BD51-8F1CEC75F1DB}"/>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Solidariedade de líderes Africanos</a:t>
            </a:r>
          </a:p>
          <a:p>
            <a:pPr algn="just"/>
            <a:r>
              <a:rPr lang="pt-BR" sz="3000" dirty="0"/>
              <a:t>As pressões internas dos refugiados em Tanganhica (Tanzânia) e as condições externas favoráveis levou a realização da Conferência das Organizações Nacionalistas dos Territórios Portugueses (CONCP), cujo secretário era Marcelino dos Santos (moçambicano) em Casablanca (Marrocos) em 1961, onde a UDENAMO fez parte.</a:t>
            </a:r>
          </a:p>
          <a:p>
            <a:pPr algn="just"/>
            <a:endParaRPr lang="pt-BR" sz="3000" dirty="0"/>
          </a:p>
          <a:p>
            <a:pPr algn="just"/>
            <a:r>
              <a:rPr lang="pt-BR" sz="3000" b="1" dirty="0" err="1"/>
              <a:t>Kwame</a:t>
            </a:r>
            <a:r>
              <a:rPr lang="pt-BR" sz="3000" b="1" dirty="0"/>
              <a:t> </a:t>
            </a:r>
            <a:r>
              <a:rPr lang="pt-BR" sz="3000" b="1" dirty="0" err="1"/>
              <a:t>Nkrumah</a:t>
            </a:r>
            <a:r>
              <a:rPr lang="pt-BR" sz="3000" dirty="0"/>
              <a:t>, presidente do Gana, realizou uma conferência com os três movimentos e estimulou a formação de frentes unidas;</a:t>
            </a:r>
          </a:p>
          <a:p>
            <a:pPr algn="just"/>
            <a:endParaRPr lang="pt-BR" sz="3000" dirty="0"/>
          </a:p>
          <a:p>
            <a:pPr algn="just"/>
            <a:r>
              <a:rPr lang="pt-BR" sz="3000" b="1" dirty="0"/>
              <a:t>Julius </a:t>
            </a:r>
            <a:r>
              <a:rPr lang="pt-BR" sz="3000" b="1" dirty="0" err="1"/>
              <a:t>Nyerere</a:t>
            </a:r>
            <a:r>
              <a:rPr lang="pt-BR" sz="3000" dirty="0"/>
              <a:t>, presidente do Tanganhica, também exerceu influência para união dos três movimentos, sedeados no seu território;</a:t>
            </a:r>
          </a:p>
        </p:txBody>
      </p:sp>
    </p:spTree>
    <p:extLst>
      <p:ext uri="{BB962C8B-B14F-4D97-AF65-F5344CB8AC3E}">
        <p14:creationId xmlns:p14="http://schemas.microsoft.com/office/powerpoint/2010/main" val="4096825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4C3C-6AD2-ADCA-90BF-6BBCC8E521D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8F77B9B-BFA7-0647-6841-73096A768809}"/>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A440C655-5E41-0C57-6EB7-F1DD4EF4CF71}"/>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Criação da FRELIMO</a:t>
            </a:r>
          </a:p>
          <a:p>
            <a:pPr marL="0" indent="0" algn="just">
              <a:buNone/>
            </a:pPr>
            <a:endParaRPr lang="pt-BR" sz="3200" b="1" dirty="0"/>
          </a:p>
          <a:p>
            <a:pPr algn="just"/>
            <a:r>
              <a:rPr lang="pt-BR" sz="3000" dirty="0"/>
              <a:t>Em </a:t>
            </a:r>
            <a:r>
              <a:rPr lang="pt-BR" sz="3000" b="1" dirty="0"/>
              <a:t>25 de junho de 1962</a:t>
            </a:r>
            <a:r>
              <a:rPr lang="pt-BR" sz="3000" dirty="0"/>
              <a:t>, em Dar es-Salaam, formou a Frente de Libertação de Moçambique (FRELIMO), sob liderança de </a:t>
            </a:r>
            <a:r>
              <a:rPr lang="pt-BR" sz="3000" b="1" dirty="0"/>
              <a:t>Eduardo </a:t>
            </a:r>
            <a:r>
              <a:rPr lang="pt-BR" sz="3000" b="1" dirty="0" err="1"/>
              <a:t>Chivambo</a:t>
            </a:r>
            <a:r>
              <a:rPr lang="pt-BR" sz="3000" b="1" dirty="0"/>
              <a:t> </a:t>
            </a:r>
            <a:r>
              <a:rPr lang="pt-BR" sz="3000" b="1" dirty="0" err="1"/>
              <a:t>Mondlane</a:t>
            </a:r>
            <a:r>
              <a:rPr lang="pt-BR" sz="3000" dirty="0"/>
              <a:t>. Vice-presidente reverendo Uria Simango, missionário nacionalista</a:t>
            </a:r>
          </a:p>
          <a:p>
            <a:pPr algn="just"/>
            <a:r>
              <a:rPr lang="pt-BR" sz="3000" dirty="0"/>
              <a:t>O I Congresso realizou em setembro do mesmo ano, 1962, onde se definiu a Unidade Nacional como pilar para libertação de Moçambique: </a:t>
            </a:r>
            <a:r>
              <a:rPr lang="pt-BR" sz="3000" i="1" dirty="0"/>
              <a:t>mobilização para guerra; educação; diplomacia.</a:t>
            </a:r>
            <a:endParaRPr lang="pt-BR" sz="3000" dirty="0"/>
          </a:p>
          <a:p>
            <a:pPr algn="just"/>
            <a:r>
              <a:rPr lang="pt-BR" sz="3000" dirty="0"/>
              <a:t>Os primeiros guerrilheiros foram treinados na Argélia, onde Samora Machel fez parte, apesar de algumas pessoas de outras colônias terem acusado o movimento de estar a recorrer a violência sem justa causa.</a:t>
            </a:r>
          </a:p>
        </p:txBody>
      </p:sp>
    </p:spTree>
    <p:extLst>
      <p:ext uri="{BB962C8B-B14F-4D97-AF65-F5344CB8AC3E}">
        <p14:creationId xmlns:p14="http://schemas.microsoft.com/office/powerpoint/2010/main" val="129681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D3B4-A791-E678-27AB-57E14ED305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E6913F-5882-1102-B41E-F5CD06C82013}"/>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44B412D0-6BCC-5674-C08E-08481ECCF18F}"/>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Início da Guerra</a:t>
            </a:r>
          </a:p>
          <a:p>
            <a:pPr algn="just"/>
            <a:r>
              <a:rPr lang="pt-BR" sz="3000" dirty="0"/>
              <a:t>Em 25 de setembro de 1964, Eduardo </a:t>
            </a:r>
            <a:r>
              <a:rPr lang="pt-BR" sz="3000" dirty="0" err="1"/>
              <a:t>Mondlane</a:t>
            </a:r>
            <a:r>
              <a:rPr lang="pt-BR" sz="3000" dirty="0"/>
              <a:t> dirá:</a:t>
            </a:r>
          </a:p>
          <a:p>
            <a:pPr algn="just"/>
            <a:endParaRPr lang="pt-BR" sz="3000" dirty="0"/>
          </a:p>
          <a:p>
            <a:pPr algn="just"/>
            <a:r>
              <a:rPr lang="pt-BR" sz="3000" dirty="0"/>
              <a:t>“</a:t>
            </a:r>
            <a:r>
              <a:rPr lang="pt-BR" sz="3000" i="1" dirty="0"/>
              <a:t>Em vosso nome a FRELIMO proclama hoje, solenemente, a insurreição geral armada do povo moçambicano, contra o colonialismo português, para a conquista da independência total e completa de Moçambique. O nosso combate não cessará senão com a liquidação total e completa do colonialismo português.”</a:t>
            </a:r>
          </a:p>
          <a:p>
            <a:pPr algn="just"/>
            <a:endParaRPr lang="pt-BR" sz="3000" dirty="0"/>
          </a:p>
          <a:p>
            <a:pPr algn="just"/>
            <a:r>
              <a:rPr lang="pt-BR" sz="3000" dirty="0"/>
              <a:t>Por volta das 19h do mesmo dia, um grupo de guerrilheiros comandados por Alberto Joaquim </a:t>
            </a:r>
            <a:r>
              <a:rPr lang="pt-BR" sz="3000" dirty="0" err="1"/>
              <a:t>Chipande</a:t>
            </a:r>
            <a:r>
              <a:rPr lang="pt-BR" sz="3000" dirty="0"/>
              <a:t>, atacou o Posto Administrativo de Chai, Macomia, em Cabo Delgado</a:t>
            </a:r>
          </a:p>
        </p:txBody>
      </p:sp>
    </p:spTree>
    <p:extLst>
      <p:ext uri="{BB962C8B-B14F-4D97-AF65-F5344CB8AC3E}">
        <p14:creationId xmlns:p14="http://schemas.microsoft.com/office/powerpoint/2010/main" val="13050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3DFE-6B63-80C4-9D54-622E1153CD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9D132F5-8424-B92B-A520-3EDFA3BBC1C8}"/>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B0DBA995-021A-0371-0B9B-C1E4B3AAF1C5}"/>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Conflitos internos</a:t>
            </a:r>
            <a:endParaRPr lang="pt-BR" sz="3200" dirty="0"/>
          </a:p>
          <a:p>
            <a:pPr algn="just"/>
            <a:r>
              <a:rPr lang="pt-BR" sz="3000" dirty="0"/>
              <a:t>Questões como: FRELIMO seria num partido africanista ou iria acolher pessoas de todas as raças; teria uma mudança radical nas questões sociais; iria pela via armada ou estaria no jogo político; qual posição do movimento no xadrez mundial.</a:t>
            </a:r>
          </a:p>
          <a:p>
            <a:pPr algn="just"/>
            <a:endParaRPr lang="pt-BR" sz="3000" dirty="0"/>
          </a:p>
          <a:p>
            <a:pPr algn="just"/>
            <a:r>
              <a:rPr lang="pt-BR" sz="3000" dirty="0"/>
              <a:t>Estas questões profundas viriam a dividir entre os diferentes membros do movimento. </a:t>
            </a:r>
            <a:r>
              <a:rPr lang="pt-BR" sz="3000" dirty="0" err="1"/>
              <a:t>Aldridge</a:t>
            </a:r>
            <a:r>
              <a:rPr lang="pt-BR" sz="3000" dirty="0"/>
              <a:t>, um norte americano da confiança de Eduardo </a:t>
            </a:r>
            <a:r>
              <a:rPr lang="pt-BR" sz="3000" dirty="0" err="1"/>
              <a:t>Mondlane</a:t>
            </a:r>
            <a:r>
              <a:rPr lang="pt-BR" sz="3000" dirty="0"/>
              <a:t>, aquando da ausência de Eduardo </a:t>
            </a:r>
            <a:r>
              <a:rPr lang="pt-BR" sz="3000" dirty="0" err="1"/>
              <a:t>Mondlane</a:t>
            </a:r>
            <a:r>
              <a:rPr lang="pt-BR" sz="3000" dirty="0"/>
              <a:t>, demitiu vários ativistas do movimento. </a:t>
            </a:r>
          </a:p>
          <a:p>
            <a:pPr algn="just"/>
            <a:r>
              <a:rPr lang="pt-BR" sz="3000" dirty="0"/>
              <a:t>Figuras influentes como Adelino </a:t>
            </a:r>
            <a:r>
              <a:rPr lang="pt-BR" sz="3000" dirty="0" err="1"/>
              <a:t>Gwambe</a:t>
            </a:r>
            <a:r>
              <a:rPr lang="pt-BR" sz="3000" dirty="0"/>
              <a:t> acabaram por deixar o movimento.</a:t>
            </a:r>
          </a:p>
        </p:txBody>
      </p:sp>
    </p:spTree>
    <p:extLst>
      <p:ext uri="{BB962C8B-B14F-4D97-AF65-F5344CB8AC3E}">
        <p14:creationId xmlns:p14="http://schemas.microsoft.com/office/powerpoint/2010/main" val="383082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E0600-BA73-08FB-EDE3-AF1EA8B7DF5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459F13-B91A-FA54-8885-AF568C43E6BC}"/>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A6BA2DEA-EB69-417B-B6AC-D0902CC62403}"/>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Conflitos internos</a:t>
            </a:r>
            <a:endParaRPr lang="pt-BR" sz="3200" dirty="0"/>
          </a:p>
          <a:p>
            <a:pPr algn="just"/>
            <a:r>
              <a:rPr lang="pt-BR" sz="3000" i="1" dirty="0"/>
              <a:t>Questões como</a:t>
            </a:r>
            <a:r>
              <a:rPr lang="pt-BR" sz="3000" dirty="0"/>
              <a:t>: FRELIMO seria num partido africanista ou iria acolher pessoas de todas as raças; teria uma mudança radical nas questões sociais; iria pela via armada ou estaria no jogo político; qual posição do movimento no xadrez mundial.</a:t>
            </a:r>
          </a:p>
          <a:p>
            <a:pPr algn="just"/>
            <a:endParaRPr lang="pt-BR" sz="3000" dirty="0"/>
          </a:p>
          <a:p>
            <a:pPr algn="just"/>
            <a:r>
              <a:rPr lang="pt-BR" sz="3000" dirty="0"/>
              <a:t>Estas questões profundas viriam a dividir entre os diferentes membros do movimento. </a:t>
            </a:r>
            <a:r>
              <a:rPr lang="pt-BR" sz="3000" dirty="0" err="1"/>
              <a:t>Aldridge</a:t>
            </a:r>
            <a:r>
              <a:rPr lang="pt-BR" sz="3000" dirty="0"/>
              <a:t>, um norte americano da confiança de Eduardo </a:t>
            </a:r>
            <a:r>
              <a:rPr lang="pt-BR" sz="3000" dirty="0" err="1"/>
              <a:t>Mondlane</a:t>
            </a:r>
            <a:r>
              <a:rPr lang="pt-BR" sz="3000" dirty="0"/>
              <a:t>, aquando da ausência de Eduardo </a:t>
            </a:r>
            <a:r>
              <a:rPr lang="pt-BR" sz="3000" dirty="0" err="1"/>
              <a:t>Mondlane</a:t>
            </a:r>
            <a:r>
              <a:rPr lang="pt-BR" sz="3000" dirty="0"/>
              <a:t>, demitiu vários ativistas do movimento. </a:t>
            </a:r>
          </a:p>
          <a:p>
            <a:pPr algn="just"/>
            <a:r>
              <a:rPr lang="pt-BR" sz="3000" dirty="0"/>
              <a:t>Figuras influentes como Adelino </a:t>
            </a:r>
            <a:r>
              <a:rPr lang="pt-BR" sz="3000" dirty="0" err="1"/>
              <a:t>Gwambe</a:t>
            </a:r>
            <a:r>
              <a:rPr lang="pt-BR" sz="3000" dirty="0"/>
              <a:t> acabaram por deixar o movimento.</a:t>
            </a:r>
          </a:p>
        </p:txBody>
      </p:sp>
    </p:spTree>
    <p:extLst>
      <p:ext uri="{BB962C8B-B14F-4D97-AF65-F5344CB8AC3E}">
        <p14:creationId xmlns:p14="http://schemas.microsoft.com/office/powerpoint/2010/main" val="1451340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F433-DF4C-1719-8A9E-29C43823E8C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353F00A-9865-434A-1AFD-D311AA4DB2AC}"/>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B2E63DC5-5F53-A724-B5C9-EAB4B1FC0727}"/>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Conflitos internos</a:t>
            </a:r>
            <a:endParaRPr lang="pt-BR" sz="3200" dirty="0"/>
          </a:p>
          <a:p>
            <a:pPr algn="just"/>
            <a:r>
              <a:rPr lang="pt-BR" sz="3000" dirty="0"/>
              <a:t>Em parte, os conflitos internos derivavam do fracasso militar em algumas frentes (centro e sul de Moçambique).</a:t>
            </a:r>
          </a:p>
          <a:p>
            <a:pPr algn="just"/>
            <a:r>
              <a:rPr lang="pt-BR" sz="3000" dirty="0"/>
              <a:t>A PIDE destruiu o NESAM e o Centro Associativo dos Negros de Moçambique;</a:t>
            </a:r>
          </a:p>
          <a:p>
            <a:pPr algn="just"/>
            <a:r>
              <a:rPr lang="pt-BR" sz="3000" dirty="0" err="1"/>
              <a:t>Malangatana</a:t>
            </a:r>
            <a:r>
              <a:rPr lang="pt-BR" sz="3000" dirty="0"/>
              <a:t> e Luís </a:t>
            </a:r>
            <a:r>
              <a:rPr lang="pt-BR" sz="3000" dirty="0" err="1"/>
              <a:t>Honwana</a:t>
            </a:r>
            <a:r>
              <a:rPr lang="pt-BR" sz="3000" dirty="0"/>
              <a:t> foram presos.</a:t>
            </a:r>
          </a:p>
          <a:p>
            <a:pPr algn="just"/>
            <a:endParaRPr lang="pt-BR" sz="3000" dirty="0"/>
          </a:p>
          <a:p>
            <a:pPr algn="just"/>
            <a:r>
              <a:rPr lang="pt-BR" sz="3000" dirty="0"/>
              <a:t>Entretanto, o Norte fora conquistado pela FRELIMO até finais de 1965: a região dos Macondes foi libertada com apoio dos chefes tradicionais.</a:t>
            </a:r>
          </a:p>
          <a:p>
            <a:pPr algn="just"/>
            <a:r>
              <a:rPr lang="pt-BR" sz="3000" dirty="0"/>
              <a:t>Em 1966, o Comandante da FRELIMO, </a:t>
            </a:r>
            <a:r>
              <a:rPr lang="pt-BR" sz="3000" b="1" dirty="0"/>
              <a:t>Filipe </a:t>
            </a:r>
            <a:r>
              <a:rPr lang="pt-BR" sz="3000" b="1" dirty="0" err="1"/>
              <a:t>Magaia</a:t>
            </a:r>
            <a:r>
              <a:rPr lang="pt-BR" sz="3000" b="1" dirty="0"/>
              <a:t> </a:t>
            </a:r>
            <a:r>
              <a:rPr lang="pt-BR" sz="3000" dirty="0"/>
              <a:t>foi assassinado e Samora Machel substitui no cargo;</a:t>
            </a:r>
          </a:p>
        </p:txBody>
      </p:sp>
    </p:spTree>
    <p:extLst>
      <p:ext uri="{BB962C8B-B14F-4D97-AF65-F5344CB8AC3E}">
        <p14:creationId xmlns:p14="http://schemas.microsoft.com/office/powerpoint/2010/main" val="1517342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31BA-B3C0-6BDA-B18E-2BC1A26DBB3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24AE47-A315-8393-C701-8A405631BAA0}"/>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2B303F15-FB68-0FB7-C3EA-485FE0556658}"/>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Conflitos internos</a:t>
            </a:r>
            <a:endParaRPr lang="pt-BR" sz="3200" dirty="0"/>
          </a:p>
          <a:p>
            <a:pPr algn="just"/>
            <a:r>
              <a:rPr lang="pt-BR" sz="3000" dirty="0"/>
              <a:t>A ineficácia militar reacendeu os debates ideológicos sobre a guerrilha;</a:t>
            </a:r>
          </a:p>
          <a:p>
            <a:pPr algn="just"/>
            <a:r>
              <a:rPr lang="pt-BR" sz="3000" dirty="0"/>
              <a:t>Em 1968 abre-se a frente de Tete para responder a crítica dos Macondes, onde os portugueses mais tarde viriam a massacrar mais de 300 pessoas, </a:t>
            </a:r>
            <a:r>
              <a:rPr lang="pt-BR" sz="3000" i="1" dirty="0"/>
              <a:t>massacre de </a:t>
            </a:r>
            <a:r>
              <a:rPr lang="pt-BR" sz="3000" i="1" dirty="0" err="1"/>
              <a:t>Wiriyamu</a:t>
            </a:r>
            <a:r>
              <a:rPr lang="pt-BR" sz="3000" dirty="0"/>
              <a:t>.</a:t>
            </a:r>
          </a:p>
          <a:p>
            <a:pPr algn="just"/>
            <a:endParaRPr lang="pt-BR" sz="3000" dirty="0"/>
          </a:p>
          <a:p>
            <a:pPr algn="just"/>
            <a:r>
              <a:rPr lang="pt-BR" sz="3000" dirty="0"/>
              <a:t>Os Macondes da ala de </a:t>
            </a:r>
            <a:r>
              <a:rPr lang="pt-BR" sz="3000" b="1" dirty="0"/>
              <a:t>Lázaro Nkavandame</a:t>
            </a:r>
            <a:r>
              <a:rPr lang="pt-BR" sz="3000" dirty="0"/>
              <a:t>, um cooperativistas de camponeses, assassinaram um funcionário do partido.</a:t>
            </a:r>
          </a:p>
          <a:p>
            <a:pPr algn="just"/>
            <a:r>
              <a:rPr lang="pt-BR" sz="3000" dirty="0"/>
              <a:t>O II Congresso realiza-se em julho de 1968, em </a:t>
            </a:r>
            <a:r>
              <a:rPr lang="pt-BR" sz="3000" i="1" dirty="0" err="1"/>
              <a:t>Madjedje</a:t>
            </a:r>
            <a:r>
              <a:rPr lang="pt-BR" sz="3000" dirty="0"/>
              <a:t>, Niassa, dentro do território moçambicano, e constitui uma vitória para </a:t>
            </a:r>
            <a:r>
              <a:rPr lang="pt-BR" sz="3000" dirty="0" err="1"/>
              <a:t>Mondlane</a:t>
            </a:r>
            <a:r>
              <a:rPr lang="pt-BR" sz="3000" dirty="0"/>
              <a:t>: serviu para definir o inimigo (os de classe e não raciais).</a:t>
            </a:r>
          </a:p>
        </p:txBody>
      </p:sp>
    </p:spTree>
    <p:extLst>
      <p:ext uri="{BB962C8B-B14F-4D97-AF65-F5344CB8AC3E}">
        <p14:creationId xmlns:p14="http://schemas.microsoft.com/office/powerpoint/2010/main" val="4097136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84242-C868-B298-D49C-8AF7E3EB522A}"/>
              </a:ext>
            </a:extLst>
          </p:cNvPr>
          <p:cNvSpPr>
            <a:spLocks noGrp="1"/>
          </p:cNvSpPr>
          <p:nvPr>
            <p:ph type="title"/>
          </p:nvPr>
        </p:nvSpPr>
        <p:spPr>
          <a:xfrm>
            <a:off x="358878" y="217641"/>
            <a:ext cx="11474244" cy="1325563"/>
          </a:xfrm>
        </p:spPr>
        <p:txBody>
          <a:bodyPr/>
          <a:lstStyle/>
          <a:p>
            <a:r>
              <a:rPr lang="pt-BR" b="1" dirty="0"/>
              <a:t>Entrepostos e Rotas Comerciais em Moçambique até século XVIII</a:t>
            </a:r>
            <a:endParaRPr lang="pt-BR" dirty="0"/>
          </a:p>
        </p:txBody>
      </p:sp>
      <p:pic>
        <p:nvPicPr>
          <p:cNvPr id="4" name="Imagem 3">
            <a:extLst>
              <a:ext uri="{FF2B5EF4-FFF2-40B4-BE49-F238E27FC236}">
                <a16:creationId xmlns:a16="http://schemas.microsoft.com/office/drawing/2014/main" id="{169A2DBD-85CE-938F-5A5B-ECC65518E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290" y="1465206"/>
            <a:ext cx="3790783" cy="5392794"/>
          </a:xfrm>
          <a:prstGeom prst="rect">
            <a:avLst/>
          </a:prstGeom>
        </p:spPr>
      </p:pic>
      <p:pic>
        <p:nvPicPr>
          <p:cNvPr id="5" name="Imagem 4">
            <a:extLst>
              <a:ext uri="{FF2B5EF4-FFF2-40B4-BE49-F238E27FC236}">
                <a16:creationId xmlns:a16="http://schemas.microsoft.com/office/drawing/2014/main" id="{D9948FFA-0C31-D081-FB81-F577640D6F6D}"/>
              </a:ext>
            </a:extLst>
          </p:cNvPr>
          <p:cNvPicPr>
            <a:picLocks noChangeAspect="1"/>
          </p:cNvPicPr>
          <p:nvPr/>
        </p:nvPicPr>
        <p:blipFill>
          <a:blip r:embed="rId3"/>
          <a:stretch>
            <a:fillRect/>
          </a:stretch>
        </p:blipFill>
        <p:spPr>
          <a:xfrm>
            <a:off x="6655900" y="1541976"/>
            <a:ext cx="4042104" cy="5316024"/>
          </a:xfrm>
          <a:prstGeom prst="rect">
            <a:avLst/>
          </a:prstGeom>
        </p:spPr>
      </p:pic>
    </p:spTree>
    <p:extLst>
      <p:ext uri="{BB962C8B-B14F-4D97-AF65-F5344CB8AC3E}">
        <p14:creationId xmlns:p14="http://schemas.microsoft.com/office/powerpoint/2010/main" val="136146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9F07-FD82-D585-226E-EE2BA92F35C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573D65-FB05-0605-966A-3DAFE4302204}"/>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682F5D46-87D2-F518-176D-E08DE9C74D12}"/>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Conflitos internos (morte de Eduardo </a:t>
            </a:r>
            <a:r>
              <a:rPr lang="pt-BR" sz="3200" b="1" dirty="0" err="1"/>
              <a:t>Mondlane</a:t>
            </a:r>
            <a:r>
              <a:rPr lang="pt-BR" sz="3200" b="1" dirty="0"/>
              <a:t>)</a:t>
            </a:r>
            <a:endParaRPr lang="pt-BR" sz="3200" dirty="0"/>
          </a:p>
          <a:p>
            <a:pPr algn="just"/>
            <a:r>
              <a:rPr lang="pt-BR" sz="3000" dirty="0"/>
              <a:t>Nkavandame foi destituído do cargo partidário em janeiro de 1969: o conflito com </a:t>
            </a:r>
            <a:r>
              <a:rPr lang="pt-BR" sz="3000" dirty="0" err="1"/>
              <a:t>Mondlane</a:t>
            </a:r>
            <a:r>
              <a:rPr lang="pt-BR" sz="3000" dirty="0"/>
              <a:t> era de caráter pessoal porque ele se opunha dos ideais americanos de </a:t>
            </a:r>
            <a:r>
              <a:rPr lang="pt-BR" sz="3000" dirty="0" err="1"/>
              <a:t>Mondlane</a:t>
            </a:r>
            <a:r>
              <a:rPr lang="pt-BR" sz="3000" dirty="0"/>
              <a:t>.</a:t>
            </a:r>
          </a:p>
          <a:p>
            <a:pPr algn="just"/>
            <a:r>
              <a:rPr lang="pt-BR" sz="3000" dirty="0"/>
              <a:t>Eduardo </a:t>
            </a:r>
            <a:r>
              <a:rPr lang="pt-BR" sz="3000" dirty="0" err="1"/>
              <a:t>Mondlane</a:t>
            </a:r>
            <a:r>
              <a:rPr lang="pt-BR" sz="3000" dirty="0"/>
              <a:t> é morto a </a:t>
            </a:r>
            <a:r>
              <a:rPr lang="pt-BR" sz="3000" b="1" dirty="0"/>
              <a:t>3 de fevereiro de 1969</a:t>
            </a:r>
            <a:r>
              <a:rPr lang="pt-BR" sz="3000" dirty="0"/>
              <a:t>, através de livro bomba em Dar es-Salaam.</a:t>
            </a:r>
          </a:p>
          <a:p>
            <a:pPr algn="just"/>
            <a:endParaRPr lang="pt-BR" sz="3000" dirty="0"/>
          </a:p>
          <a:p>
            <a:pPr algn="just"/>
            <a:r>
              <a:rPr lang="pt-BR" sz="3000" dirty="0"/>
              <a:t>Mais tarde </a:t>
            </a:r>
            <a:r>
              <a:rPr lang="pt-BR" sz="3000" dirty="0" err="1"/>
              <a:t>Guebuza</a:t>
            </a:r>
            <a:r>
              <a:rPr lang="pt-BR" sz="3000" dirty="0"/>
              <a:t> dirá em </a:t>
            </a:r>
            <a:r>
              <a:rPr lang="pt-BR" sz="3000" dirty="0" err="1"/>
              <a:t>Cheringoma</a:t>
            </a:r>
            <a:r>
              <a:rPr lang="pt-BR" sz="3000" dirty="0"/>
              <a:t>: </a:t>
            </a:r>
          </a:p>
          <a:p>
            <a:pPr algn="just"/>
            <a:r>
              <a:rPr lang="pt-BR" sz="2000" dirty="0"/>
              <a:t>“</a:t>
            </a:r>
            <a:r>
              <a:rPr lang="pt-BR" sz="2000" i="1" dirty="0"/>
              <a:t>Isso, meus jovens, tem o seu preço. Tem um preço imediato e o preço imediato é a morte. Houve gente que morreu. Por exemplo, neste processo, Mateus Sansão </a:t>
            </a:r>
            <a:r>
              <a:rPr lang="pt-BR" sz="2000" i="1" dirty="0" err="1"/>
              <a:t>Muthemba</a:t>
            </a:r>
            <a:r>
              <a:rPr lang="pt-BR" sz="2000" i="1" dirty="0"/>
              <a:t> acabou por perder a vida, por causa destes conflitos”, disse explicando que ele foi uma das vítimas dos assaltantes perigosos na </a:t>
            </a:r>
            <a:r>
              <a:rPr lang="pt-BR" sz="2000" i="1" dirty="0" err="1"/>
              <a:t>Frelimo</a:t>
            </a:r>
            <a:r>
              <a:rPr lang="pt-BR" sz="2000" i="1" dirty="0"/>
              <a:t>”. Prosseguindo, Armando </a:t>
            </a:r>
            <a:r>
              <a:rPr lang="pt-BR" sz="2000" i="1" dirty="0" err="1"/>
              <a:t>Guebuza</a:t>
            </a:r>
            <a:r>
              <a:rPr lang="pt-BR" sz="2000" i="1" dirty="0"/>
              <a:t>, afirmou que foi neste processo que também ocorreu a morte de Paulo Samuel </a:t>
            </a:r>
            <a:r>
              <a:rPr lang="pt-BR" sz="2000" i="1" dirty="0" err="1"/>
              <a:t>Kankhomba</a:t>
            </a:r>
            <a:r>
              <a:rPr lang="pt-BR" sz="2000" i="1" dirty="0"/>
              <a:t>, que foi esfaqueado pelas costas. Também foi por causa desse processo que Eduardo </a:t>
            </a:r>
            <a:r>
              <a:rPr lang="pt-BR" sz="2000" i="1" dirty="0" err="1"/>
              <a:t>Mondlane</a:t>
            </a:r>
            <a:r>
              <a:rPr lang="pt-BR" sz="2000" i="1" dirty="0"/>
              <a:t> (primeiro Presidente da </a:t>
            </a:r>
            <a:r>
              <a:rPr lang="pt-BR" sz="2000" i="1" dirty="0" err="1"/>
              <a:t>Frelimo</a:t>
            </a:r>
            <a:r>
              <a:rPr lang="pt-BR" sz="2000" i="1" dirty="0"/>
              <a:t>) acabou por perder a vida</a:t>
            </a:r>
            <a:r>
              <a:rPr lang="pt-BR" sz="2000" dirty="0"/>
              <a:t>” (Mosca, 2022, p. 76).</a:t>
            </a:r>
            <a:endParaRPr lang="pt-BR" dirty="0"/>
          </a:p>
        </p:txBody>
      </p:sp>
    </p:spTree>
    <p:extLst>
      <p:ext uri="{BB962C8B-B14F-4D97-AF65-F5344CB8AC3E}">
        <p14:creationId xmlns:p14="http://schemas.microsoft.com/office/powerpoint/2010/main" val="190160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5E712-5C4D-A99D-4F22-7B3F1E0124F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5E2617D-138E-7ECA-D64B-8AFF9E88F3B5}"/>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5B18F742-554A-422E-AB37-FC36E00A4681}"/>
              </a:ext>
            </a:extLst>
          </p:cNvPr>
          <p:cNvSpPr>
            <a:spLocks noGrp="1"/>
          </p:cNvSpPr>
          <p:nvPr>
            <p:ph idx="1"/>
          </p:nvPr>
        </p:nvSpPr>
        <p:spPr>
          <a:xfrm>
            <a:off x="516194" y="888488"/>
            <a:ext cx="11348883" cy="5792531"/>
          </a:xfrm>
        </p:spPr>
        <p:txBody>
          <a:bodyPr>
            <a:normAutofit fontScale="92500"/>
          </a:bodyPr>
          <a:lstStyle/>
          <a:p>
            <a:pPr marL="0" indent="0">
              <a:buNone/>
            </a:pPr>
            <a:r>
              <a:rPr lang="pt-BR" sz="3200" b="1" dirty="0"/>
              <a:t>As atrocidades da PIDE</a:t>
            </a:r>
            <a:endParaRPr lang="pt-BR" sz="3200" dirty="0"/>
          </a:p>
          <a:p>
            <a:pPr algn="just"/>
            <a:r>
              <a:rPr lang="pt-BR" sz="3000" dirty="0"/>
              <a:t>O jornal português, “Público”, trouxe no passado mês de julho de 2025 investigações sobre as formas de atuação da PIDE em Moçambique, as pessoas suspeitas de pertencer a FRELIMO: </a:t>
            </a:r>
            <a:r>
              <a:rPr lang="pt-BR" sz="3000" b="1" dirty="0"/>
              <a:t>punir, extorquir e aterrorizar.</a:t>
            </a:r>
            <a:endParaRPr lang="pt-BR" sz="3000" dirty="0"/>
          </a:p>
          <a:p>
            <a:pPr marL="722313" indent="-279400" algn="just">
              <a:buFont typeface="+mj-lt"/>
              <a:buAutoNum type="arabicPeriod"/>
            </a:pPr>
            <a:r>
              <a:rPr lang="pt-BR" i="1" dirty="0"/>
              <a:t>Mantinham calabouços clandestinos;</a:t>
            </a:r>
          </a:p>
          <a:p>
            <a:pPr marL="722313" indent="-279400" algn="just">
              <a:buFont typeface="+mj-lt"/>
              <a:buAutoNum type="arabicPeriod"/>
            </a:pPr>
            <a:r>
              <a:rPr lang="pt-BR" i="1" dirty="0"/>
              <a:t>Relatos de pessoas queimadas nas pernas e pés com um ferro em brasa;</a:t>
            </a:r>
          </a:p>
          <a:p>
            <a:pPr marL="722313" indent="-279400" algn="just">
              <a:buFont typeface="+mj-lt"/>
              <a:buAutoNum type="arabicPeriod"/>
            </a:pPr>
            <a:r>
              <a:rPr lang="pt-BR" i="1" dirty="0"/>
              <a:t>Pessoas penduradas, acorrentadas, pendurado pelos pés e queimado com maçarico;</a:t>
            </a:r>
          </a:p>
          <a:p>
            <a:pPr marL="722313" indent="-279400" algn="just">
              <a:buFont typeface="+mj-lt"/>
              <a:buAutoNum type="arabicPeriod"/>
            </a:pPr>
            <a:r>
              <a:rPr lang="pt-BR" i="1" dirty="0"/>
              <a:t>Incalculável número de detidos castrados durante os interrogatórios;</a:t>
            </a:r>
          </a:p>
          <a:p>
            <a:pPr marL="722313" indent="-279400" algn="just">
              <a:buFont typeface="+mj-lt"/>
              <a:buAutoNum type="arabicPeriod"/>
            </a:pPr>
            <a:r>
              <a:rPr lang="pt-BR" i="1" dirty="0"/>
              <a:t>Anos de cadeia sem acusação e cadáveres não devolvidos aos familiares;</a:t>
            </a:r>
          </a:p>
          <a:p>
            <a:pPr marL="722313" indent="-279400" algn="just">
              <a:buFont typeface="+mj-lt"/>
              <a:buAutoNum type="arabicPeriod"/>
            </a:pPr>
            <a:r>
              <a:rPr lang="pt-BR" i="1" dirty="0"/>
              <a:t>Pessoas metidas em sacos e espancadas com chicote de cavalo-marinho (o saco antes eram ensopado em água salgada para causar dor nas feridas);</a:t>
            </a:r>
          </a:p>
        </p:txBody>
      </p:sp>
    </p:spTree>
    <p:extLst>
      <p:ext uri="{BB962C8B-B14F-4D97-AF65-F5344CB8AC3E}">
        <p14:creationId xmlns:p14="http://schemas.microsoft.com/office/powerpoint/2010/main" val="3710380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E234B-7680-0754-AF8A-C8F3FD6E057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CEAD966-9CE0-EE35-4A49-B288A20ED0CD}"/>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5CCF9952-55C2-1FEC-75C4-C8FA8326F4D9}"/>
              </a:ext>
            </a:extLst>
          </p:cNvPr>
          <p:cNvSpPr>
            <a:spLocks noGrp="1"/>
          </p:cNvSpPr>
          <p:nvPr>
            <p:ph idx="1"/>
          </p:nvPr>
        </p:nvSpPr>
        <p:spPr>
          <a:xfrm>
            <a:off x="516194" y="888488"/>
            <a:ext cx="6828503" cy="5792531"/>
          </a:xfrm>
        </p:spPr>
        <p:txBody>
          <a:bodyPr>
            <a:normAutofit lnSpcReduction="10000"/>
          </a:bodyPr>
          <a:lstStyle/>
          <a:p>
            <a:pPr marL="0" indent="0">
              <a:buNone/>
            </a:pPr>
            <a:r>
              <a:rPr lang="pt-BR" sz="3200" b="1" dirty="0"/>
              <a:t>As atrocidades da PIDE</a:t>
            </a:r>
            <a:endParaRPr lang="pt-BR" sz="3200" dirty="0"/>
          </a:p>
          <a:p>
            <a:pPr marL="0" indent="0">
              <a:buNone/>
            </a:pPr>
            <a:r>
              <a:rPr lang="pt-BR" i="1" dirty="0"/>
              <a:t>7. Sem alimentação, sendo esta provida pelas famílias;</a:t>
            </a:r>
          </a:p>
          <a:p>
            <a:pPr marL="0" indent="0">
              <a:buNone/>
            </a:pPr>
            <a:r>
              <a:rPr lang="pt-BR" i="1" dirty="0"/>
              <a:t>8. Dormiam nus, uns sobre os outros;</a:t>
            </a:r>
          </a:p>
          <a:p>
            <a:pPr marL="0" indent="0" algn="just">
              <a:buNone/>
            </a:pPr>
            <a:r>
              <a:rPr lang="pt-BR" i="1" dirty="0"/>
              <a:t>9. Não tinha assistência médica;</a:t>
            </a:r>
          </a:p>
          <a:p>
            <a:pPr marL="0" indent="0" algn="just">
              <a:buNone/>
            </a:pPr>
            <a:r>
              <a:rPr lang="pt-BR" i="1" dirty="0"/>
              <a:t>10. Cortavam as orelhas aos presos e fê-los aos líderes religiosos da povoação;</a:t>
            </a:r>
          </a:p>
          <a:p>
            <a:pPr marL="0" indent="0" algn="just">
              <a:buNone/>
            </a:pPr>
            <a:r>
              <a:rPr lang="pt-BR" i="1" dirty="0"/>
              <a:t>11.Extorquia bens e dinheiro e aterrorizavam as populações.</a:t>
            </a:r>
          </a:p>
          <a:p>
            <a:pPr marL="0" indent="0" algn="just">
              <a:buNone/>
            </a:pPr>
            <a:r>
              <a:rPr lang="pt-BR" b="1" i="1" dirty="0"/>
              <a:t>Em finais de 1968, na Torre do Tombo, em Lisboa, se acha documentos que indicam que Salazar e seu governo tinham conhecimento das torturas e matanças criminosas dos seus agentes da PIDE. </a:t>
            </a:r>
          </a:p>
        </p:txBody>
      </p:sp>
      <p:pic>
        <p:nvPicPr>
          <p:cNvPr id="4" name="Imagem 3">
            <a:extLst>
              <a:ext uri="{FF2B5EF4-FFF2-40B4-BE49-F238E27FC236}">
                <a16:creationId xmlns:a16="http://schemas.microsoft.com/office/drawing/2014/main" id="{99C6B525-6148-157E-C1AF-8E920C28A7C9}"/>
              </a:ext>
            </a:extLst>
          </p:cNvPr>
          <p:cNvPicPr>
            <a:picLocks noChangeAspect="1"/>
          </p:cNvPicPr>
          <p:nvPr/>
        </p:nvPicPr>
        <p:blipFill>
          <a:blip r:embed="rId2"/>
          <a:stretch>
            <a:fillRect/>
          </a:stretch>
        </p:blipFill>
        <p:spPr>
          <a:xfrm>
            <a:off x="7477432" y="536677"/>
            <a:ext cx="3937820" cy="5937865"/>
          </a:xfrm>
          <a:prstGeom prst="rect">
            <a:avLst/>
          </a:prstGeom>
        </p:spPr>
      </p:pic>
      <p:sp>
        <p:nvSpPr>
          <p:cNvPr id="5" name="Rectangle 2">
            <a:extLst>
              <a:ext uri="{FF2B5EF4-FFF2-40B4-BE49-F238E27FC236}">
                <a16:creationId xmlns:a16="http://schemas.microsoft.com/office/drawing/2014/main" id="{AC214FE9-5555-9DEA-D851-E49E6D8603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6" name="Objeto 5">
            <a:extLst>
              <a:ext uri="{FF2B5EF4-FFF2-40B4-BE49-F238E27FC236}">
                <a16:creationId xmlns:a16="http://schemas.microsoft.com/office/drawing/2014/main" id="{DB0F4876-0446-4CF7-CADE-E49D1A109FCE}"/>
              </a:ext>
            </a:extLst>
          </p:cNvPr>
          <p:cNvGraphicFramePr>
            <a:graphicFrameLocks noChangeAspect="1"/>
          </p:cNvGraphicFramePr>
          <p:nvPr>
            <p:extLst>
              <p:ext uri="{D42A27DB-BD31-4B8C-83A1-F6EECF244321}">
                <p14:modId xmlns:p14="http://schemas.microsoft.com/office/powerpoint/2010/main" val="1504147432"/>
              </p:ext>
            </p:extLst>
          </p:nvPr>
        </p:nvGraphicFramePr>
        <p:xfrm>
          <a:off x="0" y="0"/>
          <a:ext cx="1000125" cy="638175"/>
        </p:xfrm>
        <a:graphic>
          <a:graphicData uri="http://schemas.openxmlformats.org/presentationml/2006/ole">
            <mc:AlternateContent xmlns:mc="http://schemas.openxmlformats.org/markup-compatibility/2006">
              <mc:Choice xmlns:v="urn:schemas-microsoft-com:vml" Requires="v">
                <p:oleObj name="Objeto de Shell de Gerenciador" showAsIcon="1" r:id="rId3" imgW="979997" imgH="631973" progId="Package">
                  <p:embed/>
                </p:oleObj>
              </mc:Choice>
              <mc:Fallback>
                <p:oleObj name="Objeto de Shell de Gerenciador" showAsIcon="1" r:id="rId3" imgW="979997" imgH="631973" progId="Package">
                  <p:embed/>
                  <p:pic>
                    <p:nvPicPr>
                      <p:cNvPr id="0" name="Object 1"/>
                      <p:cNvPicPr>
                        <a:picLocks noChangeAspect="1" noChangeArrowheads="1"/>
                      </p:cNvPicPr>
                      <p:nvPr/>
                    </p:nvPicPr>
                    <p:blipFill>
                      <a:blip r:embed="rId4"/>
                      <a:srcRect/>
                      <a:stretch>
                        <a:fillRect/>
                      </a:stretch>
                    </p:blipFill>
                    <p:spPr bwMode="auto">
                      <a:xfrm>
                        <a:off x="0" y="0"/>
                        <a:ext cx="100012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1792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E1EF-F140-2398-4FA9-5AA4327FDB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E90721A-1E40-5260-C8DA-BF05FBA82A9F}"/>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A6CA906C-FF6F-506E-3C66-3DECAC7E9173}"/>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A guerra de propaganda</a:t>
            </a:r>
            <a:endParaRPr lang="pt-BR" sz="3200" dirty="0"/>
          </a:p>
          <a:p>
            <a:pPr algn="just"/>
            <a:r>
              <a:rPr lang="pt-BR" dirty="0"/>
              <a:t>A FRELIMO fazia pequenas emboscadas e a colocação de minas, para evitar a perseguição dos portugueses;</a:t>
            </a:r>
          </a:p>
          <a:p>
            <a:pPr algn="just"/>
            <a:r>
              <a:rPr lang="pt-BR" dirty="0"/>
              <a:t>A FRELIMO procurava apoio das populações nas plantações da Zambézia, Niassa e Tete: criação de cooperativas de produção;</a:t>
            </a:r>
          </a:p>
          <a:p>
            <a:pPr algn="just"/>
            <a:r>
              <a:rPr lang="pt-BR" dirty="0"/>
              <a:t>A PIDE infiltrou-se na FRELIMO, provocou a deserção dos líderes e usou o jogo das rivalidades étnicas;</a:t>
            </a:r>
          </a:p>
          <a:p>
            <a:pPr algn="just"/>
            <a:r>
              <a:rPr lang="pt-BR" dirty="0"/>
              <a:t>Revogação do estatuto do indigenato de 1945;</a:t>
            </a:r>
          </a:p>
          <a:p>
            <a:pPr algn="just"/>
            <a:r>
              <a:rPr lang="pt-BR" dirty="0"/>
              <a:t>A mão-de-obra forçada e o cultivo obrigatório de algodão foram proibidos: código laboral de 1962; </a:t>
            </a:r>
          </a:p>
          <a:p>
            <a:pPr algn="just"/>
            <a:r>
              <a:rPr lang="pt-BR" dirty="0"/>
              <a:t>Reforço dos serviços de educação e saúde;</a:t>
            </a:r>
          </a:p>
          <a:p>
            <a:pPr algn="just"/>
            <a:r>
              <a:rPr lang="pt-BR" dirty="0"/>
              <a:t>Manutenção do apoio da NATO.</a:t>
            </a:r>
          </a:p>
        </p:txBody>
      </p:sp>
      <p:sp>
        <p:nvSpPr>
          <p:cNvPr id="4" name="Rectangle 2">
            <a:extLst>
              <a:ext uri="{FF2B5EF4-FFF2-40B4-BE49-F238E27FC236}">
                <a16:creationId xmlns:a16="http://schemas.microsoft.com/office/drawing/2014/main" id="{0FC76F42-0DD6-59AC-959C-1A12DBDB8EF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15107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6393-D010-47AA-B8CC-8CCABA27D45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D3583EB-941A-F1E2-BAA6-E823557FB5BB}"/>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4CF7E44F-0E09-1739-3924-D4D0DB41CAC2}"/>
              </a:ext>
            </a:extLst>
          </p:cNvPr>
          <p:cNvSpPr>
            <a:spLocks noGrp="1"/>
          </p:cNvSpPr>
          <p:nvPr>
            <p:ph idx="1"/>
          </p:nvPr>
        </p:nvSpPr>
        <p:spPr>
          <a:xfrm>
            <a:off x="516194" y="888488"/>
            <a:ext cx="11348883" cy="5792531"/>
          </a:xfrm>
        </p:spPr>
        <p:txBody>
          <a:bodyPr>
            <a:normAutofit lnSpcReduction="10000"/>
          </a:bodyPr>
          <a:lstStyle/>
          <a:p>
            <a:pPr marL="0" indent="0">
              <a:buNone/>
            </a:pPr>
            <a:r>
              <a:rPr lang="pt-BR" sz="3200" b="1" dirty="0"/>
              <a:t>A ofensiva Nó górdio</a:t>
            </a:r>
            <a:endParaRPr lang="pt-BR" sz="3200" dirty="0"/>
          </a:p>
          <a:p>
            <a:r>
              <a:rPr lang="pt-BR" sz="3000" dirty="0"/>
              <a:t>O general </a:t>
            </a:r>
            <a:r>
              <a:rPr lang="pt-BR" sz="3000" b="1" dirty="0" err="1"/>
              <a:t>Kaúlza</a:t>
            </a:r>
            <a:r>
              <a:rPr lang="pt-BR" sz="3000" b="1" dirty="0"/>
              <a:t> de Arriaga </a:t>
            </a:r>
            <a:r>
              <a:rPr lang="pt-BR" sz="3000" dirty="0"/>
              <a:t>foi o homem escolhido para desferir golpe definitivo a FRELIMO.</a:t>
            </a:r>
          </a:p>
          <a:p>
            <a:r>
              <a:rPr lang="pt-BR" sz="3000" dirty="0"/>
              <a:t>Usou a estratégia militar utilizada pelos americanos no Vietname: </a:t>
            </a:r>
            <a:r>
              <a:rPr lang="pt-BR" sz="3000" b="1" dirty="0"/>
              <a:t>razia maciça</a:t>
            </a:r>
            <a:endParaRPr lang="pt-BR" sz="3000" dirty="0"/>
          </a:p>
          <a:p>
            <a:pPr marL="900113"/>
            <a:r>
              <a:rPr lang="pt-BR" sz="3000" i="1" dirty="0"/>
              <a:t>Mobilizou 35 mil soldados e 100 helicópteros</a:t>
            </a:r>
          </a:p>
          <a:p>
            <a:pPr marL="900113"/>
            <a:endParaRPr lang="pt-BR" sz="3000" i="1" dirty="0"/>
          </a:p>
          <a:p>
            <a:r>
              <a:rPr lang="pt-BR" sz="3000" dirty="0"/>
              <a:t>Apesar da magnitude da operação e a recuperação de Cabo Delgado e Niassa, houve 132 mortos e 260 feridos portugueses e um custo militar elevado.</a:t>
            </a:r>
          </a:p>
          <a:p>
            <a:r>
              <a:rPr lang="pt-BR" sz="3000" dirty="0"/>
              <a:t>Marcelo Caetano proíbe novas operações.</a:t>
            </a:r>
          </a:p>
          <a:p>
            <a:pPr algn="just"/>
            <a:r>
              <a:rPr lang="pt-BR" dirty="0"/>
              <a:t>Iniciou o recrutamento e utilização de tropas africanas e Arriaga volta a Portugal em 1973.</a:t>
            </a:r>
          </a:p>
          <a:p>
            <a:endParaRPr lang="pt-BR" sz="3000" dirty="0"/>
          </a:p>
        </p:txBody>
      </p:sp>
      <p:sp>
        <p:nvSpPr>
          <p:cNvPr id="4" name="Rectangle 2">
            <a:extLst>
              <a:ext uri="{FF2B5EF4-FFF2-40B4-BE49-F238E27FC236}">
                <a16:creationId xmlns:a16="http://schemas.microsoft.com/office/drawing/2014/main" id="{4CCA412E-12DE-F781-1B3B-CDCB8EA2F1F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8424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F18FB-7D69-86E8-FF43-9B870ACE92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6AD265-643B-0AE4-2152-F042F7E09393}"/>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B1A3C359-0D6C-9F9C-2C15-685120779538}"/>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Das narrativas do Nó Górdio</a:t>
            </a:r>
            <a:endParaRPr lang="pt-BR" sz="3200" dirty="0"/>
          </a:p>
          <a:p>
            <a:pPr algn="just"/>
            <a:r>
              <a:rPr lang="pt-BR" dirty="0"/>
              <a:t>Para Arriaga: </a:t>
            </a:r>
            <a:r>
              <a:rPr lang="pt-BR" i="1" dirty="0"/>
              <a:t>“...de todo este esforço contra-subversivo resultou uma derrota drástica para a </a:t>
            </a:r>
            <a:r>
              <a:rPr lang="pt-BR" i="1" dirty="0" err="1"/>
              <a:t>Frelimo</a:t>
            </a:r>
            <a:r>
              <a:rPr lang="pt-BR" i="1" dirty="0"/>
              <a:t> que teve, em fuga, de se refugiar no ‘santuário’ da Tanzânia.”</a:t>
            </a:r>
          </a:p>
          <a:p>
            <a:pPr marL="0" indent="0" algn="just">
              <a:buNone/>
            </a:pPr>
            <a:endParaRPr lang="pt-BR" dirty="0"/>
          </a:p>
          <a:p>
            <a:pPr algn="just"/>
            <a:r>
              <a:rPr lang="pt-BR" dirty="0"/>
              <a:t>Para a FRELIMO: </a:t>
            </a:r>
            <a:r>
              <a:rPr lang="pt-BR" i="1" dirty="0"/>
              <a:t>“o tiro, porém, saiu-lhe pela culatra. Em Novembro as forças portuguesas foram definitivamente repelidas das zonas controladas pela </a:t>
            </a:r>
            <a:r>
              <a:rPr lang="pt-BR" i="1" dirty="0" err="1"/>
              <a:t>Frelimo</a:t>
            </a:r>
            <a:r>
              <a:rPr lang="pt-BR" i="1" dirty="0"/>
              <a:t>, depois de sofrerem enormes perdas em homens e materiais.”</a:t>
            </a:r>
            <a:endParaRPr lang="pt-BR" dirty="0"/>
          </a:p>
        </p:txBody>
      </p:sp>
      <p:sp>
        <p:nvSpPr>
          <p:cNvPr id="4" name="Rectangle 2">
            <a:extLst>
              <a:ext uri="{FF2B5EF4-FFF2-40B4-BE49-F238E27FC236}">
                <a16:creationId xmlns:a16="http://schemas.microsoft.com/office/drawing/2014/main" id="{E33A9434-966B-4BB9-5B69-EA5DE18BAA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4507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7DEB-B56A-8784-F26D-B771D844FE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88FB1EE-098C-DE5E-8B42-281DD45C0E96}"/>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D4690190-0557-C788-E7EE-794DF58D3376}"/>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Fim da guerra e independência de Moçambique</a:t>
            </a:r>
            <a:endParaRPr lang="pt-BR" sz="3200" dirty="0"/>
          </a:p>
          <a:p>
            <a:pPr algn="just"/>
            <a:r>
              <a:rPr lang="pt-BR" sz="3000" dirty="0"/>
              <a:t>A FRELIMO expandia suas operações para região central de Moçambique</a:t>
            </a:r>
          </a:p>
          <a:p>
            <a:pPr algn="just"/>
            <a:r>
              <a:rPr lang="pt-BR" sz="3000" dirty="0"/>
              <a:t>Portugal em vez de continuar a bancar a guerra com créditos e empréstimos as exportações, transfere as despesas para a colônia;</a:t>
            </a:r>
          </a:p>
          <a:p>
            <a:pPr algn="just"/>
            <a:r>
              <a:rPr lang="pt-BR" sz="3000" dirty="0"/>
              <a:t>Portugal entra na CEE e é obrigada a desmantelar as colônias para abrir os mercados;</a:t>
            </a:r>
          </a:p>
          <a:p>
            <a:pPr algn="just"/>
            <a:r>
              <a:rPr lang="pt-BR" sz="3000" dirty="0"/>
              <a:t>Inflação devido ao custo da guerra;</a:t>
            </a:r>
          </a:p>
          <a:p>
            <a:pPr algn="just"/>
            <a:r>
              <a:rPr lang="pt-BR" sz="3000" dirty="0"/>
              <a:t>Reivindicações de autonomia local dos colonos;</a:t>
            </a:r>
          </a:p>
          <a:p>
            <a:pPr algn="just"/>
            <a:r>
              <a:rPr lang="pt-BR" sz="3000" dirty="0"/>
              <a:t>Em 1970 os movimentos nacionalistas africanos reuniram com o Papa Paulo VI e pediram para estar ao lado dos que sofrem.</a:t>
            </a:r>
          </a:p>
        </p:txBody>
      </p:sp>
      <p:sp>
        <p:nvSpPr>
          <p:cNvPr id="4" name="Rectangle 2">
            <a:extLst>
              <a:ext uri="{FF2B5EF4-FFF2-40B4-BE49-F238E27FC236}">
                <a16:creationId xmlns:a16="http://schemas.microsoft.com/office/drawing/2014/main" id="{D13187EF-4554-C1ED-C5E9-C3F5656345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963792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6DC2-C393-2CB5-A21B-3242E54AAA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F6091D8-4484-2C56-FA07-88361CED3266}"/>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BCEE4BE3-E69B-598F-E118-334FEB5D93EF}"/>
              </a:ext>
            </a:extLst>
          </p:cNvPr>
          <p:cNvSpPr>
            <a:spLocks noGrp="1"/>
          </p:cNvSpPr>
          <p:nvPr>
            <p:ph idx="1"/>
          </p:nvPr>
        </p:nvSpPr>
        <p:spPr>
          <a:xfrm>
            <a:off x="516194" y="888488"/>
            <a:ext cx="11348883" cy="5792531"/>
          </a:xfrm>
        </p:spPr>
        <p:txBody>
          <a:bodyPr>
            <a:normAutofit/>
          </a:bodyPr>
          <a:lstStyle/>
          <a:p>
            <a:pPr marL="0" indent="0" algn="just">
              <a:buNone/>
            </a:pPr>
            <a:r>
              <a:rPr lang="pt-BR" sz="3200" b="1" dirty="0"/>
              <a:t>Fim da guerra e independência de Moçambique</a:t>
            </a:r>
            <a:endParaRPr lang="pt-BR" sz="3200" dirty="0"/>
          </a:p>
          <a:p>
            <a:pPr algn="just"/>
            <a:r>
              <a:rPr lang="pt-BR" sz="3000" dirty="0"/>
              <a:t>A pressão das guerras em África revelaram algo crítico para povo português que culminou com a </a:t>
            </a:r>
            <a:r>
              <a:rPr lang="pt-BR" sz="3000" b="1" dirty="0"/>
              <a:t>Revolução dos Cravos em 25 de abril de 1974 </a:t>
            </a:r>
            <a:r>
              <a:rPr lang="pt-BR" sz="3000" dirty="0"/>
              <a:t>(</a:t>
            </a:r>
            <a:r>
              <a:rPr lang="pt-BR" sz="3000" i="1" dirty="0"/>
              <a:t>1 em cada 4 homem adulto português era recrutado</a:t>
            </a:r>
            <a:r>
              <a:rPr lang="pt-BR" sz="3000" dirty="0"/>
              <a:t>).</a:t>
            </a:r>
          </a:p>
          <a:p>
            <a:pPr algn="just"/>
            <a:r>
              <a:rPr lang="pt-BR" sz="3000" dirty="0"/>
              <a:t>Em </a:t>
            </a:r>
            <a:r>
              <a:rPr lang="pt-BR" sz="3000" b="1" dirty="0"/>
              <a:t>7 de setembro de 1974</a:t>
            </a:r>
            <a:r>
              <a:rPr lang="pt-BR" sz="3000" dirty="0"/>
              <a:t>, em Lusaka, Zâmbia, entre o MFA (Movimento das Forças Armadas) portuguesas e FRELIMO assinam o Acordo que colocou fim a guerra de cerca de 10 anos.</a:t>
            </a:r>
          </a:p>
          <a:p>
            <a:pPr algn="just"/>
            <a:r>
              <a:rPr lang="pt-BR" sz="3000" dirty="0"/>
              <a:t>Criação de governo provisório, chefiado por Joaquim Alberto Chissano, que durou 9 meses.</a:t>
            </a:r>
          </a:p>
          <a:p>
            <a:pPr algn="just"/>
            <a:r>
              <a:rPr lang="pt-BR" sz="3000" dirty="0"/>
              <a:t>Jorge Jardim, abastado homem de negócios moçambicano tentou sem sucesso organizar movimentos reacionários com apoio do Malawi.</a:t>
            </a:r>
          </a:p>
        </p:txBody>
      </p:sp>
      <p:sp>
        <p:nvSpPr>
          <p:cNvPr id="4" name="Rectangle 2">
            <a:extLst>
              <a:ext uri="{FF2B5EF4-FFF2-40B4-BE49-F238E27FC236}">
                <a16:creationId xmlns:a16="http://schemas.microsoft.com/office/drawing/2014/main" id="{F0CCA16A-3000-6F54-50E1-882705C982D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85057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2913-7AE0-E214-4823-D3ED04DFE2F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ADCB086-2F1C-238D-2EBE-C8D8CA701813}"/>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44FFBF90-A07D-7904-5F3A-0237C4768CF2}"/>
              </a:ext>
            </a:extLst>
          </p:cNvPr>
          <p:cNvSpPr>
            <a:spLocks noGrp="1"/>
          </p:cNvSpPr>
          <p:nvPr>
            <p:ph idx="1"/>
          </p:nvPr>
        </p:nvSpPr>
        <p:spPr>
          <a:xfrm>
            <a:off x="516194" y="888488"/>
            <a:ext cx="11348883" cy="5792531"/>
          </a:xfrm>
        </p:spPr>
        <p:txBody>
          <a:bodyPr>
            <a:normAutofit/>
          </a:bodyPr>
          <a:lstStyle/>
          <a:p>
            <a:pPr marL="0" indent="0" algn="just">
              <a:buNone/>
            </a:pPr>
            <a:endParaRPr lang="pt-BR" sz="3200" b="1" dirty="0"/>
          </a:p>
          <a:p>
            <a:pPr marL="0" indent="0" algn="just">
              <a:buNone/>
            </a:pPr>
            <a:r>
              <a:rPr lang="pt-BR" sz="3200" b="1" dirty="0"/>
              <a:t>Proclamação da independência de Moçambique</a:t>
            </a:r>
          </a:p>
          <a:p>
            <a:pPr marL="0" indent="0" algn="just">
              <a:buNone/>
            </a:pPr>
            <a:endParaRPr lang="pt-BR" sz="3200" dirty="0"/>
          </a:p>
          <a:p>
            <a:pPr algn="just"/>
            <a:r>
              <a:rPr lang="pt-BR" dirty="0"/>
              <a:t>9 de setembro de 1974, dois dias depois do acordo, houve distúrbios em Lourenço Marques protagonizados por colonos: com várias mortes;</a:t>
            </a:r>
          </a:p>
          <a:p>
            <a:pPr algn="just"/>
            <a:endParaRPr lang="pt-BR" dirty="0"/>
          </a:p>
          <a:p>
            <a:pPr algn="just"/>
            <a:r>
              <a:rPr lang="pt-BR" dirty="0"/>
              <a:t>Em </a:t>
            </a:r>
            <a:r>
              <a:rPr lang="pt-BR" b="1" dirty="0"/>
              <a:t>25 de Junho de 1975</a:t>
            </a:r>
            <a:r>
              <a:rPr lang="pt-BR" dirty="0"/>
              <a:t> proclama-se a independia de Moçambique, ato dirigido pelo Presidente </a:t>
            </a:r>
            <a:r>
              <a:rPr lang="pt-BR" b="1" dirty="0"/>
              <a:t>Samora Moisés Machel</a:t>
            </a:r>
            <a:r>
              <a:rPr lang="pt-BR" dirty="0"/>
              <a:t>.</a:t>
            </a:r>
          </a:p>
        </p:txBody>
      </p:sp>
      <p:sp>
        <p:nvSpPr>
          <p:cNvPr id="4" name="Rectangle 2">
            <a:extLst>
              <a:ext uri="{FF2B5EF4-FFF2-40B4-BE49-F238E27FC236}">
                <a16:creationId xmlns:a16="http://schemas.microsoft.com/office/drawing/2014/main" id="{6D138D92-09C7-4BF5-E0F1-777401B79DF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2948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2ECC-D993-1B10-9E30-3AFDA05C83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6C90B66-00C2-C5AD-7C58-5D665049BEDE}"/>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BDF6C316-FF1E-701F-EA6B-B238F69466AA}"/>
              </a:ext>
            </a:extLst>
          </p:cNvPr>
          <p:cNvSpPr>
            <a:spLocks noGrp="1"/>
          </p:cNvSpPr>
          <p:nvPr>
            <p:ph idx="1"/>
          </p:nvPr>
        </p:nvSpPr>
        <p:spPr>
          <a:xfrm>
            <a:off x="516194" y="888488"/>
            <a:ext cx="11348883" cy="5792531"/>
          </a:xfrm>
        </p:spPr>
        <p:txBody>
          <a:bodyPr>
            <a:normAutofit lnSpcReduction="10000"/>
          </a:bodyPr>
          <a:lstStyle/>
          <a:p>
            <a:pPr marL="0" indent="0" algn="just">
              <a:buNone/>
            </a:pPr>
            <a:r>
              <a:rPr lang="pt-BR" sz="3200" b="1" dirty="0"/>
              <a:t>Vida pós-independência </a:t>
            </a:r>
            <a:endParaRPr lang="pt-BR" sz="3200" dirty="0"/>
          </a:p>
          <a:p>
            <a:pPr marL="0" indent="0" algn="just">
              <a:buNone/>
            </a:pPr>
            <a:r>
              <a:rPr lang="pt-BR" i="1" dirty="0"/>
              <a:t>   </a:t>
            </a:r>
            <a:r>
              <a:rPr lang="pt-BR" b="1" i="1" dirty="0"/>
              <a:t>Tentativa de rompimento com o passado colonial</a:t>
            </a:r>
          </a:p>
          <a:p>
            <a:pPr algn="just"/>
            <a:r>
              <a:rPr lang="pt-BR" dirty="0"/>
              <a:t>3 de fevereiro de 1976: nacionalizações das moradias, comércios, indústrias e serviços</a:t>
            </a:r>
          </a:p>
          <a:p>
            <a:pPr algn="just"/>
            <a:r>
              <a:rPr lang="pt-BR" dirty="0"/>
              <a:t>24 de julho de 1976: terra, saúde, educação, justiça, agencias funerárias, prédios de rendimento</a:t>
            </a:r>
          </a:p>
          <a:p>
            <a:pPr algn="just"/>
            <a:r>
              <a:rPr lang="pt-BR" dirty="0"/>
              <a:t>Sociedade Nacional de Refinação de Petróleos</a:t>
            </a:r>
          </a:p>
          <a:p>
            <a:pPr algn="just"/>
            <a:r>
              <a:rPr lang="pt-BR" dirty="0"/>
              <a:t>1977 – </a:t>
            </a:r>
            <a:r>
              <a:rPr lang="pt-BR" b="1" dirty="0"/>
              <a:t>III Congresso da FRELIMO</a:t>
            </a:r>
            <a:r>
              <a:rPr lang="pt-BR" dirty="0"/>
              <a:t>: teses principais</a:t>
            </a:r>
          </a:p>
          <a:p>
            <a:pPr algn="just"/>
            <a:r>
              <a:rPr lang="pt-BR" dirty="0"/>
              <a:t>Afirmação do partido como marxista-leninista;</a:t>
            </a:r>
          </a:p>
          <a:p>
            <a:pPr algn="just"/>
            <a:r>
              <a:rPr lang="pt-BR" dirty="0"/>
              <a:t>Democracia popular;</a:t>
            </a:r>
          </a:p>
          <a:p>
            <a:pPr algn="just"/>
            <a:r>
              <a:rPr lang="pt-BR" dirty="0"/>
              <a:t>Partido de ideologia socialista (operários e camponeses) – organizados em cooperativas;</a:t>
            </a:r>
          </a:p>
          <a:p>
            <a:pPr algn="just"/>
            <a:r>
              <a:rPr lang="pt-BR" dirty="0"/>
              <a:t>A agricultura como base e a indústria como fator dinamizador.</a:t>
            </a:r>
          </a:p>
        </p:txBody>
      </p:sp>
      <p:sp>
        <p:nvSpPr>
          <p:cNvPr id="4" name="Rectangle 2">
            <a:extLst>
              <a:ext uri="{FF2B5EF4-FFF2-40B4-BE49-F238E27FC236}">
                <a16:creationId xmlns:a16="http://schemas.microsoft.com/office/drawing/2014/main" id="{28C231E8-F813-4974-BBA6-11CF1878596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13213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51AA340-A745-E85C-D68A-D395B496643D}"/>
              </a:ext>
            </a:extLst>
          </p:cNvPr>
          <p:cNvPicPr>
            <a:picLocks noChangeAspect="1"/>
          </p:cNvPicPr>
          <p:nvPr/>
        </p:nvPicPr>
        <p:blipFill>
          <a:blip r:embed="rId2"/>
          <a:stretch>
            <a:fillRect/>
          </a:stretch>
        </p:blipFill>
        <p:spPr>
          <a:xfrm>
            <a:off x="560243" y="220672"/>
            <a:ext cx="11071514" cy="6416656"/>
          </a:xfrm>
          <a:prstGeom prst="rect">
            <a:avLst/>
          </a:prstGeom>
        </p:spPr>
      </p:pic>
    </p:spTree>
    <p:extLst>
      <p:ext uri="{BB962C8B-B14F-4D97-AF65-F5344CB8AC3E}">
        <p14:creationId xmlns:p14="http://schemas.microsoft.com/office/powerpoint/2010/main" val="1510946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B67C-13A6-B945-DBA7-BAC637F1A0C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1422E93-E85F-2D03-0755-96BDF6486E92}"/>
              </a:ext>
            </a:extLst>
          </p:cNvPr>
          <p:cNvSpPr>
            <a:spLocks noGrp="1"/>
          </p:cNvSpPr>
          <p:nvPr>
            <p:ph type="title"/>
          </p:nvPr>
        </p:nvSpPr>
        <p:spPr>
          <a:xfrm>
            <a:off x="656303" y="176981"/>
            <a:ext cx="11208774" cy="711507"/>
          </a:xfrm>
        </p:spPr>
        <p:txBody>
          <a:bodyPr/>
          <a:lstStyle/>
          <a:p>
            <a:r>
              <a:rPr lang="pt-BR" b="1" dirty="0"/>
              <a:t>III. A guerra de libertação</a:t>
            </a:r>
            <a:endParaRPr lang="pt-BR" dirty="0"/>
          </a:p>
        </p:txBody>
      </p:sp>
      <p:sp>
        <p:nvSpPr>
          <p:cNvPr id="3" name="Espaço Reservado para Conteúdo 2">
            <a:extLst>
              <a:ext uri="{FF2B5EF4-FFF2-40B4-BE49-F238E27FC236}">
                <a16:creationId xmlns:a16="http://schemas.microsoft.com/office/drawing/2014/main" id="{82D6022E-5541-9084-8AA7-C33CCC2203FC}"/>
              </a:ext>
            </a:extLst>
          </p:cNvPr>
          <p:cNvSpPr>
            <a:spLocks noGrp="1"/>
          </p:cNvSpPr>
          <p:nvPr>
            <p:ph idx="1"/>
          </p:nvPr>
        </p:nvSpPr>
        <p:spPr>
          <a:xfrm>
            <a:off x="516194" y="888488"/>
            <a:ext cx="11348883" cy="5792531"/>
          </a:xfrm>
        </p:spPr>
        <p:txBody>
          <a:bodyPr>
            <a:normAutofit fontScale="92500"/>
          </a:bodyPr>
          <a:lstStyle/>
          <a:p>
            <a:pPr marL="0" indent="0" algn="just">
              <a:buNone/>
            </a:pPr>
            <a:r>
              <a:rPr lang="pt-BR" sz="3200" b="1" dirty="0"/>
              <a:t>Vida pós-independência </a:t>
            </a:r>
            <a:endParaRPr lang="pt-BR" sz="3200" dirty="0"/>
          </a:p>
          <a:p>
            <a:pPr marL="0" indent="0">
              <a:buNone/>
            </a:pPr>
            <a:r>
              <a:rPr lang="pt-BR" i="1" dirty="0"/>
              <a:t> </a:t>
            </a:r>
            <a:r>
              <a:rPr lang="pt-BR" b="1" i="1" dirty="0"/>
              <a:t>Fatos externos (hostis a Moçambique)</a:t>
            </a:r>
            <a:endParaRPr lang="pt-BR" i="1" dirty="0"/>
          </a:p>
          <a:p>
            <a:pPr algn="just"/>
            <a:r>
              <a:rPr lang="pt-BR" dirty="0"/>
              <a:t>A política desestabilizadora da África do Sul</a:t>
            </a:r>
          </a:p>
          <a:p>
            <a:pPr algn="just"/>
            <a:r>
              <a:rPr lang="pt-BR" dirty="0"/>
              <a:t>O regime minoritário de Ian Smith no Zimbabwe</a:t>
            </a:r>
          </a:p>
          <a:p>
            <a:pPr algn="just"/>
            <a:r>
              <a:rPr lang="pt-BR" dirty="0"/>
              <a:t>Surgimento da RENAMO (com apoio de Jorge Jardim na </a:t>
            </a:r>
            <a:r>
              <a:rPr lang="pt-BR" dirty="0" err="1"/>
              <a:t>Rhodesia</a:t>
            </a:r>
            <a:r>
              <a:rPr lang="pt-BR" dirty="0"/>
              <a:t> do Sul): recruta elementos militares e paramilitares dissidentes da FRELIMO – </a:t>
            </a:r>
            <a:r>
              <a:rPr lang="pt-BR" b="1" dirty="0"/>
              <a:t>alvo principal era população rural e infraestruturas econômicas</a:t>
            </a:r>
            <a:endParaRPr lang="pt-BR" dirty="0"/>
          </a:p>
          <a:p>
            <a:pPr algn="just"/>
            <a:r>
              <a:rPr lang="pt-BR" dirty="0"/>
              <a:t>Após a morte de Jorge Jardim (1976) e queda de Ian Smith a Renamo mudou-se para África do Sul recebendo instalações para treino e uma base no Transvaal.</a:t>
            </a:r>
          </a:p>
          <a:p>
            <a:pPr algn="just"/>
            <a:r>
              <a:rPr lang="pt-BR" dirty="0" err="1"/>
              <a:t>Matsan</a:t>
            </a:r>
            <a:r>
              <a:rPr lang="pt-BR" dirty="0"/>
              <a:t> </a:t>
            </a:r>
            <a:r>
              <a:rPr lang="pt-BR" dirty="0" err="1"/>
              <a:t>Gaissa</a:t>
            </a:r>
            <a:r>
              <a:rPr lang="pt-BR" dirty="0"/>
              <a:t>, líder da Renamo, morre em combate e Afonso </a:t>
            </a:r>
            <a:r>
              <a:rPr lang="pt-BR" dirty="0" err="1"/>
              <a:t>Dhlakama</a:t>
            </a:r>
            <a:r>
              <a:rPr lang="pt-BR" dirty="0"/>
              <a:t> conduz a guerra até o Acordo Geral da PAZ, </a:t>
            </a:r>
            <a:r>
              <a:rPr lang="pt-BR" b="1" dirty="0"/>
              <a:t>4 de outubro de 1992</a:t>
            </a:r>
            <a:r>
              <a:rPr lang="pt-BR" dirty="0"/>
              <a:t>.</a:t>
            </a:r>
          </a:p>
          <a:p>
            <a:pPr algn="just"/>
            <a:r>
              <a:rPr lang="pt-BR" dirty="0"/>
              <a:t>Em 16 de março de 1984 assina-se Acordo de </a:t>
            </a:r>
            <a:r>
              <a:rPr lang="pt-BR" dirty="0" err="1"/>
              <a:t>Nkomati</a:t>
            </a:r>
            <a:r>
              <a:rPr lang="pt-BR" dirty="0"/>
              <a:t>, entre Samora Machel e Peter </a:t>
            </a:r>
            <a:r>
              <a:rPr lang="pt-BR" dirty="0" err="1"/>
              <a:t>Botha</a:t>
            </a:r>
            <a:r>
              <a:rPr lang="pt-BR" dirty="0"/>
              <a:t>.</a:t>
            </a:r>
          </a:p>
        </p:txBody>
      </p:sp>
      <p:sp>
        <p:nvSpPr>
          <p:cNvPr id="4" name="Rectangle 2">
            <a:extLst>
              <a:ext uri="{FF2B5EF4-FFF2-40B4-BE49-F238E27FC236}">
                <a16:creationId xmlns:a16="http://schemas.microsoft.com/office/drawing/2014/main" id="{020F988E-C7A5-013C-617B-E37DCEFC29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930448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D791E-0A9D-0797-049E-09DE78D470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7F6BB9-7FB3-8C5D-5B3F-CAB71B15D327}"/>
              </a:ext>
            </a:extLst>
          </p:cNvPr>
          <p:cNvSpPr>
            <a:spLocks noGrp="1"/>
          </p:cNvSpPr>
          <p:nvPr>
            <p:ph type="title"/>
          </p:nvPr>
        </p:nvSpPr>
        <p:spPr>
          <a:xfrm>
            <a:off x="656303" y="176981"/>
            <a:ext cx="11208774" cy="711507"/>
          </a:xfrm>
        </p:spPr>
        <p:txBody>
          <a:bodyPr/>
          <a:lstStyle/>
          <a:p>
            <a:r>
              <a:rPr lang="pt-BR" b="1" dirty="0"/>
              <a:t>Mapa de Conflitos em África</a:t>
            </a:r>
            <a:endParaRPr lang="pt-BR" dirty="0"/>
          </a:p>
        </p:txBody>
      </p:sp>
      <p:sp>
        <p:nvSpPr>
          <p:cNvPr id="4" name="Rectangle 2">
            <a:extLst>
              <a:ext uri="{FF2B5EF4-FFF2-40B4-BE49-F238E27FC236}">
                <a16:creationId xmlns:a16="http://schemas.microsoft.com/office/drawing/2014/main" id="{06EAAD6B-4DF0-1362-9C01-7C7CB94B1D6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8" name="Imagem 7">
            <a:extLst>
              <a:ext uri="{FF2B5EF4-FFF2-40B4-BE49-F238E27FC236}">
                <a16:creationId xmlns:a16="http://schemas.microsoft.com/office/drawing/2014/main" id="{DF3D365C-6A3D-526A-28CE-A995D8A064B9}"/>
              </a:ext>
            </a:extLst>
          </p:cNvPr>
          <p:cNvPicPr>
            <a:picLocks noChangeAspect="1"/>
          </p:cNvPicPr>
          <p:nvPr/>
        </p:nvPicPr>
        <p:blipFill>
          <a:blip r:embed="rId2"/>
          <a:stretch>
            <a:fillRect/>
          </a:stretch>
        </p:blipFill>
        <p:spPr>
          <a:xfrm>
            <a:off x="320162" y="1007696"/>
            <a:ext cx="5475953" cy="5260365"/>
          </a:xfrm>
          <a:prstGeom prst="rect">
            <a:avLst/>
          </a:prstGeom>
        </p:spPr>
      </p:pic>
      <p:pic>
        <p:nvPicPr>
          <p:cNvPr id="10" name="Imagem 9">
            <a:extLst>
              <a:ext uri="{FF2B5EF4-FFF2-40B4-BE49-F238E27FC236}">
                <a16:creationId xmlns:a16="http://schemas.microsoft.com/office/drawing/2014/main" id="{E9AE673B-8A6D-65BD-720C-4969EBE1192F}"/>
              </a:ext>
            </a:extLst>
          </p:cNvPr>
          <p:cNvPicPr>
            <a:picLocks noChangeAspect="1"/>
          </p:cNvPicPr>
          <p:nvPr/>
        </p:nvPicPr>
        <p:blipFill>
          <a:blip r:embed="rId3"/>
          <a:stretch>
            <a:fillRect/>
          </a:stretch>
        </p:blipFill>
        <p:spPr>
          <a:xfrm>
            <a:off x="6260690" y="883054"/>
            <a:ext cx="5007078" cy="5774370"/>
          </a:xfrm>
          <a:prstGeom prst="rect">
            <a:avLst/>
          </a:prstGeom>
        </p:spPr>
      </p:pic>
    </p:spTree>
    <p:extLst>
      <p:ext uri="{BB962C8B-B14F-4D97-AF65-F5344CB8AC3E}">
        <p14:creationId xmlns:p14="http://schemas.microsoft.com/office/powerpoint/2010/main" val="410813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5867-5477-9369-5FE9-099B4D1CFB0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D5BB03-C2C5-49FE-BBA6-60D45D1A40FD}"/>
              </a:ext>
            </a:extLst>
          </p:cNvPr>
          <p:cNvSpPr>
            <a:spLocks noGrp="1"/>
          </p:cNvSpPr>
          <p:nvPr>
            <p:ph type="title"/>
          </p:nvPr>
        </p:nvSpPr>
        <p:spPr>
          <a:xfrm>
            <a:off x="656303" y="176981"/>
            <a:ext cx="11208774" cy="711507"/>
          </a:xfrm>
        </p:spPr>
        <p:txBody>
          <a:bodyPr/>
          <a:lstStyle/>
          <a:p>
            <a:r>
              <a:rPr lang="pt-BR" b="1" dirty="0"/>
              <a:t>Mapa de Conflitos em África</a:t>
            </a:r>
            <a:endParaRPr lang="pt-BR" dirty="0"/>
          </a:p>
        </p:txBody>
      </p:sp>
      <p:sp>
        <p:nvSpPr>
          <p:cNvPr id="4" name="Rectangle 2">
            <a:extLst>
              <a:ext uri="{FF2B5EF4-FFF2-40B4-BE49-F238E27FC236}">
                <a16:creationId xmlns:a16="http://schemas.microsoft.com/office/drawing/2014/main" id="{AF5E7D58-BC3C-4627-3241-8E3C9162E1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Espaço Reservado para Conteúdo 2">
            <a:extLst>
              <a:ext uri="{FF2B5EF4-FFF2-40B4-BE49-F238E27FC236}">
                <a16:creationId xmlns:a16="http://schemas.microsoft.com/office/drawing/2014/main" id="{BA816B19-CAD9-A268-DA3A-C53443322AE9}"/>
              </a:ext>
            </a:extLst>
          </p:cNvPr>
          <p:cNvSpPr>
            <a:spLocks noGrp="1"/>
          </p:cNvSpPr>
          <p:nvPr>
            <p:ph idx="1"/>
          </p:nvPr>
        </p:nvSpPr>
        <p:spPr>
          <a:xfrm>
            <a:off x="781665" y="888488"/>
            <a:ext cx="11083412" cy="5645047"/>
          </a:xfrm>
        </p:spPr>
        <p:txBody>
          <a:bodyPr>
            <a:normAutofit fontScale="92500" lnSpcReduction="10000"/>
          </a:bodyPr>
          <a:lstStyle/>
          <a:p>
            <a:pPr marL="0" indent="0" algn="just">
              <a:buNone/>
            </a:pPr>
            <a:r>
              <a:rPr lang="pt-BR" b="1" dirty="0"/>
              <a:t>5 de outubro 2017</a:t>
            </a:r>
            <a:r>
              <a:rPr lang="pt-BR" dirty="0"/>
              <a:t>, primeiro ataque terrorista a Mocimboa da Praia, Cabo Delgado, Moçambique</a:t>
            </a:r>
          </a:p>
          <a:p>
            <a:pPr marL="0" indent="0" algn="just">
              <a:buNone/>
            </a:pPr>
            <a:r>
              <a:rPr lang="pt-BR" sz="2600" i="1" dirty="0"/>
              <a:t>“Numa declaração surpreendente e carregada de significado político, </a:t>
            </a:r>
            <a:r>
              <a:rPr lang="pt-BR" sz="2600" b="1" i="1" dirty="0"/>
              <a:t>Filipe </a:t>
            </a:r>
            <a:r>
              <a:rPr lang="pt-BR" sz="2600" b="1" i="1" dirty="0" err="1"/>
              <a:t>Paúnde</a:t>
            </a:r>
            <a:r>
              <a:rPr lang="pt-BR" sz="2600" b="1" i="1" dirty="0"/>
              <a:t> </a:t>
            </a:r>
            <a:r>
              <a:rPr lang="pt-BR" sz="2600" i="1" dirty="0"/>
              <a:t>afirmou, em conferência de imprensa em Nampula, que Moçambique está efectivamente em guerra” (Jornal </a:t>
            </a:r>
            <a:r>
              <a:rPr lang="pt-BR" sz="2600" i="1" dirty="0" err="1"/>
              <a:t>Integrity</a:t>
            </a:r>
            <a:r>
              <a:rPr lang="pt-BR" sz="2600" i="1" dirty="0"/>
              <a:t>, de 25 de agosto 2025).</a:t>
            </a:r>
          </a:p>
          <a:p>
            <a:pPr marL="0" indent="0" algn="just">
              <a:buNone/>
            </a:pPr>
            <a:endParaRPr lang="pt-BR" dirty="0"/>
          </a:p>
          <a:p>
            <a:pPr marL="0" indent="0" algn="just">
              <a:buNone/>
            </a:pPr>
            <a:r>
              <a:rPr lang="pt-BR" sz="3000" dirty="0"/>
              <a:t>1. “</a:t>
            </a:r>
            <a:r>
              <a:rPr lang="pt-BR" sz="3000" i="1" dirty="0"/>
              <a:t>Um odor a petróleo, o petróleo responsável</a:t>
            </a:r>
            <a:r>
              <a:rPr lang="pt-BR" sz="3000" dirty="0"/>
              <a:t>”;</a:t>
            </a:r>
          </a:p>
          <a:p>
            <a:pPr marL="0" indent="0" algn="just">
              <a:buNone/>
            </a:pPr>
            <a:r>
              <a:rPr lang="pt-BR" sz="3000" dirty="0"/>
              <a:t>2. </a:t>
            </a:r>
            <a:r>
              <a:rPr lang="pt-BR" sz="3000" i="1" dirty="0"/>
              <a:t>Lucro;</a:t>
            </a:r>
          </a:p>
          <a:p>
            <a:pPr marL="0" indent="0" algn="just">
              <a:buNone/>
            </a:pPr>
            <a:r>
              <a:rPr lang="pt-BR" sz="3000" i="1" dirty="0"/>
              <a:t>3. Poder e influência.</a:t>
            </a:r>
          </a:p>
          <a:p>
            <a:pPr marL="0" indent="0" algn="just">
              <a:buNone/>
            </a:pPr>
            <a:endParaRPr lang="pt-BR" sz="3000" i="1" dirty="0"/>
          </a:p>
          <a:p>
            <a:pPr marL="0" indent="0" algn="just">
              <a:buNone/>
            </a:pPr>
            <a:r>
              <a:rPr lang="pt-BR" sz="3200" dirty="0"/>
              <a:t>As </a:t>
            </a:r>
            <a:r>
              <a:rPr lang="pt-BR" sz="3200" b="1" dirty="0"/>
              <a:t>causas religiosas </a:t>
            </a:r>
            <a:r>
              <a:rPr lang="pt-BR" sz="3200" dirty="0"/>
              <a:t>que muitas vezes são usadas nos jornais mais vendidos no mundo para explicar as origens dos conflitos no continente africano não passam de uma relação espúria.</a:t>
            </a:r>
          </a:p>
        </p:txBody>
      </p:sp>
      <p:pic>
        <p:nvPicPr>
          <p:cNvPr id="3" name="Imagem 2" descr="Ataques em Cabo Delgado: Após oito anos, a Frelimo finalmente reconhece que Moçambique se encontra em “estado de guerra”">
            <a:hlinkClick r:id="rId2"/>
            <a:extLst>
              <a:ext uri="{FF2B5EF4-FFF2-40B4-BE49-F238E27FC236}">
                <a16:creationId xmlns:a16="http://schemas.microsoft.com/office/drawing/2014/main" id="{2BF8988D-C282-0ABC-5B47-41CEC91B6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4943" y="2580968"/>
            <a:ext cx="3510927" cy="1755049"/>
          </a:xfrm>
          <a:prstGeom prst="rect">
            <a:avLst/>
          </a:prstGeom>
          <a:noFill/>
          <a:ln>
            <a:noFill/>
          </a:ln>
        </p:spPr>
      </p:pic>
    </p:spTree>
    <p:extLst>
      <p:ext uri="{BB962C8B-B14F-4D97-AF65-F5344CB8AC3E}">
        <p14:creationId xmlns:p14="http://schemas.microsoft.com/office/powerpoint/2010/main" val="3378100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AA0A3-1F8C-8A87-1682-F89A148DE921}"/>
              </a:ext>
            </a:extLst>
          </p:cNvPr>
          <p:cNvSpPr>
            <a:spLocks noGrp="1"/>
          </p:cNvSpPr>
          <p:nvPr>
            <p:ph type="title"/>
          </p:nvPr>
        </p:nvSpPr>
        <p:spPr>
          <a:xfrm>
            <a:off x="838200" y="365125"/>
            <a:ext cx="10515600" cy="858991"/>
          </a:xfrm>
        </p:spPr>
        <p:txBody>
          <a:bodyPr/>
          <a:lstStyle/>
          <a:p>
            <a:r>
              <a:rPr lang="pt-BR" dirty="0"/>
              <a:t>Referência Bibliografia</a:t>
            </a:r>
          </a:p>
        </p:txBody>
      </p:sp>
      <p:sp>
        <p:nvSpPr>
          <p:cNvPr id="3" name="Espaço Reservado para Conteúdo 2">
            <a:extLst>
              <a:ext uri="{FF2B5EF4-FFF2-40B4-BE49-F238E27FC236}">
                <a16:creationId xmlns:a16="http://schemas.microsoft.com/office/drawing/2014/main" id="{3A8C9AE3-3A6E-E22D-9205-7D3AFCC020E7}"/>
              </a:ext>
            </a:extLst>
          </p:cNvPr>
          <p:cNvSpPr>
            <a:spLocks noGrp="1"/>
          </p:cNvSpPr>
          <p:nvPr>
            <p:ph idx="1"/>
          </p:nvPr>
        </p:nvSpPr>
        <p:spPr>
          <a:xfrm>
            <a:off x="693174" y="1224116"/>
            <a:ext cx="11135032" cy="5268759"/>
          </a:xfrm>
        </p:spPr>
        <p:txBody>
          <a:bodyPr>
            <a:normAutofit fontScale="77500" lnSpcReduction="20000"/>
          </a:bodyPr>
          <a:lstStyle/>
          <a:p>
            <a:pPr algn="just"/>
            <a:r>
              <a:rPr lang="pt-PT" dirty="0"/>
              <a:t>CHICHAVA, José António da Conceição (2022). O pensamento económico de Samora Machel no Plano Prospectivo e Indicativo (1980-1990). </a:t>
            </a:r>
            <a:r>
              <a:rPr lang="pt-PT" dirty="0" err="1"/>
              <a:t>Brazilian</a:t>
            </a:r>
            <a:r>
              <a:rPr lang="pt-PT" dirty="0"/>
              <a:t> </a:t>
            </a:r>
            <a:r>
              <a:rPr lang="pt-PT" dirty="0" err="1"/>
              <a:t>Journal</a:t>
            </a:r>
            <a:r>
              <a:rPr lang="pt-PT" dirty="0"/>
              <a:t> </a:t>
            </a:r>
            <a:r>
              <a:rPr lang="pt-PT" dirty="0" err="1"/>
              <a:t>of</a:t>
            </a:r>
            <a:r>
              <a:rPr lang="pt-PT" dirty="0"/>
              <a:t> </a:t>
            </a:r>
            <a:r>
              <a:rPr lang="pt-PT" dirty="0" err="1"/>
              <a:t>Development</a:t>
            </a:r>
            <a:r>
              <a:rPr lang="pt-PT" dirty="0"/>
              <a:t>, Curitiba, v.8, n.1, p. 3178-3201 jan.</a:t>
            </a:r>
            <a:endParaRPr lang="pt-BR" dirty="0"/>
          </a:p>
          <a:p>
            <a:pPr algn="just"/>
            <a:r>
              <a:rPr lang="pt-BR" dirty="0"/>
              <a:t>DIOP, </a:t>
            </a:r>
            <a:r>
              <a:rPr lang="pt-BR" dirty="0" err="1"/>
              <a:t>Babacar</a:t>
            </a:r>
            <a:r>
              <a:rPr lang="pt-BR" dirty="0"/>
              <a:t> </a:t>
            </a:r>
            <a:r>
              <a:rPr lang="pt-BR" dirty="0" err="1"/>
              <a:t>Mbaye</a:t>
            </a:r>
            <a:r>
              <a:rPr lang="pt-BR" dirty="0"/>
              <a:t> e DIENG, </a:t>
            </a:r>
            <a:r>
              <a:rPr lang="pt-BR" dirty="0" err="1"/>
              <a:t>Doudou</a:t>
            </a:r>
            <a:r>
              <a:rPr lang="pt-BR" dirty="0"/>
              <a:t> (org.) (2014). A consciência histórica africana; tradução: Narrativa Traçada. Luanda: Edições </a:t>
            </a:r>
            <a:r>
              <a:rPr lang="pt-BR" dirty="0" err="1"/>
              <a:t>Mulemba</a:t>
            </a:r>
            <a:r>
              <a:rPr lang="pt-BR" dirty="0"/>
              <a:t> da Faculdade de </a:t>
            </a:r>
            <a:r>
              <a:rPr lang="pt-BR" dirty="0" err="1"/>
              <a:t>Ciencias</a:t>
            </a:r>
            <a:r>
              <a:rPr lang="pt-BR" dirty="0"/>
              <a:t> Sociais da Universidade Agostinho Neto. Título original: </a:t>
            </a:r>
            <a:r>
              <a:rPr lang="pt-BR" i="1" dirty="0"/>
              <a:t>La </a:t>
            </a:r>
            <a:r>
              <a:rPr lang="pt-BR" i="1" dirty="0" err="1"/>
              <a:t>conscience</a:t>
            </a:r>
            <a:r>
              <a:rPr lang="pt-BR" i="1" dirty="0"/>
              <a:t> </a:t>
            </a:r>
            <a:r>
              <a:rPr lang="pt-BR" i="1" dirty="0" err="1"/>
              <a:t>historique</a:t>
            </a:r>
            <a:r>
              <a:rPr lang="pt-BR" i="1" dirty="0"/>
              <a:t> </a:t>
            </a:r>
            <a:r>
              <a:rPr lang="pt-BR" i="1" dirty="0" err="1"/>
              <a:t>africaine</a:t>
            </a:r>
            <a:r>
              <a:rPr lang="pt-BR" dirty="0"/>
              <a:t>.</a:t>
            </a:r>
          </a:p>
          <a:p>
            <a:pPr algn="just"/>
            <a:r>
              <a:rPr lang="pt-BR" dirty="0"/>
              <a:t>MAFEJE, Archie (2008). Africanidade: uma ontologia combativa. Tradução de Paulo Ricardo Muller. CODESRIA </a:t>
            </a:r>
            <a:r>
              <a:rPr lang="pt-BR" i="1" dirty="0"/>
              <a:t>Bulletin</a:t>
            </a:r>
            <a:r>
              <a:rPr lang="pt-BR" dirty="0"/>
              <a:t>, n. 3 &amp; 4, pp. 106-110 [Republicado de CODESRIA </a:t>
            </a:r>
            <a:r>
              <a:rPr lang="pt-BR" i="1" dirty="0"/>
              <a:t>Bulletin</a:t>
            </a:r>
            <a:r>
              <a:rPr lang="pt-BR" dirty="0"/>
              <a:t>, n. 1 &amp; 4, 2000, pp. 66-71].</a:t>
            </a:r>
          </a:p>
          <a:p>
            <a:pPr algn="just"/>
            <a:r>
              <a:rPr lang="pt-BR" dirty="0"/>
              <a:t>MOSCA, João (2022). ADN da FRELIMO: Poder e dinheiro. Maputo: Centro de Integridade Pública. Nº de registo: 10970/RLINICC/2022.</a:t>
            </a:r>
          </a:p>
          <a:p>
            <a:pPr algn="just"/>
            <a:r>
              <a:rPr lang="pt-BR" dirty="0"/>
              <a:t>NEWITT, </a:t>
            </a:r>
            <a:r>
              <a:rPr lang="pt-BR" dirty="0" err="1"/>
              <a:t>Malyn</a:t>
            </a:r>
            <a:r>
              <a:rPr lang="pt-BR" dirty="0"/>
              <a:t> (1997). História de Moçambique. Portugal: Publicações Europa-América, </a:t>
            </a:r>
            <a:r>
              <a:rPr lang="pt-BR" dirty="0" err="1"/>
              <a:t>Lda</a:t>
            </a:r>
            <a:r>
              <a:rPr lang="pt-BR" dirty="0"/>
              <a:t>. Edição número 116519/6876. Título original: </a:t>
            </a:r>
            <a:r>
              <a:rPr lang="pt-BR" i="1" dirty="0" err="1"/>
              <a:t>History</a:t>
            </a:r>
            <a:r>
              <a:rPr lang="pt-BR" i="1" dirty="0"/>
              <a:t> </a:t>
            </a:r>
            <a:r>
              <a:rPr lang="pt-BR" i="1" dirty="0" err="1"/>
              <a:t>of</a:t>
            </a:r>
            <a:r>
              <a:rPr lang="pt-BR" i="1" dirty="0"/>
              <a:t> </a:t>
            </a:r>
            <a:r>
              <a:rPr lang="pt-BR" i="1" dirty="0" err="1"/>
              <a:t>Mozambique</a:t>
            </a:r>
            <a:r>
              <a:rPr lang="pt-BR" dirty="0"/>
              <a:t>.</a:t>
            </a:r>
          </a:p>
          <a:p>
            <a:pPr algn="just"/>
            <a:r>
              <a:rPr lang="pt-PT" dirty="0"/>
              <a:t>MONDLANE, Eduardo (1976). Lutar por Moçambique; tradução do inglês por Maria da Graça Forjaz. Lisboa: Livraria Sá da Costa Editora. - 2ª edição. Título original: </a:t>
            </a:r>
            <a:r>
              <a:rPr lang="pt-PT" i="1" dirty="0" err="1"/>
              <a:t>The</a:t>
            </a:r>
            <a:r>
              <a:rPr lang="pt-PT" i="1" dirty="0"/>
              <a:t> </a:t>
            </a:r>
            <a:r>
              <a:rPr lang="pt-PT" i="1" dirty="0" err="1"/>
              <a:t>struggle</a:t>
            </a:r>
            <a:r>
              <a:rPr lang="pt-PT" i="1" dirty="0"/>
              <a:t> for Mozambique</a:t>
            </a:r>
            <a:r>
              <a:rPr lang="pt-PT" dirty="0"/>
              <a:t>.</a:t>
            </a:r>
          </a:p>
          <a:p>
            <a:pPr algn="just"/>
            <a:r>
              <a:rPr lang="pt-BR" dirty="0">
                <a:hlinkClick r:id="rId2"/>
              </a:rPr>
              <a:t>https://integritymagazine.co.mz/arquivos/category/dossiers-integrity/terrorismo</a:t>
            </a:r>
            <a:r>
              <a:rPr lang="pt-BR" dirty="0"/>
              <a:t> </a:t>
            </a:r>
          </a:p>
          <a:p>
            <a:endParaRPr lang="pt-BR" dirty="0"/>
          </a:p>
        </p:txBody>
      </p:sp>
    </p:spTree>
    <p:extLst>
      <p:ext uri="{BB962C8B-B14F-4D97-AF65-F5344CB8AC3E}">
        <p14:creationId xmlns:p14="http://schemas.microsoft.com/office/powerpoint/2010/main" val="192531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D045F32-111E-21C4-2CAE-758EDF96AD00}"/>
              </a:ext>
            </a:extLst>
          </p:cNvPr>
          <p:cNvSpPr/>
          <p:nvPr/>
        </p:nvSpPr>
        <p:spPr>
          <a:xfrm>
            <a:off x="2711245" y="2020529"/>
            <a:ext cx="8763000" cy="1569660"/>
          </a:xfrm>
          <a:prstGeom prst="rect">
            <a:avLst/>
          </a:prstGeom>
          <a:noFill/>
        </p:spPr>
        <p:txBody>
          <a:bodyPr wrap="square" lIns="91440" tIns="45720" rIns="91440" bIns="45720">
            <a:spAutoFit/>
          </a:bodyPr>
          <a:lstStyle/>
          <a:p>
            <a:pPr algn="ctr"/>
            <a:r>
              <a:rPr lang="pt-BR" sz="9600" b="1" cap="none" spc="0" dirty="0">
                <a:ln w="22225">
                  <a:solidFill>
                    <a:schemeClr val="accent2"/>
                  </a:solidFill>
                  <a:prstDash val="solid"/>
                </a:ln>
                <a:solidFill>
                  <a:srgbClr val="FF0000"/>
                </a:solidFill>
                <a:effectLst/>
              </a:rPr>
              <a:t>Asante Sana!</a:t>
            </a:r>
          </a:p>
        </p:txBody>
      </p:sp>
    </p:spTree>
    <p:extLst>
      <p:ext uri="{BB962C8B-B14F-4D97-AF65-F5344CB8AC3E}">
        <p14:creationId xmlns:p14="http://schemas.microsoft.com/office/powerpoint/2010/main" val="3454743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603B1-D44D-9ED1-C655-6BF5E8436B52}"/>
              </a:ext>
            </a:extLst>
          </p:cNvPr>
          <p:cNvSpPr>
            <a:spLocks noGrp="1"/>
          </p:cNvSpPr>
          <p:nvPr>
            <p:ph type="title"/>
          </p:nvPr>
        </p:nvSpPr>
        <p:spPr>
          <a:xfrm>
            <a:off x="838200" y="365125"/>
            <a:ext cx="10515600" cy="770501"/>
          </a:xfrm>
        </p:spPr>
        <p:txBody>
          <a:bodyPr>
            <a:normAutofit/>
          </a:bodyPr>
          <a:lstStyle/>
          <a:p>
            <a:r>
              <a:rPr lang="pt-BR" b="1" dirty="0"/>
              <a:t>I. As lutas de resistência a penetração colonial</a:t>
            </a:r>
            <a:endParaRPr lang="pt-BR" dirty="0"/>
          </a:p>
        </p:txBody>
      </p:sp>
      <p:sp>
        <p:nvSpPr>
          <p:cNvPr id="3" name="Espaço Reservado para Conteúdo 2">
            <a:extLst>
              <a:ext uri="{FF2B5EF4-FFF2-40B4-BE49-F238E27FC236}">
                <a16:creationId xmlns:a16="http://schemas.microsoft.com/office/drawing/2014/main" id="{BCBF0995-966B-7D5A-21A6-6FCB24DB8848}"/>
              </a:ext>
            </a:extLst>
          </p:cNvPr>
          <p:cNvSpPr>
            <a:spLocks noGrp="1"/>
          </p:cNvSpPr>
          <p:nvPr>
            <p:ph idx="1"/>
          </p:nvPr>
        </p:nvSpPr>
        <p:spPr>
          <a:xfrm>
            <a:off x="604684" y="1297858"/>
            <a:ext cx="11061290" cy="5338915"/>
          </a:xfrm>
        </p:spPr>
        <p:txBody>
          <a:bodyPr/>
          <a:lstStyle/>
          <a:p>
            <a:pPr marL="0" indent="0" algn="just">
              <a:buNone/>
            </a:pPr>
            <a:r>
              <a:rPr lang="pt-BR" sz="3000" dirty="0"/>
              <a:t>“</a:t>
            </a:r>
            <a:r>
              <a:rPr lang="pt-BR" sz="3000" i="1" dirty="0"/>
              <a:t>O Moçambique criado em 1891 não foi o resultado de um traçado cartográfico aleatório, mas um esforço no sentido de conferir sentido à história da região, congregando dentro das fronteiras de um único Estado colonial os portos de maior importância situados entre Cabo Delgado e a baia de Delagoa (baia de Maputo), sem esquecer uma parte substancial das trocas comerciais </a:t>
            </a:r>
            <a:r>
              <a:rPr lang="pt-BR" sz="3000" i="1" dirty="0" err="1"/>
              <a:t>efectuadas</a:t>
            </a:r>
            <a:r>
              <a:rPr lang="pt-BR" sz="3000" i="1" dirty="0"/>
              <a:t> no interior do território</a:t>
            </a:r>
            <a:r>
              <a:rPr lang="pt-BR" sz="3000" dirty="0"/>
              <a:t>.” (</a:t>
            </a:r>
            <a:r>
              <a:rPr lang="pt-BR" sz="3000" dirty="0" err="1"/>
              <a:t>Newitt</a:t>
            </a:r>
            <a:r>
              <a:rPr lang="pt-BR" sz="3000" dirty="0"/>
              <a:t>, 1997).</a:t>
            </a:r>
          </a:p>
          <a:p>
            <a:pPr marL="0" indent="0">
              <a:buNone/>
            </a:pPr>
            <a:endParaRPr lang="pt-BR" dirty="0"/>
          </a:p>
          <a:p>
            <a:pPr marL="0" indent="0">
              <a:buNone/>
            </a:pPr>
            <a:r>
              <a:rPr lang="pt-BR" sz="3200" dirty="0"/>
              <a:t>Chegada dos portugueses a Moçambique: 1498</a:t>
            </a:r>
          </a:p>
          <a:p>
            <a:pPr marL="0" indent="0">
              <a:buNone/>
            </a:pPr>
            <a:endParaRPr lang="pt-BR" dirty="0"/>
          </a:p>
        </p:txBody>
      </p:sp>
    </p:spTree>
    <p:extLst>
      <p:ext uri="{BB962C8B-B14F-4D97-AF65-F5344CB8AC3E}">
        <p14:creationId xmlns:p14="http://schemas.microsoft.com/office/powerpoint/2010/main" val="21536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C704A-3638-6572-89BF-0280A909C226}"/>
              </a:ext>
            </a:extLst>
          </p:cNvPr>
          <p:cNvSpPr>
            <a:spLocks noGrp="1"/>
          </p:cNvSpPr>
          <p:nvPr>
            <p:ph type="title"/>
          </p:nvPr>
        </p:nvSpPr>
        <p:spPr>
          <a:xfrm>
            <a:off x="838200" y="365125"/>
            <a:ext cx="10515600" cy="637765"/>
          </a:xfrm>
        </p:spPr>
        <p:txBody>
          <a:bodyPr>
            <a:normAutofit fontScale="90000"/>
          </a:bodyPr>
          <a:lstStyle/>
          <a:p>
            <a:r>
              <a:rPr lang="pt-BR" b="1" i="1" dirty="0"/>
              <a:t>Antes... o Comércio Triangular</a:t>
            </a:r>
          </a:p>
        </p:txBody>
      </p:sp>
      <p:sp>
        <p:nvSpPr>
          <p:cNvPr id="3" name="Espaço Reservado para Conteúdo 2">
            <a:extLst>
              <a:ext uri="{FF2B5EF4-FFF2-40B4-BE49-F238E27FC236}">
                <a16:creationId xmlns:a16="http://schemas.microsoft.com/office/drawing/2014/main" id="{97ED0FB2-66D8-DDCB-3419-F0DF052A9504}"/>
              </a:ext>
            </a:extLst>
          </p:cNvPr>
          <p:cNvSpPr>
            <a:spLocks noGrp="1"/>
          </p:cNvSpPr>
          <p:nvPr>
            <p:ph idx="1"/>
          </p:nvPr>
        </p:nvSpPr>
        <p:spPr>
          <a:xfrm>
            <a:off x="663677" y="1224116"/>
            <a:ext cx="11076039" cy="5397910"/>
          </a:xfrm>
        </p:spPr>
        <p:txBody>
          <a:bodyPr>
            <a:normAutofit fontScale="92500" lnSpcReduction="10000"/>
          </a:bodyPr>
          <a:lstStyle/>
          <a:p>
            <a:pPr marL="0" indent="0" algn="just">
              <a:buNone/>
            </a:pPr>
            <a:r>
              <a:rPr lang="pt-BR" sz="3100" i="1" dirty="0"/>
              <a:t>“Desde o tempo dos faraós que o mundo mediterrânico participava no comércio do oceano índico. Tinha havido cidades gregas edificadas ao longo do mar Vermelho e da costa africana oriental, das quais eram despachados artigos de luxo para a Europa, numa primeira fase em troca de barras de ouro ou de prata. Como subproduto deste comércio, os povos do Índico receberam as religiões monoteístas do Médio Oriente. O Judaísmo e os Cristianismos Grego e Sírio espalharam-se através da Mesopotâmia, vale do Nilo, Etiópia, Iémene e Índia. Quando uma terceira religião monoteísta, o Islão, foi trazida pelos mercadores do Médio Oriente, o facto em si não provocou mudanças de maior. Apesar de no Levante, na África e na Índia o Judaísmo e o Cristianismo se terem agora confinado a enclaves geográficos isolados, as sedas, as especiarias e os perfumes do Oriente continuaram a passar através do mar Vermelho e do Golfo no seu percurso para os mercados de Bizâncio e da Europa do Norte e Ocidental.” (</a:t>
            </a:r>
            <a:r>
              <a:rPr lang="pt-BR" sz="3100" i="1" dirty="0" err="1"/>
              <a:t>Newitt</a:t>
            </a:r>
            <a:r>
              <a:rPr lang="pt-BR" sz="3100" i="1" dirty="0"/>
              <a:t>, 1997, p. 32).</a:t>
            </a:r>
            <a:endParaRPr lang="pt-BR" sz="3100" dirty="0"/>
          </a:p>
          <a:p>
            <a:endParaRPr lang="pt-BR" dirty="0"/>
          </a:p>
        </p:txBody>
      </p:sp>
    </p:spTree>
    <p:extLst>
      <p:ext uri="{BB962C8B-B14F-4D97-AF65-F5344CB8AC3E}">
        <p14:creationId xmlns:p14="http://schemas.microsoft.com/office/powerpoint/2010/main" val="317679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E5AB2-7D34-5483-C7F5-09F8362B5163}"/>
              </a:ext>
            </a:extLst>
          </p:cNvPr>
          <p:cNvSpPr>
            <a:spLocks noGrp="1"/>
          </p:cNvSpPr>
          <p:nvPr>
            <p:ph type="title"/>
          </p:nvPr>
        </p:nvSpPr>
        <p:spPr>
          <a:xfrm>
            <a:off x="838200" y="365126"/>
            <a:ext cx="10515600" cy="814746"/>
          </a:xfrm>
        </p:spPr>
        <p:txBody>
          <a:bodyPr/>
          <a:lstStyle/>
          <a:p>
            <a:r>
              <a:rPr lang="pt-BR" b="1" i="1" dirty="0"/>
              <a:t>Antes... o Comércio Triangular</a:t>
            </a:r>
            <a:endParaRPr lang="pt-BR" dirty="0"/>
          </a:p>
        </p:txBody>
      </p:sp>
      <p:sp>
        <p:nvSpPr>
          <p:cNvPr id="3" name="Espaço Reservado para Conteúdo 2">
            <a:extLst>
              <a:ext uri="{FF2B5EF4-FFF2-40B4-BE49-F238E27FC236}">
                <a16:creationId xmlns:a16="http://schemas.microsoft.com/office/drawing/2014/main" id="{F314C3D3-76D5-C219-ED81-CFEDD479F10D}"/>
              </a:ext>
            </a:extLst>
          </p:cNvPr>
          <p:cNvSpPr>
            <a:spLocks noGrp="1"/>
          </p:cNvSpPr>
          <p:nvPr>
            <p:ph idx="1"/>
          </p:nvPr>
        </p:nvSpPr>
        <p:spPr>
          <a:xfrm>
            <a:off x="589935" y="1489588"/>
            <a:ext cx="11179277" cy="5220928"/>
          </a:xfrm>
        </p:spPr>
        <p:txBody>
          <a:bodyPr/>
          <a:lstStyle/>
          <a:p>
            <a:pPr marL="0" indent="0" algn="just">
              <a:buNone/>
            </a:pPr>
            <a:r>
              <a:rPr lang="pt-BR" b="1" dirty="0"/>
              <a:t>Problemas na rota do mediterrâneo</a:t>
            </a:r>
            <a:r>
              <a:rPr lang="pt-BR" dirty="0"/>
              <a:t>: monopólio dos venezianos com uma frota de galeões armados; bando de predadores; cruzados e mamelucos – soldado-escravo -, cuja proteção tinha de ser comprada pagando tributos elevadíssimos. Entretanto, os custos no Oceano Índico eram baixos.</a:t>
            </a:r>
          </a:p>
          <a:p>
            <a:pPr marL="0" indent="0" algn="just">
              <a:buNone/>
            </a:pPr>
            <a:endParaRPr lang="pt-BR" dirty="0"/>
          </a:p>
          <a:p>
            <a:pPr marL="0" indent="0" algn="just">
              <a:buNone/>
            </a:pPr>
            <a:r>
              <a:rPr lang="pt-BR" dirty="0"/>
              <a:t>Razões dos investimentos marítimos portugueses: monopólios comerciais da Coroa portuguesa.</a:t>
            </a:r>
          </a:p>
          <a:p>
            <a:pPr marL="0" indent="0">
              <a:buNone/>
            </a:pPr>
            <a:endParaRPr lang="pt-BR" dirty="0"/>
          </a:p>
        </p:txBody>
      </p:sp>
    </p:spTree>
    <p:extLst>
      <p:ext uri="{BB962C8B-B14F-4D97-AF65-F5344CB8AC3E}">
        <p14:creationId xmlns:p14="http://schemas.microsoft.com/office/powerpoint/2010/main" val="237961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Gotícula</Template>
  <TotalTime>407</TotalTime>
  <Words>6483</Words>
  <Application>Microsoft Office PowerPoint</Application>
  <PresentationFormat>Widescreen</PresentationFormat>
  <Paragraphs>340</Paragraphs>
  <Slides>64</Slides>
  <Notes>0</Notes>
  <HiddenSlides>0</HiddenSlides>
  <MMClips>0</MMClips>
  <ScaleCrop>false</ScaleCrop>
  <HeadingPairs>
    <vt:vector size="8" baseType="variant">
      <vt:variant>
        <vt:lpstr>Fontes usadas</vt:lpstr>
      </vt:variant>
      <vt:variant>
        <vt:i4>3</vt:i4>
      </vt:variant>
      <vt:variant>
        <vt:lpstr>Tema</vt:lpstr>
      </vt:variant>
      <vt:variant>
        <vt:i4>1</vt:i4>
      </vt:variant>
      <vt:variant>
        <vt:lpstr>Servidores OLE inseridos</vt:lpstr>
      </vt:variant>
      <vt:variant>
        <vt:i4>1</vt:i4>
      </vt:variant>
      <vt:variant>
        <vt:lpstr>Títulos de slides</vt:lpstr>
      </vt:variant>
      <vt:variant>
        <vt:i4>64</vt:i4>
      </vt:variant>
    </vt:vector>
  </HeadingPairs>
  <TitlesOfParts>
    <vt:vector size="69" baseType="lpstr">
      <vt:lpstr>Arial</vt:lpstr>
      <vt:lpstr>Calibri</vt:lpstr>
      <vt:lpstr>Calibri Light</vt:lpstr>
      <vt:lpstr>Tema do Office</vt:lpstr>
      <vt:lpstr>Objeto de Shell de Gerenciador</vt:lpstr>
      <vt:lpstr>História da Luta de Libertação de Moçambique</vt:lpstr>
      <vt:lpstr>Moeda de troca</vt:lpstr>
      <vt:lpstr>Problema epistemológico africano</vt:lpstr>
      <vt:lpstr>Problema epistemológico africano</vt:lpstr>
      <vt:lpstr>Entrepostos e Rotas Comerciais em Moçambique até século XVIII</vt:lpstr>
      <vt:lpstr>Apresentação do PowerPoint</vt:lpstr>
      <vt:lpstr>I. As lutas de resistência a penetração colonial</vt:lpstr>
      <vt:lpstr>Antes... o Comércio Triangular</vt:lpstr>
      <vt:lpstr>Antes... o Comércio Triangular</vt:lpstr>
      <vt:lpstr>Depois... o Comércio português no Índico</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As lutas de resistência a penetração portuguesa</vt:lpstr>
      <vt:lpstr>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 A ocupação efetiva, a partir de 1885</vt:lpstr>
      <vt:lpstr>III. A guerra de libertação, a partir de 1960</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III. A guerra de libertação</vt:lpstr>
      <vt:lpstr>Mapa de Conflitos em África</vt:lpstr>
      <vt:lpstr>Mapa de Conflitos em África</vt:lpstr>
      <vt:lpstr>Referência Bibliografia</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sinezio lazaro</dc:creator>
  <cp:lastModifiedBy>sinezio lazaro</cp:lastModifiedBy>
  <cp:revision>46</cp:revision>
  <dcterms:created xsi:type="dcterms:W3CDTF">2025-09-03T18:13:58Z</dcterms:created>
  <dcterms:modified xsi:type="dcterms:W3CDTF">2025-09-05T17:35:53Z</dcterms:modified>
</cp:coreProperties>
</file>