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y="6858000" cx="9144000"/>
  <p:notesSz cx="6858000" cy="9144000"/>
  <p:embeddedFontLst>
    <p:embeddedFont>
      <p:font typeface="Roboto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Roboto-regular.fntdata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Roboto-italic.fntdata"/><Relationship Id="rId32" Type="http://schemas.openxmlformats.org/officeDocument/2006/relationships/slide" Target="slides/slide27.xml"/><Relationship Id="rId76" Type="http://schemas.openxmlformats.org/officeDocument/2006/relationships/font" Target="fonts/Roboto-bold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8" Type="http://schemas.openxmlformats.org/officeDocument/2006/relationships/font" Target="fonts/Roboto-bold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6d4f26fb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76d4f26fb7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45f5b665b_0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645f5b665b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701c1458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7701c145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59625cd06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759625cd0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45f5b665b_0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45f5b665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701c14588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7701c1458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59625cd06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759625cd0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45f5b665b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45f5b665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45f5b665b_0_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45f5b665b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59625cd06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59625cd0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6d4f26fb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76d4f26fb7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701c14588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701c1458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759625cd06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759625cd0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48307c38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48307c3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45f5b665b_0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645f5b665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45f5b665b_0_2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645f5b665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45f5b665b_0_2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45f5b665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45f5b665b_0_2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645f5b665b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763feaad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763feaa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6d4f26fb7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76d4f26fb7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45f5b665b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45f5b665b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7763feaad1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7763feaad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45f5b665b_0_2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45f5b665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645f5b665b_0_2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645f5b665b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45f5b665b_0_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45f5b665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5f5b665b_0_2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645f5b665b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645f5b665b_0_2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645f5b665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6d4f26fb7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76d4f26fb7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7ee58fe0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77ee58fe0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7ee58fe04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7ee58fe04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645f5b665b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645f5b665b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45f5b665b_0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645f5b665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759625cd06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759625cd0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45f5b665b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645f5b665b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6d4f26fb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76d4f26fb7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45f5b665b_0_3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645f5b665b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645f5b665b_0_3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645f5b665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7701c14588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7701c1458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759625cd06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759625cd0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59625cd06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59625cd0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645f5b665b_0_3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645f5b665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45f5b665b_0_3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645f5b665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645f5b665b_0_3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645f5b665b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645f5b665b_0_3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645f5b665b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48528e6e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648528e6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648528e6e2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648528e6e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645f5b665b_0_3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645f5b665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45f5b665b_0_3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645f5b665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645f5b665b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645f5b665b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45f5b665b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45f5b665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5f5b665b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5f5b665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692697"/>
            <a:ext cx="7772400" cy="29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t-BR"/>
              <a:t>Uma introdução à história do cinema: dos precursores aos modernos</a:t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22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Aula 3 - Parte 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Diogo Rossi Ambiel Facini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CCEV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152400" y="5915025"/>
            <a:ext cx="8839200" cy="7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esquerda para a direita: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Fassbinder, Herzog e Wim Wenders, no filme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Quarto 666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(1982), de Wenders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457200" y="274649"/>
            <a:ext cx="82296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Novo Cinema Alemão</a:t>
            </a:r>
            <a:endParaRPr sz="4000"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251525" y="1304400"/>
            <a:ext cx="8568900" cy="52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Wim Wenders criou obras de teor mais filosófico e existencialista, como </a:t>
            </a:r>
            <a:r>
              <a:rPr i="1" lang="pt-BR" sz="2100"/>
              <a:t>Asas do Desejo </a:t>
            </a:r>
            <a:r>
              <a:rPr lang="pt-BR" sz="2100"/>
              <a:t>(1987), </a:t>
            </a:r>
            <a:r>
              <a:rPr i="1" lang="pt-BR" sz="2100"/>
              <a:t>algumas</a:t>
            </a:r>
            <a:r>
              <a:rPr lang="pt-BR" sz="2100"/>
              <a:t> delas </a:t>
            </a:r>
            <a:r>
              <a:rPr i="1" lang="pt-BR" sz="2100"/>
              <a:t>road movies</a:t>
            </a:r>
            <a:r>
              <a:rPr lang="pt-BR" sz="2100"/>
              <a:t>, como </a:t>
            </a:r>
            <a:r>
              <a:rPr i="1" lang="pt-BR" sz="2100"/>
              <a:t>Paris, Texas </a:t>
            </a:r>
            <a:r>
              <a:rPr lang="pt-BR" sz="2100"/>
              <a:t>(1984).</a:t>
            </a:r>
            <a:endParaRPr/>
          </a:p>
          <a:p>
            <a:pPr indent="-342900" lvl="0" marL="342900" rtl="0" algn="just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Werner Herzog cria obras mais antropológicas, exploradoras, investigando a relação do homem com a natureza, em obras como </a:t>
            </a:r>
            <a:r>
              <a:rPr i="1" lang="pt-BR" sz="2100"/>
              <a:t>Aguirre, a Cólera dos Deuses</a:t>
            </a:r>
            <a:r>
              <a:rPr lang="pt-BR" sz="2100"/>
              <a:t> (1972), </a:t>
            </a:r>
            <a:r>
              <a:rPr i="1" lang="pt-BR" sz="2100"/>
              <a:t>O Enigma de Kaspar </a:t>
            </a:r>
            <a:r>
              <a:rPr i="1" lang="pt-BR" sz="2100"/>
              <a:t>Hauser</a:t>
            </a:r>
            <a:r>
              <a:rPr i="1" lang="pt-BR" sz="2100"/>
              <a:t> </a:t>
            </a:r>
            <a:r>
              <a:rPr lang="pt-BR" sz="2100"/>
              <a:t>(1974) e </a:t>
            </a:r>
            <a:r>
              <a:rPr i="1" lang="pt-BR" sz="2100"/>
              <a:t>Fitzcarraldo </a:t>
            </a:r>
            <a:r>
              <a:rPr lang="pt-BR" sz="2100"/>
              <a:t>(1982). Foi notória a sua parceria com o ator </a:t>
            </a:r>
            <a:r>
              <a:rPr lang="pt-BR" sz="2100"/>
              <a:t>Klaus</a:t>
            </a:r>
            <a:r>
              <a:rPr lang="pt-BR" sz="2100"/>
              <a:t> Kinski.</a:t>
            </a:r>
            <a:endParaRPr/>
          </a:p>
          <a:p>
            <a:pPr indent="-342900" lvl="0" marL="342900" rtl="0" algn="just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Heiner Werner Fassbinder procurou trabalhar com a memória alemã em apropriações do melodrama, como em </a:t>
            </a:r>
            <a:r>
              <a:rPr i="1" lang="pt-BR" sz="2100"/>
              <a:t>O Medo Devora a Alma </a:t>
            </a:r>
            <a:r>
              <a:rPr lang="pt-BR" sz="2100"/>
              <a:t>(1974), homenagem a </a:t>
            </a:r>
            <a:r>
              <a:rPr i="1" lang="pt-BR" sz="2100"/>
              <a:t>Tudo que o Céu Permite </a:t>
            </a:r>
            <a:r>
              <a:rPr lang="pt-BR" sz="2100"/>
              <a:t>(1955), de Douglas Sirk.</a:t>
            </a:r>
            <a:endParaRPr/>
          </a:p>
          <a:p>
            <a:pPr indent="-342900" lvl="0" marL="342900" rtl="0" algn="just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Margarethe Von Trotta, em 1986, realiza uma importante biografia da revolucionária Rosa Luxemburgo.</a:t>
            </a:r>
            <a:endParaRPr/>
          </a:p>
          <a:p>
            <a:pPr indent="-342900" lvl="0" marL="342900" rtl="0" algn="just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Helma Sanders-Brahms, em 1980, realizou </a:t>
            </a:r>
            <a:r>
              <a:rPr i="1" lang="pt-BR" sz="2100"/>
              <a:t>Alemanha, Mãe Pálida</a:t>
            </a:r>
            <a:r>
              <a:rPr lang="pt-BR" sz="2100"/>
              <a:t>, intenso drama sobre o fim da guerra e os seus destroços na vida de uma mãe.</a:t>
            </a:r>
            <a:endParaRPr sz="2100"/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905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6013"/>
            <a:ext cx="8839201" cy="5325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2473650" y="6091975"/>
            <a:ext cx="4196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nas Cidades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(1974), de Wim Wenders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6013"/>
            <a:ext cx="8839204" cy="532596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2775950" y="6091975"/>
            <a:ext cx="370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Paris, Texas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(1984), de Wim Wenders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88" y="801963"/>
            <a:ext cx="8716424" cy="52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2126100" y="6056025"/>
            <a:ext cx="4891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Asas do Desejo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(1987), de Wenders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950" y="689963"/>
            <a:ext cx="7304099" cy="547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1921650" y="6168025"/>
            <a:ext cx="530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Aguirre, a Cólera dos Deuses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(1972), de Werner Herzog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1956000" y="59150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Enigma de Kaspar Hauser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(1974), de Werner Herzog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52000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2664450" y="5624050"/>
            <a:ext cx="381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Fitzcarraldo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(1982), de Herzog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2135100" y="5915025"/>
            <a:ext cx="487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Medo Devora a Alma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(1974), de Fassbinder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89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804450" y="6045200"/>
            <a:ext cx="75351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Casamento de Maria Braun </a:t>
            </a:r>
            <a:r>
              <a:rPr lang="pt-BR" sz="1800"/>
              <a:t>(1979), de Rainer Werner Fassbinder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Organização do Curso</a:t>
            </a:r>
            <a:endParaRPr/>
          </a:p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	Curso introdutório à história do cinema, que vai dos seus inícios até os anos 1980.</a:t>
            </a:r>
            <a:endParaRPr/>
          </a:p>
          <a:p>
            <a:pPr indent="-18542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Dividido em três aulas:</a:t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16/8 – Aula 1: O surgimento do cinema e o período silencioso/mudo (de 1895 até 1927)</a:t>
            </a:r>
            <a:endParaRPr/>
          </a:p>
          <a:p>
            <a:pPr indent="-18542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23/8 – Aula 2: O cinema clássico americano e algumas movimentações importantes no mundo (de 1927 até 1959)</a:t>
            </a:r>
            <a:endParaRPr/>
          </a:p>
          <a:p>
            <a:pPr indent="-18542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30/8 – Aula 3: O cinema moderno (de 1959 até anos 1980)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1320150" y="5915025"/>
            <a:ext cx="65037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Desespero de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Veronika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Voss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(1982), de Rainer Werner Fassbinder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25" y="325000"/>
            <a:ext cx="7985349" cy="588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804450" y="6207550"/>
            <a:ext cx="75351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Alemanha, Mãe Pálida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/>
              <a:t>(1980), de </a:t>
            </a:r>
            <a:r>
              <a:rPr lang="pt-BR" sz="1800">
                <a:highlight>
                  <a:srgbClr val="FFFFFF"/>
                </a:highlight>
              </a:rPr>
              <a:t>Helma Sanders-Brahms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9550"/>
            <a:ext cx="8839200" cy="58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 txBox="1"/>
          <p:nvPr/>
        </p:nvSpPr>
        <p:spPr>
          <a:xfrm>
            <a:off x="1524450" y="6172350"/>
            <a:ext cx="609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Rosa Luxemburgo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chemeClr val="dk1"/>
                </a:solidFill>
              </a:rPr>
              <a:t>(1986), de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Margarethe Von Trotta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Andrei Tarkóvski e alguns soviéticos</a:t>
            </a:r>
            <a:endParaRPr sz="4000"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23528" y="1340768"/>
            <a:ext cx="8424936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Após a década de 1930, o governo da União Soviética incentivou a corrente do Realismo Socialista, que defendia narrativas e formas mais simples, as quais giravam em torno de sujeitos coletivos, geralmente em associação com a glorificação da revolução russa, numa abordagem materialista.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Nos anos 1960, Andrei Tarkóvski inicia a sua produção, com </a:t>
            </a:r>
            <a:r>
              <a:rPr i="1" lang="pt-BR" sz="2400"/>
              <a:t>A Infância de Ivan</a:t>
            </a:r>
            <a:r>
              <a:rPr lang="pt-BR" sz="2400"/>
              <a:t> (1962).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 obra é caracterizada pela busca da espiritualidade e por reflexões metafísicas.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diretor explora um olhar poético sobre a realidade, com um ritmo lento e uma grande presença de planos sequência.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Outras obras: </a:t>
            </a:r>
            <a:r>
              <a:rPr i="1" lang="pt-BR" sz="2400"/>
              <a:t>Solaris</a:t>
            </a:r>
            <a:r>
              <a:rPr lang="pt-BR" sz="2400"/>
              <a:t> (1972); </a:t>
            </a:r>
            <a:r>
              <a:rPr i="1" lang="pt-BR" sz="2400"/>
              <a:t>O Espelho</a:t>
            </a:r>
            <a:r>
              <a:rPr lang="pt-BR" sz="2400"/>
              <a:t> (1975); </a:t>
            </a:r>
            <a:r>
              <a:rPr i="1" lang="pt-BR" sz="2400"/>
              <a:t>Stalker</a:t>
            </a:r>
            <a:r>
              <a:rPr lang="pt-BR" sz="2400"/>
              <a:t> (1979).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Após conflitos com o governo, sai do país e ainda faz 2 filmes.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13" y="983438"/>
            <a:ext cx="8748374" cy="489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2451000" y="5874575"/>
            <a:ext cx="424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Espelho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(1971), de Tarkóvski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/>
        </p:nvSpPr>
        <p:spPr>
          <a:xfrm>
            <a:off x="3057138" y="5809425"/>
            <a:ext cx="302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Solaris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(1972), de Tarkóvski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13" y="1048575"/>
            <a:ext cx="8458375" cy="47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1875"/>
            <a:ext cx="8839200" cy="471424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/>
          <p:nvPr/>
        </p:nvSpPr>
        <p:spPr>
          <a:xfrm>
            <a:off x="2632650" y="5786125"/>
            <a:ext cx="387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Stalker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(1979), de Tarkóvski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457200" y="274650"/>
            <a:ext cx="82296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Outros soviéticos</a:t>
            </a:r>
            <a:endParaRPr sz="4000"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850" y="1040975"/>
            <a:ext cx="8520300" cy="5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Mikhail Kalatozov: diretor que não divergiu da defesa soviética, mas que empregou uma forma bastante sofisticada, com enquadramentos e movimentos de câmera ousados. Fez </a:t>
            </a:r>
            <a:r>
              <a:rPr i="1" lang="pt-BR" sz="2200"/>
              <a:t>Quando Voam as Cegonhas</a:t>
            </a:r>
            <a:r>
              <a:rPr lang="pt-BR" sz="2200"/>
              <a:t> (1957) e </a:t>
            </a:r>
            <a:r>
              <a:rPr i="1" lang="pt-BR" sz="2200"/>
              <a:t>A Carta que não se Enviou </a:t>
            </a:r>
            <a:r>
              <a:rPr lang="pt-BR" sz="2200"/>
              <a:t>(1960). Em 1963, filmou </a:t>
            </a:r>
            <a:r>
              <a:rPr i="1" lang="pt-BR" sz="2200"/>
              <a:t>Sou Cuba</a:t>
            </a:r>
            <a:r>
              <a:rPr lang="pt-BR" sz="2200"/>
              <a:t>, que conta 4 histórias relativas ao sofrimento do povo cubano antes da revolução e a algumas reações possíveis.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Kira Muratova: diretora ousada, de difícil definição. </a:t>
            </a:r>
            <a:r>
              <a:rPr i="1" lang="pt-BR" sz="2200"/>
              <a:t>Breves Encontros </a:t>
            </a:r>
            <a:r>
              <a:rPr lang="pt-BR" sz="2200"/>
              <a:t>(1967)  tratou do triângulo amoroso entre uma aldeã, uma chefe de empresa e um geólogo </a:t>
            </a:r>
            <a:r>
              <a:rPr i="1" lang="pt-BR" sz="2200"/>
              <a:t>hippie</a:t>
            </a:r>
            <a:r>
              <a:rPr lang="pt-BR" sz="2200"/>
              <a:t>.</a:t>
            </a:r>
            <a:endParaRPr sz="2200"/>
          </a:p>
          <a:p>
            <a:pPr indent="-368300" lvl="0" marL="342900" rtl="0" algn="l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Sergei Parajanov: diretor que procurou retratar elementos locais (Geórgia) e a cultura pré-soviética. Um das grandes obras é </a:t>
            </a:r>
            <a:r>
              <a:rPr i="1" lang="pt-BR" sz="2200"/>
              <a:t>A Cor da Romã</a:t>
            </a:r>
            <a:r>
              <a:rPr lang="pt-BR" sz="2200"/>
              <a:t> (1969).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Elem Klimov: lançou em 1985 o impressionante e incômodo </a:t>
            </a:r>
            <a:r>
              <a:rPr i="1" lang="pt-BR" sz="2200"/>
              <a:t>Vá e Veja</a:t>
            </a:r>
            <a:r>
              <a:rPr lang="pt-BR" sz="2200"/>
              <a:t>, um retrato dos impactos e dos danos psicológicos das atrocidades da guerra na vida de um garoto, com a ocupação nazista na Bielorrússia.</a:t>
            </a:r>
            <a:endParaRPr sz="22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375" y="816075"/>
            <a:ext cx="7209249" cy="52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0"/>
          <p:cNvSpPr txBox="1"/>
          <p:nvPr/>
        </p:nvSpPr>
        <p:spPr>
          <a:xfrm>
            <a:off x="2410200" y="6041925"/>
            <a:ext cx="4323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 Cuba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(1964), de Mikhail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Kalatozov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375" y="759275"/>
            <a:ext cx="7297249" cy="53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2410200" y="6098725"/>
            <a:ext cx="43236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Breves Encontros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Kira Muratova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/>
              <a:t>Referências e indicações</a:t>
            </a:r>
            <a:endParaRPr sz="4000"/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12" y="1552650"/>
            <a:ext cx="8458175" cy="37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" y="1133475"/>
            <a:ext cx="815340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/>
          <p:nvPr/>
        </p:nvSpPr>
        <p:spPr>
          <a:xfrm>
            <a:off x="2492700" y="5724525"/>
            <a:ext cx="41586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Cor da Romã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(1969), de Sergei Parajanov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81850"/>
            <a:ext cx="8839204" cy="54942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3"/>
          <p:cNvSpPr txBox="1"/>
          <p:nvPr/>
        </p:nvSpPr>
        <p:spPr>
          <a:xfrm>
            <a:off x="2492700" y="6176150"/>
            <a:ext cx="41586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 e Veja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(1985), de Elem Klimov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/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Nova Onda Tcheca</a:t>
            </a:r>
            <a:endParaRPr sz="4000"/>
          </a:p>
        </p:txBody>
      </p:sp>
      <p:sp>
        <p:nvSpPr>
          <p:cNvPr id="271" name="Google Shape;271;p44"/>
          <p:cNvSpPr txBox="1"/>
          <p:nvPr>
            <p:ph idx="1" type="body"/>
          </p:nvPr>
        </p:nvSpPr>
        <p:spPr>
          <a:xfrm>
            <a:off x="395536" y="1268760"/>
            <a:ext cx="8424936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Geração de diretores contestadores da Tchecoslováquia, cuja obra mais radical foi produzida na década de 1960. Procuraram ir contra os preceitos do chamado Realismo Socialista.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movimento perdeu fôlego com a invasão da União Soviética, em 1968.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obras se utilizavam bastante da ironia, da sátira e mesmo de certo surrealismo para driblar a censura.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mais importantes diretores:  Miloš Forman e Věra Chytilová.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O Baile dos Bombeiros</a:t>
            </a:r>
            <a:r>
              <a:rPr lang="pt-BR" sz="2400"/>
              <a:t> (1967), de Forman, é uma espécie de sátira aos trabalhadores.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pt-BR" sz="2400"/>
              <a:t>As Pequenas </a:t>
            </a:r>
            <a:r>
              <a:rPr i="1" lang="pt-BR" sz="2400"/>
              <a:t>Margaridas</a:t>
            </a:r>
            <a:r>
              <a:rPr lang="pt-BR" sz="2400"/>
              <a:t> (1966), de Chytilová, é uma crítica surreal e psicodélica às normas sociais.</a:t>
            </a:r>
            <a:endParaRPr i="1"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75" y="677525"/>
            <a:ext cx="7668050" cy="55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5"/>
          <p:cNvSpPr txBox="1"/>
          <p:nvPr/>
        </p:nvSpPr>
        <p:spPr>
          <a:xfrm>
            <a:off x="1969650" y="6180475"/>
            <a:ext cx="52047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Baile dos Bombeiros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Forman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63" y="643375"/>
            <a:ext cx="8302274" cy="55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6"/>
          <p:cNvSpPr txBox="1"/>
          <p:nvPr/>
        </p:nvSpPr>
        <p:spPr>
          <a:xfrm>
            <a:off x="1665150" y="6214625"/>
            <a:ext cx="58137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Pequenas Margaridas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(1966), de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Chytilová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Espanha: Carlos Saura</a:t>
            </a:r>
            <a:endParaRPr sz="4000"/>
          </a:p>
        </p:txBody>
      </p:sp>
      <p:sp>
        <p:nvSpPr>
          <p:cNvPr id="289" name="Google Shape;289;p47"/>
          <p:cNvSpPr txBox="1"/>
          <p:nvPr>
            <p:ph idx="1" type="body"/>
          </p:nvPr>
        </p:nvSpPr>
        <p:spPr>
          <a:xfrm>
            <a:off x="207900" y="1268750"/>
            <a:ext cx="8683500" cy="5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Diretor atuante desde os anos 1960 até o início dos anos 2000.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Seus filmes, principalmente nos anos 1960 e 1970, abordaram criticamente o regime franquista, destacando os efeitos da repressão sobre a vida das pessoas.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Utilizou metáforas e simbolismos para abordar o regime.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Ganhou destaque internacional com </a:t>
            </a:r>
            <a:r>
              <a:rPr i="1" lang="pt-BR" sz="2200"/>
              <a:t>A Caça </a:t>
            </a:r>
            <a:r>
              <a:rPr lang="pt-BR" sz="2200"/>
              <a:t>(1966).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No final dos anos 1960 e nos anos 1970, realizou uma série de filmes clássicos com a atriz Geraldine Chaplin (filha de Charles). O melhor filme talvez seja </a:t>
            </a:r>
            <a:r>
              <a:rPr i="1" lang="pt-BR" sz="2200"/>
              <a:t>Cría Cuervos</a:t>
            </a:r>
            <a:r>
              <a:rPr lang="pt-BR" sz="2200"/>
              <a:t>, que mistura o problema da repressão aos temas da memória e das relações familiares.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Visão complexa e profunda do tema da infância, na ligação com o tema da morte.</a:t>
            </a:r>
            <a:endParaRPr sz="2200"/>
          </a:p>
          <a:p>
            <a:pPr indent="-3302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Dos anos 1980 em diante, diretor faz filmes sobre música e outras artes visuais, principalmente o flamenco.</a:t>
            </a:r>
            <a:endParaRPr sz="2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75" y="996625"/>
            <a:ext cx="8648448" cy="486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 txBox="1"/>
          <p:nvPr/>
        </p:nvSpPr>
        <p:spPr>
          <a:xfrm>
            <a:off x="2959650" y="5861375"/>
            <a:ext cx="322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 Cuervos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(1976), de Saura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87" y="1162725"/>
            <a:ext cx="8139824" cy="45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9"/>
          <p:cNvSpPr txBox="1"/>
          <p:nvPr/>
        </p:nvSpPr>
        <p:spPr>
          <a:xfrm>
            <a:off x="2273838" y="5695275"/>
            <a:ext cx="4596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Carmen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(1983), de Saura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Bélgica: Chantal Akerman</a:t>
            </a:r>
            <a:endParaRPr sz="4000"/>
          </a:p>
        </p:txBody>
      </p:sp>
      <p:sp>
        <p:nvSpPr>
          <p:cNvPr id="307" name="Google Shape;307;p50"/>
          <p:cNvSpPr txBox="1"/>
          <p:nvPr>
            <p:ph idx="1" type="body"/>
          </p:nvPr>
        </p:nvSpPr>
        <p:spPr>
          <a:xfrm>
            <a:off x="323525" y="1600200"/>
            <a:ext cx="8496900" cy="4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Um dos maiores nomes do cinema feminista.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 obra é caracterizada por um olhar crítico para o tema do cotidiano, por meio de longas sequências em planos fixos, que focalizam atividades ordinárias (sobretudo tarefas domésticas).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 filme mais importante é </a:t>
            </a:r>
            <a:r>
              <a:rPr i="1" lang="pt-BR" sz="2400"/>
              <a:t>Jeanne Dielman</a:t>
            </a:r>
            <a:r>
              <a:rPr lang="pt-BR" sz="2400"/>
              <a:t>, de 1975 (</a:t>
            </a:r>
            <a:r>
              <a:rPr i="1" lang="pt-BR" sz="2400"/>
              <a:t>Jeanne Dielman, 23 quai du Commerce, 1080 Bruxelles</a:t>
            </a:r>
            <a:r>
              <a:rPr lang="pt-BR" sz="24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pt-BR" sz="2400"/>
              <a:t>.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obra aborda o cotidiano de uma dona de casa viúva que faz programas para ajudar a pagar as suas contas.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Buscar por retratar justamente aquilo que é ignorado no cinema.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obra é um dos filmes mais significativos do chamado </a:t>
            </a:r>
            <a:r>
              <a:rPr i="1" lang="pt-BR" sz="2400"/>
              <a:t>slow cinema</a:t>
            </a:r>
            <a:r>
              <a:rPr lang="pt-BR" sz="2400"/>
              <a:t>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5613"/>
            <a:ext cx="8839200" cy="498678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1"/>
          <p:cNvSpPr txBox="1"/>
          <p:nvPr/>
        </p:nvSpPr>
        <p:spPr>
          <a:xfrm>
            <a:off x="2737200" y="5922400"/>
            <a:ext cx="366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Jeanne Dielman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(1975), de Akerman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457200" y="138399"/>
            <a:ext cx="8229600" cy="11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/>
              <a:t>30/8 – Aula 3: O cinema moderno (de 1959 até anos 1980)</a:t>
            </a:r>
            <a:endParaRPr sz="3200"/>
          </a:p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307825" y="1493100"/>
            <a:ext cx="8529300" cy="5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Nouvelle Vague francesa: o movimento disparador de uma revolução;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Agnès Varda, dentro e fora da Nouvelle Vague;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Nova Hollywood: o cinema moderno chega aos EUA;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Moderno italiano;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Político italiano;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Novo Cinema Alemão;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Novo Brasileiro;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Moderno Cubano;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Nuberu Bagu: a Nouvelle Vague japonesa;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filosófico e espiritual de Andrei Tarkóvski, e outros divergentes soviéticos;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2163"/>
            <a:ext cx="8839202" cy="530352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2"/>
          <p:cNvSpPr txBox="1"/>
          <p:nvPr/>
        </p:nvSpPr>
        <p:spPr>
          <a:xfrm>
            <a:off x="152400" y="5645675"/>
            <a:ext cx="8839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Jeanne Dielman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foi um dos filmes a apresentar de modo mais nítido a influência do cinema de Ozu. Além da presença do tema do cotidiano e do minimalismo da ação dramática, Chantal Akerman utiliza a câmera situada no nível do chão, que enquadra a protagonista de corpo inteiro.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061" y="90250"/>
            <a:ext cx="5063875" cy="30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050" y="3183275"/>
            <a:ext cx="5063876" cy="28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3"/>
          <p:cNvSpPr txBox="1"/>
          <p:nvPr/>
        </p:nvSpPr>
        <p:spPr>
          <a:xfrm>
            <a:off x="1774950" y="6086425"/>
            <a:ext cx="559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alguns enquadramentos de chão em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Jeanne Dielman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/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Cinema Novo Brasileiro</a:t>
            </a:r>
            <a:endParaRPr sz="4000"/>
          </a:p>
        </p:txBody>
      </p:sp>
      <p:sp>
        <p:nvSpPr>
          <p:cNvPr id="332" name="Google Shape;332;p54"/>
          <p:cNvSpPr txBox="1"/>
          <p:nvPr>
            <p:ph idx="1" type="body"/>
          </p:nvPr>
        </p:nvSpPr>
        <p:spPr>
          <a:xfrm>
            <a:off x="323528" y="1268760"/>
            <a:ext cx="8496944" cy="5256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Profundamente influenciado pelo Neorrealismo italiano e, depois, pela Nouvelle Vague francesa. Ambiente de discussões intelectuais e intenso engajamento político.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O filme </a:t>
            </a:r>
            <a:r>
              <a:rPr i="1" lang="pt-BR" sz="2200"/>
              <a:t>Rio, 40 Graus</a:t>
            </a:r>
            <a:r>
              <a:rPr lang="pt-BR" sz="2200"/>
              <a:t> (1955), de Nelson Pereira dos Santos, de estilo semidocumental, é a obra inspirado do movimento, por mostrar de forma menos idealizada e menos estereotipada e realidade da cidade do Rio de Janeiro.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Nelson Pereira, com </a:t>
            </a:r>
            <a:r>
              <a:rPr i="1" lang="pt-BR" sz="2200"/>
              <a:t>Vidas Secas </a:t>
            </a:r>
            <a:r>
              <a:rPr lang="pt-BR" sz="2200"/>
              <a:t>(1963),  e Ruy Guerra, com </a:t>
            </a:r>
            <a:r>
              <a:rPr i="1" lang="pt-BR" sz="2200"/>
              <a:t>Os Cafajestes </a:t>
            </a:r>
            <a:r>
              <a:rPr lang="pt-BR" sz="2200"/>
              <a:t>(1962) e </a:t>
            </a:r>
            <a:r>
              <a:rPr i="1" lang="pt-BR" sz="2200"/>
              <a:t>Os Fuzis </a:t>
            </a:r>
            <a:r>
              <a:rPr lang="pt-BR" sz="2200"/>
              <a:t>(1964) são considerados os precursores do movimento.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Outros nomes: Leon </a:t>
            </a:r>
            <a:r>
              <a:rPr lang="pt-BR" sz="2200"/>
              <a:t>Hirszman</a:t>
            </a:r>
            <a:r>
              <a:rPr lang="pt-BR" sz="2200"/>
              <a:t>, Carlos Diegues, Arnaldo Jabor, Joaquim Pedro de Andrade, Glauber Rocha.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Busca pelo retrato crítico da pobreza e da desigualdade brasileira, com um uso mais livre da técnica, sem se limitar a ela.</a:t>
            </a:r>
            <a:endParaRPr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63" y="1093700"/>
            <a:ext cx="8303274" cy="46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5"/>
          <p:cNvSpPr txBox="1"/>
          <p:nvPr/>
        </p:nvSpPr>
        <p:spPr>
          <a:xfrm>
            <a:off x="2019600" y="5764300"/>
            <a:ext cx="5104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Vidas Secas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(1963), de Nelson Pereira dos Santos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Glauber Rocha</a:t>
            </a:r>
            <a:endParaRPr sz="4000"/>
          </a:p>
        </p:txBody>
      </p:sp>
      <p:sp>
        <p:nvSpPr>
          <p:cNvPr id="344" name="Google Shape;344;p56"/>
          <p:cNvSpPr txBox="1"/>
          <p:nvPr>
            <p:ph idx="1" type="body"/>
          </p:nvPr>
        </p:nvSpPr>
        <p:spPr>
          <a:xfrm>
            <a:off x="457200" y="1340768"/>
            <a:ext cx="8229600" cy="5256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Nome mais importante do movimento e, talvez, do cinema brasileiro.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Começa nos longas com </a:t>
            </a:r>
            <a:r>
              <a:rPr i="1" lang="pt-BR" sz="2200"/>
              <a:t>Barravento </a:t>
            </a:r>
            <a:r>
              <a:rPr lang="pt-BR" sz="2200"/>
              <a:t>(1962) e, a seguir, faz </a:t>
            </a:r>
            <a:r>
              <a:rPr i="1" lang="pt-BR" sz="2200"/>
              <a:t>Deus e o Diabo na Terra do Sol</a:t>
            </a:r>
            <a:r>
              <a:rPr lang="pt-BR" sz="2200"/>
              <a:t> (1964), seu filme mais aclamado.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A obra, além de inovadora tecnicamente (com uma luz estourada constante), faz uma reflexão forte sobre os destinos do homem sertanejo, oscilando entre as forças do poder, os religiosos messiânicos e a rebeldia armada.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i="1" lang="pt-BR" sz="2200"/>
              <a:t>O Dragão da Maldade contra o Santo Guerreiro</a:t>
            </a:r>
            <a:r>
              <a:rPr lang="pt-BR" sz="2200"/>
              <a:t> (1969) parte de temática semelhante e aborda um personagem do filme anterior, Antonio das Mortes.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i="1" lang="pt-BR" sz="2200"/>
              <a:t>Terra em Transe</a:t>
            </a:r>
            <a:r>
              <a:rPr lang="pt-BR" sz="2200"/>
              <a:t> (1967), em um contexto urbano, aborda criticamente as relações políticas e a corrupção, destacando o egoísmo e o desprezo da burguesia pelo progresso social.</a:t>
            </a:r>
            <a:endParaRPr i="1" sz="22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288" y="334075"/>
            <a:ext cx="7013424" cy="56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7"/>
          <p:cNvSpPr txBox="1"/>
          <p:nvPr/>
        </p:nvSpPr>
        <p:spPr>
          <a:xfrm>
            <a:off x="1710750" y="5944825"/>
            <a:ext cx="572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Deus e o Diabo na Terra do Sol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(1964), de Glauber Rocha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/>
          <p:nvPr/>
        </p:nvSpPr>
        <p:spPr>
          <a:xfrm>
            <a:off x="503544" y="4937778"/>
            <a:ext cx="8136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Franthiesco Ballerini escreveu sobre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 em Transe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Glauber Rocha: “O filme faz uma crítica brilhante e amarga às alianças de intelectuais de esquerda com a burguesia, que os abandona ao primeiro sinal de ameaça. Glauber refletiu, de forma caótica, panfletária e experimental, sobre a revolução frustrada, tanto da esquerda quanto dos militares que tomaram o poder” (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História do Cinema Mundial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2020).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38" y="299775"/>
            <a:ext cx="8245325" cy="463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13" y="156825"/>
            <a:ext cx="8683775" cy="5789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9"/>
          <p:cNvSpPr txBox="1"/>
          <p:nvPr/>
        </p:nvSpPr>
        <p:spPr>
          <a:xfrm>
            <a:off x="465775" y="5946025"/>
            <a:ext cx="82125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Macunaíma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(1969), de Joaquim Pedro de Andrade: um lado mais divertido do Cinema Novo (mas sem deixar de lado as críticas)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 cinema da Cuba pós-revolução</a:t>
            </a:r>
            <a:endParaRPr sz="4000"/>
          </a:p>
        </p:txBody>
      </p:sp>
      <p:sp>
        <p:nvSpPr>
          <p:cNvPr id="368" name="Google Shape;368;p60"/>
          <p:cNvSpPr txBox="1"/>
          <p:nvPr>
            <p:ph idx="1" type="body"/>
          </p:nvPr>
        </p:nvSpPr>
        <p:spPr>
          <a:xfrm>
            <a:off x="215516" y="1600200"/>
            <a:ext cx="8712968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O cinema de Cuba pós-revolução sofreu com o bloqueio dos EUA, que dificultaram a consolidação de uma indústria cinematográfica, mas contou com o apoio da URSS (</a:t>
            </a:r>
            <a:r>
              <a:rPr i="1" lang="pt-BR" sz="2200"/>
              <a:t>Sou Cuba</a:t>
            </a:r>
            <a:r>
              <a:rPr lang="pt-BR" sz="2200"/>
              <a:t>).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24 de março de 1959, apenas 83 dias após a revolução, foi criado o ICAIC, (Instituto Cubano de Arte e Indústria Cinematográficas), importante escola de cinema – com papel fundamental na construção da imagem e da memória da revolução.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Membro do ICAIC, Tomás Gutiérrez Alea, o mais conhecido diretor cubano, lançou nos anos 1960 dois filmes fundamentais: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i="1" lang="pt-BR" sz="2200"/>
              <a:t>Morte de um Burocrata</a:t>
            </a:r>
            <a:r>
              <a:rPr lang="pt-BR" sz="2200"/>
              <a:t> (1966) – sátira da burocracia pós-revolução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i="1" lang="pt-BR" sz="2200"/>
              <a:t>Memórias do Subdesenvolvimento </a:t>
            </a:r>
            <a:r>
              <a:rPr lang="pt-BR" sz="2200"/>
              <a:t>(1968) – filme de narrativa fragmentada e de olhar bastante subjetivo sobre a vida de um burguês aspirante a escritor que decide ficar em Cuba após a revolução.</a:t>
            </a:r>
            <a:endParaRPr sz="2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1"/>
          <p:cNvSpPr txBox="1"/>
          <p:nvPr/>
        </p:nvSpPr>
        <p:spPr>
          <a:xfrm>
            <a:off x="1329150" y="5915025"/>
            <a:ext cx="648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Memórias do Subdesenvolvimento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(1968), de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Tomás Gutiérrez Alea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457200" y="102050"/>
            <a:ext cx="8229600" cy="13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/>
              <a:t>30/8 – Aula 3: O cinema moderno (de 1959 até anos 1980)</a:t>
            </a:r>
            <a:endParaRPr sz="4000"/>
          </a:p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180150" y="1719650"/>
            <a:ext cx="8783700" cy="49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Nouvelle Vague Tcheca;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Espanha, o cinema crítico de Carlos Saura;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Inglaterra, o cinema progressista de Ken Loach;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Bélgica, o feminismo cotidiano de Chantal Akerman, com sua obra Jeanne Dielman;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Algumas observações sobre o cinema africano;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rtl="0" algn="l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Crise no cinema moderno dos EUA e início da era dos blockbusters;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937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Spike Lee: uma abordagem crítica das questões raciais no cinema.- A Nouvelle Vague francesa: o movimento disparador de uma revolução.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l">
              <a:spcBef>
                <a:spcPts val="320"/>
              </a:spcBef>
              <a:spcAft>
                <a:spcPts val="0"/>
              </a:spcAft>
              <a:buNone/>
            </a:pPr>
            <a:r>
              <a:t/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Nova Onda Japonesa (</a:t>
            </a:r>
            <a:r>
              <a:rPr i="1" lang="pt-BR" sz="4000"/>
              <a:t>Nuberu Bagu</a:t>
            </a:r>
            <a:r>
              <a:rPr lang="pt-BR" sz="4000"/>
              <a:t>)</a:t>
            </a:r>
            <a:endParaRPr/>
          </a:p>
        </p:txBody>
      </p:sp>
      <p:sp>
        <p:nvSpPr>
          <p:cNvPr id="380" name="Google Shape;380;p62"/>
          <p:cNvSpPr txBox="1"/>
          <p:nvPr>
            <p:ph idx="1" type="body"/>
          </p:nvPr>
        </p:nvSpPr>
        <p:spPr>
          <a:xfrm>
            <a:off x="323528" y="1340768"/>
            <a:ext cx="8496944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Entre o final da década de 1950 e meados da década de 1970, alguns diretores japoneses  foram influenciados sobretudo pela Nouvelle Vague francesa. </a:t>
            </a:r>
            <a:endParaRPr sz="2100"/>
          </a:p>
          <a:p>
            <a:pPr indent="-3492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Procuraram criar um novo cinema, moderno nas técnicas, mais espontâneas, mas sobretudo nas temáticas, buscando romper com o tradicionalismo e o conservadorismo japonês.</a:t>
            </a:r>
            <a:endParaRPr sz="2100"/>
          </a:p>
          <a:p>
            <a:pPr indent="-3492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Alguns temas abordados: política radical, delinquência juvenil, sexualidade desinibida, mudanças nos papéis das mulheres na sociedade, cultura LGBTQI+, racismo e a posição das minorias étnicas no Japão.</a:t>
            </a:r>
            <a:endParaRPr sz="2100"/>
          </a:p>
          <a:p>
            <a:pPr indent="-3492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Alguns dos principais diretores: Shōhei Imamura, Nagisa Ōshima, Hiroshi Teshigahara, Masahiro Shinoda, Kaneto Shindo.</a:t>
            </a:r>
            <a:endParaRPr sz="2100"/>
          </a:p>
          <a:p>
            <a:pPr indent="-3492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sz="2100"/>
              <a:t>Filmes: </a:t>
            </a:r>
            <a:r>
              <a:rPr i="1" lang="pt-BR" sz="2100"/>
              <a:t>Ilha Nua </a:t>
            </a:r>
            <a:r>
              <a:rPr lang="pt-BR" sz="2100"/>
              <a:t>(1960), de Kaneto Shindō; </a:t>
            </a:r>
            <a:r>
              <a:rPr i="1" lang="pt-BR" sz="2100"/>
              <a:t>A Mulher Inseto</a:t>
            </a:r>
            <a:r>
              <a:rPr lang="pt-BR" sz="2100"/>
              <a:t> (1963), de Shōhei Imamura; </a:t>
            </a:r>
            <a:r>
              <a:rPr i="1" lang="pt-BR" sz="2100"/>
              <a:t>A Mulher da Areia </a:t>
            </a:r>
            <a:r>
              <a:rPr lang="pt-BR" sz="2100"/>
              <a:t>(1964) e </a:t>
            </a:r>
            <a:r>
              <a:rPr i="1" lang="pt-BR" sz="2100"/>
              <a:t>A Face do Outro </a:t>
            </a:r>
            <a:r>
              <a:rPr lang="pt-BR" sz="2100"/>
              <a:t>(1966), de Hiroshi Teshigahara; </a:t>
            </a:r>
            <a:r>
              <a:rPr i="1" lang="pt-BR" sz="2100"/>
              <a:t>Flor Seca </a:t>
            </a:r>
            <a:r>
              <a:rPr lang="pt-BR" sz="2100"/>
              <a:t>(1964), de Masahiro Shinoda; e </a:t>
            </a:r>
            <a:r>
              <a:rPr i="1" lang="pt-BR" sz="2100"/>
              <a:t>O Enforcamento</a:t>
            </a:r>
            <a:r>
              <a:rPr lang="pt-BR" sz="2100"/>
              <a:t> (1968), de Nagisa Oshima.</a:t>
            </a:r>
            <a:endParaRPr i="1" sz="2100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3"/>
          <p:cNvSpPr txBox="1"/>
          <p:nvPr/>
        </p:nvSpPr>
        <p:spPr>
          <a:xfrm>
            <a:off x="2483250" y="5274100"/>
            <a:ext cx="417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i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Flor Seca </a:t>
            </a: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(1964), de Masahiro Shinoda</a:t>
            </a:r>
            <a:endParaRPr/>
          </a:p>
        </p:txBody>
      </p:sp>
      <p:pic>
        <p:nvPicPr>
          <p:cNvPr id="386" name="Google Shape;3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83900"/>
            <a:ext cx="8839204" cy="369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00" y="715575"/>
            <a:ext cx="8188600" cy="508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4"/>
          <p:cNvSpPr txBox="1"/>
          <p:nvPr/>
        </p:nvSpPr>
        <p:spPr>
          <a:xfrm>
            <a:off x="2210250" y="5800700"/>
            <a:ext cx="472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Face do Outro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(1966), de Hiroshi Teshigahara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 txBox="1"/>
          <p:nvPr/>
        </p:nvSpPr>
        <p:spPr>
          <a:xfrm>
            <a:off x="1283250" y="5915025"/>
            <a:ext cx="65775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i="1"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Garoto Toshio </a:t>
            </a: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(1969), de Nagisa Oshima</a:t>
            </a:r>
            <a:endParaRPr/>
          </a:p>
        </p:txBody>
      </p:sp>
      <p:pic>
        <p:nvPicPr>
          <p:cNvPr id="398" name="Google Shape;39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00" y="515750"/>
            <a:ext cx="8839204" cy="533028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6"/>
          <p:cNvSpPr txBox="1"/>
          <p:nvPr/>
        </p:nvSpPr>
        <p:spPr>
          <a:xfrm>
            <a:off x="1946400" y="5846025"/>
            <a:ext cx="52512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Nagisa Oshima radicalizaria sua obra no franco erotismo de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Império dos Sentidos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825"/>
            <a:ext cx="8839201" cy="589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7"/>
          <p:cNvSpPr txBox="1"/>
          <p:nvPr/>
        </p:nvSpPr>
        <p:spPr>
          <a:xfrm>
            <a:off x="856800" y="5981625"/>
            <a:ext cx="7430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1983, Oshima continuou provocador com o seu 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Furyo, em Nome da Honra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Merry</a:t>
            </a: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Christmas, Mister Lawrence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8"/>
          <p:cNvSpPr txBox="1"/>
          <p:nvPr>
            <p:ph type="title"/>
          </p:nvPr>
        </p:nvSpPr>
        <p:spPr>
          <a:xfrm>
            <a:off x="323528" y="188640"/>
            <a:ext cx="8496944" cy="1296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Algumas notas sobre o cinema africano</a:t>
            </a:r>
            <a:endParaRPr sz="4000"/>
          </a:p>
        </p:txBody>
      </p:sp>
      <p:sp>
        <p:nvSpPr>
          <p:cNvPr id="416" name="Google Shape;416;p68"/>
          <p:cNvSpPr txBox="1"/>
          <p:nvPr>
            <p:ph idx="1" type="body"/>
          </p:nvPr>
        </p:nvSpPr>
        <p:spPr>
          <a:xfrm>
            <a:off x="359532" y="1600200"/>
            <a:ext cx="8424936" cy="485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países do continente africano são extremamente diversos em suas culturas, o que inclui o cinema, porém a sua realidade apresenta muitas semelhanças: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Presença massiva do colonialismo;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Grande dependência do capital estrangeiro;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Preferência por produções estrangeiras, de Hollywood ou de Bollywood;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Presença de produções rodadas por estrangeiros no continente.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Uma exceção: Nigéria, com a sua Nollywood, que explodiu nos anos 1990 com produções mais baratas feitas para consumo interno (DVDs), com até 2000 produções anuais.</a:t>
            </a:r>
            <a:endParaRPr sz="2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"/>
          <p:cNvSpPr txBox="1"/>
          <p:nvPr>
            <p:ph type="title"/>
          </p:nvPr>
        </p:nvSpPr>
        <p:spPr>
          <a:xfrm>
            <a:off x="323528" y="274638"/>
            <a:ext cx="84969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/>
              <a:t>Algumas notas sobre o cinema africano</a:t>
            </a:r>
            <a:endParaRPr sz="3600"/>
          </a:p>
        </p:txBody>
      </p:sp>
      <p:sp>
        <p:nvSpPr>
          <p:cNvPr id="422" name="Google Shape;422;p69"/>
          <p:cNvSpPr txBox="1"/>
          <p:nvPr>
            <p:ph idx="1" type="body"/>
          </p:nvPr>
        </p:nvSpPr>
        <p:spPr>
          <a:xfrm>
            <a:off x="323528" y="1600200"/>
            <a:ext cx="8568952" cy="4781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56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Alguns primórdi</a:t>
            </a:r>
            <a:r>
              <a:rPr lang="pt-BR" sz="2400"/>
              <a:t>os: </a:t>
            </a:r>
            <a:r>
              <a:rPr i="1" lang="pt-BR" sz="2400"/>
              <a:t>A moça de Cartagena </a:t>
            </a:r>
            <a:r>
              <a:rPr lang="pt-BR" sz="2400"/>
              <a:t>(1923), de </a:t>
            </a:r>
            <a:r>
              <a:rPr lang="pt-BR" sz="2400">
                <a:solidFill>
                  <a:srgbClr val="101418"/>
                </a:solidFill>
                <a:highlight>
                  <a:srgbClr val="FFFFFF"/>
                </a:highlight>
              </a:rPr>
              <a:t>Albert Samama-Chikli</a:t>
            </a:r>
            <a:r>
              <a:rPr lang="pt-BR" sz="2400"/>
              <a:t>, e </a:t>
            </a:r>
            <a:r>
              <a:rPr i="1" lang="pt-BR" sz="2400"/>
              <a:t>Laïla</a:t>
            </a:r>
            <a:r>
              <a:rPr lang="pt-BR" sz="2400"/>
              <a:t> (1927), de Stephan Rosti e Wedad Orfi.</a:t>
            </a:r>
            <a:endParaRPr sz="2400"/>
          </a:p>
          <a:p>
            <a:pPr indent="-3556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cinema africano negro, porém, inicia-se mais tarde, após as lutas de independência, a partir dos anos 1950.</a:t>
            </a:r>
            <a:endParaRPr sz="2400"/>
          </a:p>
          <a:p>
            <a:pPr indent="-3556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Do Egito, vem Youssef Chahine, talvez o principal diretor do país.</a:t>
            </a:r>
            <a:endParaRPr sz="2400"/>
          </a:p>
          <a:p>
            <a:pPr indent="-381000" lvl="0" marL="342900" rtl="0" algn="l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Em 1958, Chahine lançou </a:t>
            </a:r>
            <a:r>
              <a:rPr i="1" lang="pt-BR" sz="2400"/>
              <a:t>Estação Central do Cairo</a:t>
            </a:r>
            <a:r>
              <a:rPr lang="pt-BR" sz="2400"/>
              <a:t>. O filme, profundamente influenciado pelo neorrealismo italiano. </a:t>
            </a:r>
            <a:endParaRPr sz="2400"/>
          </a:p>
          <a:p>
            <a:pPr indent="-381000" lvl="0" marL="342900" rtl="0" algn="l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A obra retrata a obsessão perigosa de um vendedor de jornais por uma vendedora de bebidas.</a:t>
            </a:r>
            <a:endParaRPr sz="2400"/>
          </a:p>
          <a:p>
            <a:pPr indent="-1905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075" y="799950"/>
            <a:ext cx="7385851" cy="5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0"/>
          <p:cNvSpPr txBox="1"/>
          <p:nvPr/>
        </p:nvSpPr>
        <p:spPr>
          <a:xfrm>
            <a:off x="1801500" y="6058050"/>
            <a:ext cx="554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4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Estação Central do Cairo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(1958), de Youssef Chahine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"/>
          <p:cNvSpPr txBox="1"/>
          <p:nvPr>
            <p:ph type="title"/>
          </p:nvPr>
        </p:nvSpPr>
        <p:spPr>
          <a:xfrm>
            <a:off x="323525" y="132625"/>
            <a:ext cx="84969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/>
              <a:t>Algumas notas sobre o cinema africano</a:t>
            </a:r>
            <a:endParaRPr sz="3600"/>
          </a:p>
        </p:txBody>
      </p:sp>
      <p:sp>
        <p:nvSpPr>
          <p:cNvPr id="434" name="Google Shape;434;p71"/>
          <p:cNvSpPr txBox="1"/>
          <p:nvPr>
            <p:ph idx="1" type="body"/>
          </p:nvPr>
        </p:nvSpPr>
        <p:spPr>
          <a:xfrm>
            <a:off x="287525" y="1068225"/>
            <a:ext cx="8568900" cy="56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just"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342900" rtl="0" algn="just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Do Senegal, vem Ousmane Sembène, considerado um dos pais do cinema Africano.</a:t>
            </a:r>
            <a:endParaRPr sz="2400"/>
          </a:p>
          <a:p>
            <a:pPr indent="-381000" lvl="0" marL="342900" rtl="0" algn="just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Em 1966, fez seu primeiro longa, </a:t>
            </a:r>
            <a:r>
              <a:rPr i="1" lang="pt-BR" sz="2400"/>
              <a:t>A negra de...</a:t>
            </a:r>
            <a:r>
              <a:rPr lang="pt-BR" sz="2400"/>
              <a:t>, primeiro longa da África Subsaariana, considerado um dos filmes mais importantes do continente.</a:t>
            </a:r>
            <a:endParaRPr sz="2400"/>
          </a:p>
          <a:p>
            <a:pPr indent="-381000" lvl="0" marL="342900" rtl="0" algn="just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A obra retrata a vida de uma jovem senegalesa que vai trabalhar na França e que sente os duros efeitos do colonialismo e do racismo, numa subjugação constante.</a:t>
            </a:r>
            <a:endParaRPr sz="2400"/>
          </a:p>
          <a:p>
            <a:pPr indent="-381000" lvl="0" marL="342900" rtl="0" algn="just">
              <a:spcBef>
                <a:spcPts val="44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A trama vai e volta no tempo, mostrando a vida presente na França e a vida passada no Sene. O filme é contado da perspectiva do colonizado.</a:t>
            </a:r>
            <a:endParaRPr sz="2400"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 cinema social de Ken Loach</a:t>
            </a:r>
            <a:endParaRPr sz="4000"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457200" y="1196752"/>
            <a:ext cx="8229600" cy="5256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Cineasta inglês ligado à nova onda do cinema britânico.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Diretor de visões socialistas.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Seus filmes abordam os problemas sociais da Inglaterra, como a situação da classe operária, a pobreza, as desigualdades sociais, a crise da imigração e o desmonte dos programas sociais do governo.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Sua abordagem é realista, mas empática à situação dos povos marginalizados.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Seu primeiro grande filme foi </a:t>
            </a:r>
            <a:r>
              <a:rPr i="1" lang="pt-BR" sz="2200"/>
              <a:t>Kes</a:t>
            </a:r>
            <a:r>
              <a:rPr lang="pt-BR" sz="2200"/>
              <a:t>, de 1966, centrado da rotina de um garoto pobre – obra elogiada pela atuação do menino e pelo olhar humanista.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Um de seus últimos filmes, </a:t>
            </a:r>
            <a:r>
              <a:rPr i="1" lang="pt-BR" sz="2200"/>
              <a:t>Eu, Daniel Blake</a:t>
            </a:r>
            <a:r>
              <a:rPr lang="pt-BR" sz="2200"/>
              <a:t>, de 2016, vencedor da Palma de Ouro em Cannes, retrata a jornada de um trabalhador a quem o governo nega o benefício social, apesar de o médico considerá-lo inadequado para o trabalho.</a:t>
            </a:r>
            <a:endParaRPr/>
          </a:p>
          <a:p>
            <a:pPr indent="-2032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2"/>
          <p:cNvSpPr txBox="1"/>
          <p:nvPr/>
        </p:nvSpPr>
        <p:spPr>
          <a:xfrm>
            <a:off x="2214900" y="5915025"/>
            <a:ext cx="471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Negra de…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(1966), de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Ousmane Sembène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/>
              <a:t>Algumas notas sobre o cinema africano</a:t>
            </a:r>
            <a:endParaRPr sz="3600"/>
          </a:p>
        </p:txBody>
      </p:sp>
      <p:sp>
        <p:nvSpPr>
          <p:cNvPr id="446" name="Google Shape;446;p73"/>
          <p:cNvSpPr txBox="1"/>
          <p:nvPr>
            <p:ph idx="1" type="body"/>
          </p:nvPr>
        </p:nvSpPr>
        <p:spPr>
          <a:xfrm>
            <a:off x="457200" y="1600200"/>
            <a:ext cx="8229600" cy="47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Também do Senegal, vem Djibril Diop Mambéty, considerado um dos mais originais e ousados diretores africanos desse período.</a:t>
            </a:r>
            <a:endParaRPr/>
          </a:p>
          <a:p>
            <a:pPr indent="-3429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Em 1973, lança seu primeiro longa, </a:t>
            </a:r>
            <a:r>
              <a:rPr i="1" lang="pt-BR" sz="2200"/>
              <a:t>Touki Bouki</a:t>
            </a:r>
            <a:r>
              <a:rPr lang="pt-BR" sz="2200"/>
              <a:t>.</a:t>
            </a:r>
            <a:endParaRPr sz="2200"/>
          </a:p>
          <a:p>
            <a:pPr indent="-3429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 obra retrata Mory, que dirige uma moto decorada com um chifre e que tenta, junto com uma moça, ganhar dinheiro para irem até Paris.</a:t>
            </a:r>
            <a:endParaRPr/>
          </a:p>
          <a:p>
            <a:pPr indent="-3429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Obra influenciada pela Nouvelle Vague francesa e pela montagem soviética, mas de estilo próprio.</a:t>
            </a:r>
            <a:endParaRPr/>
          </a:p>
          <a:p>
            <a:pPr indent="-3429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Ritmo frenético, edição inventiva e música original.</a:t>
            </a:r>
            <a:endParaRPr sz="2200"/>
          </a:p>
          <a:p>
            <a:pPr indent="-342900" lvl="0" marL="342900" rtl="0" algn="just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Obra restaurada pelo World Cinema Foundation.</a:t>
            </a:r>
            <a:endParaRPr sz="22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775" y="909524"/>
            <a:ext cx="7558449" cy="50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4"/>
          <p:cNvSpPr txBox="1"/>
          <p:nvPr/>
        </p:nvSpPr>
        <p:spPr>
          <a:xfrm>
            <a:off x="2201250" y="5948475"/>
            <a:ext cx="47415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4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Touki Bouki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(1973), de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Djibril Diop Mambéty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5"/>
          <p:cNvSpPr txBox="1"/>
          <p:nvPr>
            <p:ph type="title"/>
          </p:nvPr>
        </p:nvSpPr>
        <p:spPr>
          <a:xfrm>
            <a:off x="457200" y="159876"/>
            <a:ext cx="8229600" cy="125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Primórdios do cinema moderno iraniano: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000"/>
              <a:t>A casa é negra</a:t>
            </a:r>
            <a:r>
              <a:rPr lang="pt-BR" sz="3000"/>
              <a:t> (1962), de </a:t>
            </a:r>
            <a:r>
              <a:rPr lang="pt-BR" sz="3000">
                <a:highlight>
                  <a:srgbClr val="FFFFFF"/>
                </a:highlight>
              </a:rPr>
              <a:t>Forugh Farrokhzad</a:t>
            </a:r>
            <a:endParaRPr sz="3000"/>
          </a:p>
        </p:txBody>
      </p:sp>
      <p:sp>
        <p:nvSpPr>
          <p:cNvPr id="458" name="Google Shape;458;p75"/>
          <p:cNvSpPr txBox="1"/>
          <p:nvPr>
            <p:ph idx="1" type="body"/>
          </p:nvPr>
        </p:nvSpPr>
        <p:spPr>
          <a:xfrm>
            <a:off x="353250" y="1486050"/>
            <a:ext cx="8429400" cy="521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A diretora, </a:t>
            </a:r>
            <a:r>
              <a:rPr lang="pt-BR" sz="2300">
                <a:highlight>
                  <a:srgbClr val="FFFFFF"/>
                </a:highlight>
              </a:rPr>
              <a:t>Forugh Farrokhzad, foi uma poeta modernista feminista iraniana que morreu aos 32 anos, em um acidente de carro.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Fez apenas esse filme, mas a sua originalidade o coloca como um dos iniciadores do modernismo cinematográfico do Irã.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Trata-se de um curta documental (22 min).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Nele, a diretora foi até uma colônia de leprosos, retratando a vida de seus moradores.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Char char="•"/>
            </a:pPr>
            <a:r>
              <a:rPr lang="pt-BR" sz="2300"/>
              <a:t>Chegou a adotar uma das crianças, seu filho </a:t>
            </a:r>
            <a:r>
              <a:rPr lang="pt-BR" sz="2300">
                <a:solidFill>
                  <a:srgbClr val="202122"/>
                </a:solidFill>
                <a:highlight>
                  <a:srgbClr val="FFFFFF"/>
                </a:highlight>
              </a:rPr>
              <a:t>Hossein.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As imagens são combinadas a narrações da diretora, formadas por trechos do Velho Testamento, do Corão e de suas próprias poesias.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Influência neorrealista, mas com um olhar poético.</a:t>
            </a:r>
            <a:endParaRPr sz="2300"/>
          </a:p>
          <a:p>
            <a:pPr indent="-349250" lvl="0" marL="342900" rtl="0" algn="l">
              <a:spcBef>
                <a:spcPts val="440"/>
              </a:spcBef>
              <a:spcAft>
                <a:spcPts val="0"/>
              </a:spcAft>
              <a:buSzPts val="2300"/>
              <a:buFont typeface="Calibri"/>
              <a:buChar char="•"/>
            </a:pPr>
            <a:r>
              <a:rPr lang="pt-BR" sz="2300"/>
              <a:t>Abordagem empática, humanista e política da diretora.</a:t>
            </a:r>
            <a:endParaRPr sz="23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4700"/>
            <a:ext cx="8839201" cy="4968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6"/>
          <p:cNvSpPr txBox="1"/>
          <p:nvPr/>
        </p:nvSpPr>
        <p:spPr>
          <a:xfrm>
            <a:off x="2183100" y="5913275"/>
            <a:ext cx="4777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4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Casa é Negra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(1962), de </a:t>
            </a: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Forugh Farrokhzad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7"/>
          <p:cNvSpPr txBox="1"/>
          <p:nvPr>
            <p:ph type="title"/>
          </p:nvPr>
        </p:nvSpPr>
        <p:spPr>
          <a:xfrm>
            <a:off x="457200" y="274638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A chegada dos </a:t>
            </a:r>
            <a:r>
              <a:rPr i="1" lang="pt-BR" sz="4000"/>
              <a:t>blockbusters</a:t>
            </a:r>
            <a:endParaRPr sz="4000"/>
          </a:p>
        </p:txBody>
      </p:sp>
      <p:sp>
        <p:nvSpPr>
          <p:cNvPr id="470" name="Google Shape;470;p77"/>
          <p:cNvSpPr txBox="1"/>
          <p:nvPr>
            <p:ph idx="1" type="body"/>
          </p:nvPr>
        </p:nvSpPr>
        <p:spPr>
          <a:xfrm>
            <a:off x="323528" y="1196752"/>
            <a:ext cx="8363400" cy="5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Nos anos 1970, a Nova Hollywood (e a própria Hollywood) perdia fôlego, com diminuição do número de espectadores.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Enquanto algumas novas produções, de estilo diverso (e muito sucesso) eram lançadas. Essas produções eram mais fantásticas; apelavam mais às sensações que ao intelecto; se assemelhavam mais aos clássicos escapistas de 1930-1950 do que aos filmes contemporâneos, mais críticos.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1973, </a:t>
            </a:r>
            <a:r>
              <a:rPr i="1" lang="pt-BR" sz="2200"/>
              <a:t>O Exorcista</a:t>
            </a:r>
            <a:r>
              <a:rPr lang="pt-BR" sz="2200"/>
              <a:t>, de William Friedkin ultrapassou a marca de 200 milhões de dólares de bilheteria.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1975, </a:t>
            </a:r>
            <a:r>
              <a:rPr i="1" lang="pt-BR" sz="2200"/>
              <a:t>Tubarão</a:t>
            </a:r>
            <a:r>
              <a:rPr lang="pt-BR" sz="2200"/>
              <a:t>, de Steven Spielberg, superou essa marca em 20 milhões de dólares.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1977, </a:t>
            </a:r>
            <a:r>
              <a:rPr i="1" lang="pt-BR" sz="2200"/>
              <a:t>Star Wars</a:t>
            </a:r>
            <a:r>
              <a:rPr lang="pt-BR" sz="2200"/>
              <a:t>, de George Lucas, arrecadou 500 milhões de dólares.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Chegamos à era dos </a:t>
            </a:r>
            <a:r>
              <a:rPr i="1" lang="pt-BR" sz="2200"/>
              <a:t>blockbusters</a:t>
            </a:r>
            <a:r>
              <a:rPr lang="pt-BR" sz="2200"/>
              <a:t>, cujos efeitos podem ser sentidos até hoje (como nos filmes de super-heróis).</a:t>
            </a:r>
            <a:endParaRPr i="1" sz="22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13" y="1090813"/>
            <a:ext cx="8308576" cy="46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8"/>
          <p:cNvSpPr txBox="1"/>
          <p:nvPr/>
        </p:nvSpPr>
        <p:spPr>
          <a:xfrm>
            <a:off x="1848900" y="5767175"/>
            <a:ext cx="54462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Tubarão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(1975), de Steven Spielberg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9"/>
          <p:cNvSpPr txBox="1"/>
          <p:nvPr>
            <p:ph type="title"/>
          </p:nvPr>
        </p:nvSpPr>
        <p:spPr>
          <a:xfrm>
            <a:off x="457200" y="274638"/>
            <a:ext cx="82296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Spike Lee e a nova rebeldia</a:t>
            </a:r>
            <a:endParaRPr sz="4000"/>
          </a:p>
        </p:txBody>
      </p:sp>
      <p:sp>
        <p:nvSpPr>
          <p:cNvPr id="482" name="Google Shape;482;p79"/>
          <p:cNvSpPr txBox="1"/>
          <p:nvPr>
            <p:ph idx="1" type="body"/>
          </p:nvPr>
        </p:nvSpPr>
        <p:spPr>
          <a:xfrm>
            <a:off x="251520" y="1052736"/>
            <a:ext cx="8496900" cy="5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Ainda assim, diversos cineastas não deixaram de atuar de forma mais independente e crítica, questionando valores estabelecidos e procurando pela criação de novas identidades. Um dos mais importantes é Spike Lee.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Sua obra aborda abertamente questões raciais, assim como os temas da desigualdade, da pobreza e da violência urbana.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Sua estreia comercial aconteceu em 1983, com </a:t>
            </a:r>
            <a:r>
              <a:rPr i="1" lang="pt-BR" sz="2200"/>
              <a:t>Ela Quer Tudo</a:t>
            </a:r>
            <a:r>
              <a:rPr lang="pt-BR" sz="2200"/>
              <a:t>, obra escrita, dirigida, atuada, editada e produzida por Lee, a qual ajudou a promover o cinema independente na década de 1980.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1989, lança talvez seu filme mais importante, </a:t>
            </a:r>
            <a:r>
              <a:rPr i="1" lang="pt-BR" sz="2200"/>
              <a:t>Faça a Coisa Certa</a:t>
            </a:r>
            <a:r>
              <a:rPr lang="pt-BR" sz="2200"/>
              <a:t>, obra que aborda a tensão racial no Brooklyn, em Nova Iorque, obra que, encerra com citações de Martin Luther King e Malcolm X.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1992, produz uma biografia de Malcolm X estrelada por Denzel Washington.</a:t>
            </a:r>
            <a:endParaRPr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Segue ativo até hoje, como no excelente </a:t>
            </a:r>
            <a:r>
              <a:rPr i="1" lang="pt-BR" sz="2200"/>
              <a:t>Infiltrado na Klan </a:t>
            </a:r>
            <a:r>
              <a:rPr lang="pt-BR" sz="2200"/>
              <a:t>(2019).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87" y="1039100"/>
            <a:ext cx="8497425" cy="47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80"/>
          <p:cNvSpPr txBox="1"/>
          <p:nvPr/>
        </p:nvSpPr>
        <p:spPr>
          <a:xfrm>
            <a:off x="2500950" y="5818900"/>
            <a:ext cx="414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Faça a Coisa Certa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(1989), de Spike Lee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75" y="583800"/>
            <a:ext cx="7476650" cy="56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81"/>
          <p:cNvSpPr txBox="1"/>
          <p:nvPr/>
        </p:nvSpPr>
        <p:spPr>
          <a:xfrm>
            <a:off x="2900700" y="6191275"/>
            <a:ext cx="334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Malcolm X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(1992), de Spike Lee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1956000" y="59150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(1969), de Ken Loach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4025"/>
            <a:ext cx="8839200" cy="494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2682600" y="5903975"/>
            <a:ext cx="377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Eu, Daniel Blake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(2016), de Ken Loach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Novo Cinema Alemão</a:t>
            </a:r>
            <a:endParaRPr sz="4000"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251520" y="1600200"/>
            <a:ext cx="8568952" cy="485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Diretores da Alemanha (Ocidental) têm de lidar com um contexto contraditório: há a memória próxima do nazismo, mas também um presente próspero e a busca por novas expressões.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Talvez o trio mais importante desse contexto seja formado por Wim Wenders, Werner Herzog e Rainer Werner Fassbinder.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movimento contou com duas diretoras também fundamentais:  Helma Sanders-Brahms e Margarethe von Trotta.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Esses diretores, influenciados pelo Neorrealismo e pela Nouvelle Vague francesa, realizaram obras independentes e de forte teor artístico.</a:t>
            </a:r>
            <a:endParaRPr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Os estilos são bastante diferentes entre si, restando mais essa questão do contexto e da ousadia estética das obras.</a:t>
            </a:r>
            <a:endParaRPr/>
          </a:p>
          <a:p>
            <a:pPr indent="-1905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