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0" r:id="rId6"/>
    <p:sldId id="261" r:id="rId7"/>
    <p:sldId id="335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</p:sldIdLst>
  <p:sldSz cx="9144000" cy="6858000" type="screen4x3"/>
  <p:notesSz cx="6858000" cy="9144000"/>
  <p:embeddedFontLst>
    <p:embeddedFont>
      <p:font typeface="Roboto" panose="02000000000000000000" pitchFamily="2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88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2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64968bef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64968bef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76f56e7d2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76f56e7d2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705563a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7705563a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645f5b665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645f5b665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488c5ab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488c5ab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45f5b665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645f5b665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6488c5ab7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6488c5ab7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76f56e7d2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76f56e7d2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45f5b665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645f5b665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645f5b665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645f5b665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76d390f9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76d390f9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76d390f9e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76d390f9e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76f56e7d2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76f56e7d2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645f5b665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645f5b665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78a08976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378a08976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76f56e7d2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76f56e7d2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645f5b665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645f5b665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68af781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768af781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68af781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68af7810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768af78101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768af78101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6d45ec5f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76d45ec5f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768af78101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768af78101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645f5b665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645f5b665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78a089764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378a089764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45f5b665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45f5b665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645f5b665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645f5b665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759625cd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759625cd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6478212a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6478212a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645f5b665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645f5b665b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759625cd0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759625cd0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759625cd06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759625cd06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645f5b665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645f5b665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645f5b665b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645f5b665b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645f5b665b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645f5b665b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6478212a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6478212a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645f5b665b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645f5b665b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645f5b665b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645f5b665b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645f5b665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645f5b665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45f5b66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45f5b66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645f5b665b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645f5b665b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645f5b665b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645f5b665b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645f5b665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645f5b665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45f5b665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45f5b665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76d45ec5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76d45ec5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645f5b665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645f5b665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759625cd0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759625cd0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645f5b665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645f5b665b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fd62a53945ec0901&amp;rlz=1C1GCEA_enBR1161BR1161&amp;q=Claude+Lanzmann&amp;si=AMgyJEveiRpRWbYSNPkEPxCUbItHSvun4xkRgDDPLmrOjDx35GmzstuzWtL4w_w46StVKwdjI3mqkiqSNnNKAc4dYNz2UU7wth-ld7pg8jMKU51gEyVaVhuADcyxh1hDfeoLu-I02OnCOsuQtM-If6f2KRJfmp5AWufZdqdmmdApAiN0EACbHV9mPolUAwQJJ-30waod3l7NJ_YDrnmqzr2tznEShQjOhg%3D%3D&amp;sa=X&amp;ved=2ahUKEwjg_Pyws5yPAxXkr5UCHSQSALsQmxN6BAgfEA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85800" y="692697"/>
            <a:ext cx="7772400" cy="290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b="1"/>
              <a:t>Uma introdução à história do cinema: dos precursores aos modernos</a:t>
            </a: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Aula 3 - Parte 1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Diogo Rossi Ambiel Facini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CCEV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pt-BR"/>
              <a:t>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 descr="La Pointe-Courte (1955) | MUB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412" y="206825"/>
            <a:ext cx="7733174" cy="579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901032" y="6006700"/>
            <a:ext cx="734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Pointe Courte</a:t>
            </a: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(1955), de Agnès Varda: obra precursora da Nouvelle Vague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8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 i="1"/>
              <a:t>Os Incompreendidos</a:t>
            </a:r>
            <a:r>
              <a:rPr lang="pt-BR" sz="3600"/>
              <a:t> (1959), de Truffaut</a:t>
            </a:r>
            <a:endParaRPr sz="3600" i="1"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400200" y="1204450"/>
            <a:ext cx="8343600" cy="53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Dirigido por François Truffaut, considerado o filme que inaugurou oficialmente o movimento da Nouvelle Vague.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Obra de forte teor autobiográfico, baseada na infância turbulenta do diretor.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Visão bastante naturalista da realidade.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Incentivo à improvisação, inclusive na atuação.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Trama simples, mas que permite explorar a profundidade dos personagens.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Espontaneidade – que se beneficia do ambiente infantil.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O personagem principal, Antoine Doinel, aparecerá em mais 1 curta e 3 longas do diretor, num período de 20 anos, representado sempre por Jean-Pierre Léaud: </a:t>
            </a:r>
            <a:r>
              <a:rPr lang="pt-BR" sz="2300" i="1"/>
              <a:t>Antoine e Colette</a:t>
            </a:r>
            <a:r>
              <a:rPr lang="pt-BR" sz="2300"/>
              <a:t> (1962); </a:t>
            </a:r>
            <a:r>
              <a:rPr lang="pt-BR" sz="2300" i="1"/>
              <a:t>Beijos Roubados </a:t>
            </a:r>
            <a:r>
              <a:rPr lang="pt-BR" sz="2300"/>
              <a:t>(1968); </a:t>
            </a:r>
            <a:r>
              <a:rPr lang="pt-BR" sz="2300" i="1"/>
              <a:t>Domicílio Conjugal </a:t>
            </a:r>
            <a:r>
              <a:rPr lang="pt-BR" sz="2300"/>
              <a:t>(1970); e </a:t>
            </a:r>
            <a:r>
              <a:rPr lang="pt-BR" sz="2300" i="1"/>
              <a:t>O Amor em Fuga</a:t>
            </a:r>
            <a:r>
              <a:rPr lang="pt-BR" sz="2300"/>
              <a:t> (1979).</a:t>
            </a:r>
            <a:endParaRPr sz="23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Os Incompreendidos (Les Quatre Cents Coups, 1959) – Um filme por 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735186"/>
            <a:ext cx="8352927" cy="538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2212654" y="6122822"/>
            <a:ext cx="471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Incompreendidos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(1959), de François Truffaut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556631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/>
          <p:nvPr/>
        </p:nvSpPr>
        <p:spPr>
          <a:xfrm>
            <a:off x="5709025" y="2782500"/>
            <a:ext cx="1874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ator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Jean-Pierre Léaud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 várias encarnações de Antoine Doinel.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457200" y="274649"/>
            <a:ext cx="82296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 i="1"/>
              <a:t>Hiroshima, mon Amour </a:t>
            </a:r>
            <a:r>
              <a:rPr lang="pt-BR" sz="3600"/>
              <a:t>(1959), de Resnais</a:t>
            </a:r>
            <a:endParaRPr sz="3600" i="1"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302850" y="1086375"/>
            <a:ext cx="8538300" cy="5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Filme de Alain Resnais, autor que já havia deixado sua marca com o documentário </a:t>
            </a:r>
            <a:r>
              <a:rPr lang="pt-BR" sz="2200" i="1"/>
              <a:t>Noite e Neblina </a:t>
            </a:r>
            <a:r>
              <a:rPr lang="pt-BR" sz="2200"/>
              <a:t>(1956), sobre a experiência dos campos de concentração nazistas - um dos mais importantes filmes sobre o tema, junto com Shoah (1985), de </a:t>
            </a:r>
            <a:r>
              <a:rPr lang="pt-BR" sz="2200">
                <a:uFill>
                  <a:noFill/>
                </a:uFill>
                <a:hlinkClick r:id="rId3"/>
              </a:rPr>
              <a:t>Claude Lanzmann</a:t>
            </a:r>
            <a:r>
              <a:rPr lang="pt-BR" sz="2200"/>
              <a:t>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 i="1"/>
              <a:t>Hiroshima, mon Amour</a:t>
            </a:r>
            <a:r>
              <a:rPr lang="pt-BR" sz="2200"/>
              <a:t> mistura drama romântico e reflexão sobre a história e a política.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História de um relacionamento amoroso de 24 horas entre uma atriz francesa e um arquiteto japonês.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Narrativa do presente é entremeada com memórias da atriz e questionamentos sobre o tema da bomba nuclear.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Estrutura narrativa altamente fragmentada e não linear.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Reflexão sobre memória em vários sentidos, tanto pessoal quanto coletiva.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Resnais radicalizaria ainda mais essa reflexão em sua obra posterior: </a:t>
            </a:r>
            <a:r>
              <a:rPr lang="pt-BR" sz="2200" i="1"/>
              <a:t>O Ano Passado em Marienbad </a:t>
            </a:r>
            <a:r>
              <a:rPr lang="pt-BR" sz="2200"/>
              <a:t>(1961).</a:t>
            </a:r>
            <a:endParaRPr sz="2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863" y="645725"/>
            <a:ext cx="6980274" cy="556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2314800" y="6212275"/>
            <a:ext cx="45144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Noite e Neblina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(1956), de Alain Resnais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 descr="Hiroshima Mon Amour (1959) - IMDb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621" y="884739"/>
            <a:ext cx="6984774" cy="5088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2249543" y="5973248"/>
            <a:ext cx="46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Hiroshima, mon Amour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(1959), de Alain Resnais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457200" y="274649"/>
            <a:ext cx="8229600" cy="10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i="1"/>
              <a:t>O Acossado</a:t>
            </a:r>
            <a:r>
              <a:rPr lang="pt-BR"/>
              <a:t> (1960), de Godard</a:t>
            </a:r>
            <a:endParaRPr i="1"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51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Filme de Jean-Luc Godard, o autor mais identificado com a Nouvelle Vague.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Obra formalmente ousada, rompe com convenções e regras de enquadramentos e de montagens.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Descontinuidade e fragmentação são frequentes.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Presença dos cortes descontínuos: cortes que não levam a mudança de plano ou de sentido, mas que existem sobretudo para chamar atenção para si próprios.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Obra influenciada pelos “filmes B” estadunidenses, sobretudo os filmes </a:t>
            </a:r>
            <a:r>
              <a:rPr lang="pt-BR" sz="2300" i="1"/>
              <a:t>noir</a:t>
            </a:r>
            <a:r>
              <a:rPr lang="pt-BR" sz="2300"/>
              <a:t>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Muitas filmagens a céu aberto, movimentos de câmera e planos sequência.</a:t>
            </a:r>
            <a:endParaRPr sz="2300"/>
          </a:p>
          <a:p>
            <a:pPr marL="342900" lvl="0" indent="-3365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pt-BR" sz="2300"/>
              <a:t>Importância da improvisação.</a:t>
            </a:r>
            <a:endParaRPr sz="23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9" descr="Prime Video: A bout de souffle (version restaurée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5001" y="1032472"/>
            <a:ext cx="8513999" cy="479306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9"/>
          <p:cNvSpPr txBox="1"/>
          <p:nvPr/>
        </p:nvSpPr>
        <p:spPr>
          <a:xfrm>
            <a:off x="2625146" y="5825516"/>
            <a:ext cx="389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Acossado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(1960), de Jean-Luc Godard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457200" y="229225"/>
            <a:ext cx="82296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4000"/>
              <a:t>Rumos da Nouvelle Vague</a:t>
            </a:r>
            <a:endParaRPr sz="4000"/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266400" y="977400"/>
            <a:ext cx="8611200" cy="5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Truffaut realizou ainda algumas obras mais ousadas, como </a:t>
            </a:r>
            <a:r>
              <a:rPr lang="pt-BR" sz="2000" i="1"/>
              <a:t>Atirem no Pianista</a:t>
            </a:r>
            <a:r>
              <a:rPr lang="pt-BR" sz="2000"/>
              <a:t> (1960) e </a:t>
            </a:r>
            <a:r>
              <a:rPr lang="pt-BR" sz="2000" i="1"/>
              <a:t>Jules e Jim </a:t>
            </a:r>
            <a:r>
              <a:rPr lang="pt-BR" sz="2000"/>
              <a:t>(1962), mas foi formalmente ficando mais conservador, preferindo contar boas histórias.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Godard, por outro lado, radicalizou cada vez mais sua produção, o que acompanhou a sua radicalização política (comunista) e a forte influência do teatro do alemão Bertolt Brecht - segundo o qual a arte deveria produzir um efeito de distanciamento e de conscientização, não de identificação.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O diretor procurou se inserir como autor na produção, muitas vezes por meio de comentários com sua voz, e quebrar a ilusão de naturalismo do filme, mostrando-o enquanto tal (como por meio do olhar para a câmera).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Em 1961, fez </a:t>
            </a:r>
            <a:r>
              <a:rPr lang="pt-BR" sz="2000" i="1"/>
              <a:t>Uma Mulher é uma Mulher</a:t>
            </a:r>
            <a:r>
              <a:rPr lang="pt-BR" sz="2000"/>
              <a:t>, espécie de paródia do musical.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Em 1965, reformulou a ficção científica e o </a:t>
            </a:r>
            <a:r>
              <a:rPr lang="pt-BR" sz="2000" i="1"/>
              <a:t>noir</a:t>
            </a:r>
            <a:r>
              <a:rPr lang="pt-BR" sz="2000"/>
              <a:t> com </a:t>
            </a:r>
            <a:r>
              <a:rPr lang="pt-BR" sz="2000" i="1"/>
              <a:t>Alphaville.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Em 1967, radicalizou a discussão política e de certa forma antecipou o Maio de 1968 com </a:t>
            </a:r>
            <a:r>
              <a:rPr lang="pt-BR" sz="2000" i="1"/>
              <a:t>A Chinesa</a:t>
            </a:r>
            <a:r>
              <a:rPr lang="pt-BR" sz="2000"/>
              <a:t> (obra que aprofundou a influência de Brecht).</a:t>
            </a:r>
            <a:endParaRPr sz="2000"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Ao longo do tempo, sua obra foi adquirindo um tom mais ensaístico, expondo a reflexão do diretor sobre a sociedade, a história e o próprio cinema.</a:t>
            </a:r>
            <a:endParaRPr sz="2000"/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Organização do Curso</a:t>
            </a: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	Curso introdutório à história do cinema, que vai dos seus inícios até os anos 1980.</a:t>
            </a:r>
            <a:endParaRPr/>
          </a:p>
          <a:p>
            <a:pPr marL="342900" lvl="0" indent="-18542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Dividido em três aulas:</a:t>
            </a:r>
            <a:endParaRPr/>
          </a:p>
          <a:p>
            <a:pPr marL="342900" lvl="0" indent="-34290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16/8 – Aula 1: O surgimento do cinema e o período silencioso/mudo (de 1895 até 1927)</a:t>
            </a:r>
            <a:endParaRPr/>
          </a:p>
          <a:p>
            <a:pPr marL="342900" lvl="0" indent="-18542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23/8 – Aula 2: O cinema clássico americano e algumas movimentações importantes no mundo (de 1927 até 1959)</a:t>
            </a:r>
            <a:endParaRPr/>
          </a:p>
          <a:p>
            <a:pPr marL="342900" lvl="0" indent="-18542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30/8 – Aula 3: O cinema moderno (de 1959 até anos 1980)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4637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4987025" y="2921100"/>
            <a:ext cx="3652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Bertolt Brecht (1898-1956): grande influência para Jean-Luc Godard (e para o cinema moderno mais crítico)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589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1956000" y="6045200"/>
            <a:ext cx="52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Jules e Jim: uma Mulher para Dois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(1962), de Truffaut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13" y="805850"/>
            <a:ext cx="8394075" cy="52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/>
        </p:nvSpPr>
        <p:spPr>
          <a:xfrm>
            <a:off x="353725" y="6014225"/>
            <a:ext cx="839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de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Mulher é uma Mulher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(1961), de Godard: uma piscadela para a câmera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/>
        </p:nvSpPr>
        <p:spPr>
          <a:xfrm>
            <a:off x="720900" y="6317275"/>
            <a:ext cx="7701900" cy="3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conversa entre ator e diretor em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Chinesa 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(1967), de Godard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813" y="540725"/>
            <a:ext cx="7702067" cy="57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>
            <a:spLocks noGrp="1"/>
          </p:cNvSpPr>
          <p:nvPr>
            <p:ph type="title"/>
          </p:nvPr>
        </p:nvSpPr>
        <p:spPr>
          <a:xfrm>
            <a:off x="457200" y="156576"/>
            <a:ext cx="8229600" cy="9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Rumos da Nouvelle Vague</a:t>
            </a:r>
            <a:endParaRPr sz="4000"/>
          </a:p>
        </p:txBody>
      </p:sp>
      <p:sp>
        <p:nvSpPr>
          <p:cNvPr id="217" name="Google Shape;217;p35"/>
          <p:cNvSpPr txBox="1">
            <a:spLocks noGrp="1"/>
          </p:cNvSpPr>
          <p:nvPr>
            <p:ph type="body" idx="1"/>
          </p:nvPr>
        </p:nvSpPr>
        <p:spPr>
          <a:xfrm>
            <a:off x="306750" y="1104550"/>
            <a:ext cx="8530500" cy="5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Outros diretores também foram fundamentais: Claude Chabrol, Jacques Demy, Louis Malle, Chris Marker, Agnès Varda…</a:t>
            </a:r>
            <a:endParaRPr sz="2000"/>
          </a:p>
          <a:p>
            <a:pPr marL="342900" lvl="0" indent="-3175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Malle se apropriou do surrealismo, do </a:t>
            </a:r>
            <a:r>
              <a:rPr lang="pt-BR" sz="2000" i="1"/>
              <a:t>slapstick</a:t>
            </a:r>
            <a:r>
              <a:rPr lang="pt-BR" sz="2000"/>
              <a:t> e mesmo da estética dos desenhos animados no frenético e pulsante </a:t>
            </a:r>
            <a:r>
              <a:rPr lang="pt-BR" sz="2000" i="1"/>
              <a:t>Zazie no Metrô </a:t>
            </a:r>
            <a:r>
              <a:rPr lang="pt-BR" sz="2000"/>
              <a:t>(1960).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Demy revolucionou o musical com o filme </a:t>
            </a:r>
            <a:r>
              <a:rPr lang="pt-BR" sz="2000" i="1"/>
              <a:t>Os Guarda-Chuvas do Amor </a:t>
            </a:r>
            <a:r>
              <a:rPr lang="pt-BR" sz="2000"/>
              <a:t>(1964), filme </a:t>
            </a:r>
            <a:r>
              <a:rPr lang="pt-BR" sz="2000" b="1"/>
              <a:t>totalmente</a:t>
            </a:r>
            <a:r>
              <a:rPr lang="pt-BR" sz="2000"/>
              <a:t> cantado.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Varda realiza um filme emblemático do movimento, </a:t>
            </a:r>
            <a:r>
              <a:rPr lang="pt-BR" sz="2000" i="1"/>
              <a:t>Cléo das 5 às 7 </a:t>
            </a:r>
            <a:r>
              <a:rPr lang="pt-BR" sz="2000"/>
              <a:t>(1960).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A diretora, porém, trilhou um caminho único, afastando-se pouco a pouco  das ficções e dirigindo-se mais aos documentários e aos ensaios.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pt-BR" sz="2000"/>
              <a:t>Nos filmes-ensaios,Varda se insere no meio das produções, fugindo de uma suposta objetividade e se inserindo como um dos temas dos próprios filmes.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Em 1962, Chris Marker produziu o surpreendente </a:t>
            </a:r>
            <a:r>
              <a:rPr lang="pt-BR" sz="2000" i="1"/>
              <a:t>La Jetée</a:t>
            </a:r>
            <a:r>
              <a:rPr lang="pt-BR" sz="2000"/>
              <a:t>, filme feito quase que inteiramente por imagens estáticas, acompanhadas por um narrador em </a:t>
            </a:r>
            <a:r>
              <a:rPr lang="pt-BR" sz="2000" i="1"/>
              <a:t>voz over</a:t>
            </a:r>
            <a:r>
              <a:rPr lang="pt-BR" sz="2000"/>
              <a:t> (de fora da diegese), em uma história de ficção científica pós-apocalíptica.</a:t>
            </a:r>
            <a:endParaRPr sz="2000"/>
          </a:p>
          <a:p>
            <a:pPr marL="342900" lvl="0" indent="-317500" algn="l" rtl="0"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pt-BR" sz="2000"/>
              <a:t>O diretor também se encaminhou para os ensaios, como </a:t>
            </a:r>
            <a:r>
              <a:rPr lang="pt-BR" sz="2000" i="1"/>
              <a:t>Sans Soleil </a:t>
            </a:r>
            <a:r>
              <a:rPr lang="pt-BR" sz="2000"/>
              <a:t>(1983).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/>
        </p:nvSpPr>
        <p:spPr>
          <a:xfrm>
            <a:off x="2324350" y="5915025"/>
            <a:ext cx="487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Jetée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(1962), de Chris Marker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699" y="109800"/>
            <a:ext cx="4296600" cy="3138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/>
          <p:nvPr/>
        </p:nvSpPr>
        <p:spPr>
          <a:xfrm>
            <a:off x="2423700" y="6088150"/>
            <a:ext cx="429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Zazie no Metrô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(1960), de Louis Malle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625" y="3315963"/>
            <a:ext cx="4932725" cy="27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8" descr="Les parapluies de Cherbourg | Philharmonie de Par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312" y="1616450"/>
            <a:ext cx="8560900" cy="33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8"/>
          <p:cNvSpPr txBox="1"/>
          <p:nvPr/>
        </p:nvSpPr>
        <p:spPr>
          <a:xfrm>
            <a:off x="1987766" y="5003359"/>
            <a:ext cx="51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Guarda-Chuvas do Amor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(1964), de Jacques Demy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9" descr="Cléo das 5 às 7 (1962) | MUB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201253"/>
            <a:ext cx="7920880" cy="44554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9"/>
          <p:cNvSpPr txBox="1"/>
          <p:nvPr/>
        </p:nvSpPr>
        <p:spPr>
          <a:xfrm>
            <a:off x="2677058" y="5656753"/>
            <a:ext cx="378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Cléo das 5 às 7 (1960), de Agnès Varda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0" descr="Saudações, Cubanos! (1963) | MUB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438951"/>
            <a:ext cx="5147624" cy="289553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0"/>
          <p:cNvSpPr txBox="1"/>
          <p:nvPr/>
        </p:nvSpPr>
        <p:spPr>
          <a:xfrm>
            <a:off x="5738934" y="4629251"/>
            <a:ext cx="25774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Panteras Negras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(1968), de Varda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40" descr="Os Panteras Negras (1968) | MUB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536" y="3573016"/>
            <a:ext cx="5147624" cy="275880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/>
          <p:nvPr/>
        </p:nvSpPr>
        <p:spPr>
          <a:xfrm>
            <a:off x="5738934" y="1715953"/>
            <a:ext cx="28083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Saudações, Cubanos!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(1963), de Varda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 sz="4000"/>
              <a:t>Referências e indicações</a:t>
            </a:r>
            <a:endParaRPr sz="4000"/>
          </a:p>
        </p:txBody>
      </p:sp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12" y="1552650"/>
            <a:ext cx="8458175" cy="37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 descr="CRÍTICA - OS CATADORES E EU – Club do Filme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1" descr="CRÍTICA - OS CATADORES E EU – Club do Filme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1" descr="CRÍTICA - OS CATADORES E EU – Club do Filme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41" descr="The Gleaners and I - dafilms.com | watch on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728671"/>
            <a:ext cx="7200900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1"/>
          <p:cNvSpPr txBox="1"/>
          <p:nvPr/>
        </p:nvSpPr>
        <p:spPr>
          <a:xfrm>
            <a:off x="2832442" y="6129355"/>
            <a:ext cx="347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Catadores e Eu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(2000), de Varda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t-BR"/>
              <a:t>John Cassavetes</a:t>
            </a:r>
            <a:endParaRPr/>
          </a:p>
        </p:txBody>
      </p:sp>
      <p:sp>
        <p:nvSpPr>
          <p:cNvPr id="265" name="Google Shape;265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Considerado um dos “pais” do cinema independente estadunidense.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Antes de dirigir (e em conjunto com a direção) foi ator.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Método “artesanal” de trabalho, com orçamento pequeno, além de equipe reduzida e constante em sua obra.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Muitas vezes com a atuação de sua esposa, Gena Rowlands.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1959, lançou </a:t>
            </a:r>
            <a:r>
              <a:rPr lang="pt-BR" sz="2400" i="1"/>
              <a:t>Sombras</a:t>
            </a:r>
            <a:r>
              <a:rPr lang="pt-BR" sz="2400"/>
              <a:t>, considerado precursor das obras independentes.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Seus filmes posteriores, como </a:t>
            </a:r>
            <a:r>
              <a:rPr lang="pt-BR" sz="2400" i="1"/>
              <a:t>Uma Mulher sob Influência</a:t>
            </a:r>
            <a:r>
              <a:rPr lang="pt-BR" sz="2400"/>
              <a:t> (1974), seguiram valorizando uma abordagem mais espontânea, naturalista e livre para a atuação, a filmagem e mesmo a montagem.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3"/>
          <p:cNvSpPr txBox="1"/>
          <p:nvPr/>
        </p:nvSpPr>
        <p:spPr>
          <a:xfrm>
            <a:off x="1942350" y="5915025"/>
            <a:ext cx="525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Mulher sob Influência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(1974), de John Cassavetes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>
            <a:spLocks noGrp="1"/>
          </p:cNvSpPr>
          <p:nvPr>
            <p:ph type="title"/>
          </p:nvPr>
        </p:nvSpPr>
        <p:spPr>
          <a:xfrm>
            <a:off x="457200" y="159875"/>
            <a:ext cx="8229600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t-BR" sz="4000"/>
              <a:t>Nova Hollywood</a:t>
            </a:r>
            <a:endParaRPr sz="4000"/>
          </a:p>
        </p:txBody>
      </p:sp>
      <p:sp>
        <p:nvSpPr>
          <p:cNvPr id="277" name="Google Shape;277;p44"/>
          <p:cNvSpPr txBox="1">
            <a:spLocks noGrp="1"/>
          </p:cNvSpPr>
          <p:nvPr>
            <p:ph type="body" idx="1"/>
          </p:nvPr>
        </p:nvSpPr>
        <p:spPr>
          <a:xfrm>
            <a:off x="335075" y="1004625"/>
            <a:ext cx="8511300" cy="56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Influência fundamental do Neorrealismo italiano e da Nouvelle Vague francesa, em uma abordagem mais livre e menos romântica.</a:t>
            </a:r>
            <a:endParaRPr sz="220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Afrouxamento dos sistemas de classificação etária.</a:t>
            </a:r>
            <a:endParaRPr sz="220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Deslocamento de parte da produção para Nova Iorque.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Criação de escolas de cinema nos EUA, de onde sairiam os principais diretores, os “</a:t>
            </a:r>
            <a:r>
              <a:rPr lang="pt-BR" sz="2200" i="1"/>
              <a:t>movie brats</a:t>
            </a:r>
            <a:r>
              <a:rPr lang="pt-BR" sz="2200"/>
              <a:t>” (Martin Scorsese, Francis Ford Coppola, Steven Spielberg, George Lucas e Brian de Palma).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Abordagem mais franca de temas como sexo e violência.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 i="1"/>
              <a:t>Bonnie e Clyde: uma Rajada de Balas </a:t>
            </a:r>
            <a:r>
              <a:rPr lang="pt-BR" sz="2200"/>
              <a:t>(1967), de Arthur Penn: violência, sexualidade, ousadia formal e negação da figura do “mocinho”.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 i="1"/>
              <a:t>A Primeira Noite de um Homem </a:t>
            </a:r>
            <a:r>
              <a:rPr lang="pt-BR" sz="2200"/>
              <a:t>(1967), de Mike Nichols: jovem estudante se envolve com uma mulher mais velha e com a filha dela. Diálogos sofisticados, atuações naturalistas e trilha sonora moderna.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 i="1"/>
              <a:t>Easy Rider</a:t>
            </a:r>
            <a:r>
              <a:rPr lang="pt-BR" sz="2200"/>
              <a:t> (1969), de Dennis Hopper: contracultura e rebeldia.</a:t>
            </a:r>
            <a:endParaRPr sz="2200" i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575" y="462800"/>
            <a:ext cx="8146851" cy="544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5"/>
          <p:cNvSpPr txBox="1"/>
          <p:nvPr/>
        </p:nvSpPr>
        <p:spPr>
          <a:xfrm>
            <a:off x="1633500" y="5910100"/>
            <a:ext cx="587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Bonnie e Clyde: uma Rajada de Balas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(1967), de Arthur Penn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25" y="643075"/>
            <a:ext cx="8357773" cy="557184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6"/>
          <p:cNvSpPr txBox="1"/>
          <p:nvPr/>
        </p:nvSpPr>
        <p:spPr>
          <a:xfrm>
            <a:off x="1951650" y="6214925"/>
            <a:ext cx="524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Easy Rider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 Destino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(1969), de Dennis Hopper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724" y="787663"/>
            <a:ext cx="6904550" cy="5282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7"/>
          <p:cNvSpPr txBox="1"/>
          <p:nvPr/>
        </p:nvSpPr>
        <p:spPr>
          <a:xfrm>
            <a:off x="1119700" y="6033250"/>
            <a:ext cx="690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Primeira Noite de um Homem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(1967), de Mike Nichols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Martin Scorsese</a:t>
            </a:r>
            <a:endParaRPr sz="4000"/>
          </a:p>
        </p:txBody>
      </p:sp>
      <p:sp>
        <p:nvSpPr>
          <p:cNvPr id="301" name="Google Shape;301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91264" cy="499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Diretor de ascendência italiana, de forte influência católica.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Boa parte de seus filmes abordou as comunidades de descendentes italianos e a gênese da máfia.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Olhar crítico sobre a formação da sociedade americana.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Presença constante do tema da redenção em seus filmes.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1976, lança </a:t>
            </a:r>
            <a:r>
              <a:rPr lang="pt-BR" sz="2400" i="1"/>
              <a:t>Taxi Driver</a:t>
            </a:r>
            <a:r>
              <a:rPr lang="pt-BR" sz="2400"/>
              <a:t>, </a:t>
            </a:r>
            <a:r>
              <a:rPr lang="pt-BR" sz="2400" i="1"/>
              <a:t>neonoir</a:t>
            </a:r>
            <a:r>
              <a:rPr lang="pt-BR" sz="2400"/>
              <a:t> de teor existencialista.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1980, lança </a:t>
            </a:r>
            <a:r>
              <a:rPr lang="pt-BR" sz="2400" i="1"/>
              <a:t>Touro Indomável</a:t>
            </a:r>
            <a:r>
              <a:rPr lang="pt-BR" sz="2400"/>
              <a:t>, filme mais experimental, com forte influência expressionista.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Além da atividade de cineasta, Scorsese fundou em 2007 o World Cinema Foundation, entidade responsável pela preservação e pela recuperação de importantes filmes ao redor do mundo (como o brasileiro </a:t>
            </a:r>
            <a:r>
              <a:rPr lang="pt-BR" sz="2400" i="1"/>
              <a:t>Limite</a:t>
            </a:r>
            <a:r>
              <a:rPr lang="pt-BR" sz="2400"/>
              <a:t>)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/>
          <p:nvPr/>
        </p:nvSpPr>
        <p:spPr>
          <a:xfrm>
            <a:off x="2614500" y="5915025"/>
            <a:ext cx="39150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Taxi Driver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(1976), de Martin Scorsese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50" y="902775"/>
            <a:ext cx="8982098" cy="50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0"/>
          <p:cNvSpPr txBox="1"/>
          <p:nvPr/>
        </p:nvSpPr>
        <p:spPr>
          <a:xfrm>
            <a:off x="1956000" y="5955225"/>
            <a:ext cx="52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Touro Indomável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(1980), de Martin Scorsese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57200" y="138399"/>
            <a:ext cx="8229600" cy="11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/>
              <a:t>30/8 – Aula 3: O cinema moderno (de 1959 até anos 1980)</a:t>
            </a:r>
            <a:endParaRPr sz="3200"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307825" y="1553925"/>
            <a:ext cx="8529300" cy="51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Nouvelle Vague francesa: o movimento disparador de uma revolução;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Agnès Varda, dentro e fora da Nouvelle Vague;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Nova Hollywood: o cinema moderno chega aos EUA;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Moderno italiano;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Político italiano;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Novo Cinema Alemão;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Novo Brasileiro;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Moderno Cubano;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Nuberu Bagu: a Nouvelle Vague japonesa;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O cinema filosófico e espiritual de Andrei Tarkóvski, e outros divergentes soviéticos;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Francis Ford Coppola</a:t>
            </a:r>
            <a:endParaRPr sz="4000"/>
          </a:p>
        </p:txBody>
      </p:sp>
      <p:sp>
        <p:nvSpPr>
          <p:cNvPr id="320" name="Google Shape;320;p51"/>
          <p:cNvSpPr txBox="1">
            <a:spLocks noGrp="1"/>
          </p:cNvSpPr>
          <p:nvPr>
            <p:ph type="body" idx="1"/>
          </p:nvPr>
        </p:nvSpPr>
        <p:spPr>
          <a:xfrm>
            <a:off x="323528" y="1412776"/>
            <a:ext cx="8496944" cy="525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1972, Coppola dirige </a:t>
            </a:r>
            <a:r>
              <a:rPr lang="pt-BR" sz="2400" i="1"/>
              <a:t>O Poderoso Chefão</a:t>
            </a:r>
            <a:r>
              <a:rPr lang="pt-BR" sz="2400"/>
              <a:t>, obra que, em conjunto com a sua continuação, alcança grande sucesso comercial, indicando uma união entre criatividade e popularidade na Nova Hollywood.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primeiro dos filmes é marcado pela grande atuação de Marlon Brando, que confere profundidade e humanidade ao mafioso.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filme foi responsável por criar uma forte imagem da Itália.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1974, Coppola produz </a:t>
            </a:r>
            <a:r>
              <a:rPr lang="pt-BR" sz="2400" i="1"/>
              <a:t>A Conversação</a:t>
            </a:r>
            <a:r>
              <a:rPr lang="pt-BR" sz="2400"/>
              <a:t>, filme de teor mais experimental e que explora o poder do som, tema pouco abordado no cinema.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1979, lança </a:t>
            </a:r>
            <a:r>
              <a:rPr lang="pt-BR" sz="2400" i="1"/>
              <a:t>Apocalypse Now</a:t>
            </a:r>
            <a:r>
              <a:rPr lang="pt-BR" sz="2400"/>
              <a:t>, filme psicodélico sobre os horrores da guerra.</a:t>
            </a:r>
            <a:endParaRPr sz="2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87" y="747875"/>
            <a:ext cx="7993426" cy="53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2"/>
          <p:cNvSpPr txBox="1"/>
          <p:nvPr/>
        </p:nvSpPr>
        <p:spPr>
          <a:xfrm>
            <a:off x="1979250" y="6110125"/>
            <a:ext cx="518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 Poderoso Chefão </a:t>
            </a:r>
            <a:r>
              <a:rPr lang="pt-BR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(1972),</a:t>
            </a:r>
            <a:r>
              <a:rPr lang="pt-BR" sz="18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 Francis Ford Coppola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79000"/>
            <a:ext cx="8839200" cy="497279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3"/>
          <p:cNvSpPr txBox="1"/>
          <p:nvPr/>
        </p:nvSpPr>
        <p:spPr>
          <a:xfrm>
            <a:off x="1956000" y="5951800"/>
            <a:ext cx="52320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 Conversação </a:t>
            </a:r>
            <a:r>
              <a:rPr lang="pt-BR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(1974),</a:t>
            </a:r>
            <a:r>
              <a:rPr lang="pt-BR" sz="1800" i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 Francis Ford Coppola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4"/>
          <p:cNvSpPr txBox="1">
            <a:spLocks noGrp="1"/>
          </p:cNvSpPr>
          <p:nvPr>
            <p:ph type="title"/>
          </p:nvPr>
        </p:nvSpPr>
        <p:spPr>
          <a:xfrm>
            <a:off x="493975" y="111150"/>
            <a:ext cx="8229600" cy="82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Woody Allen</a:t>
            </a:r>
            <a:endParaRPr sz="4000"/>
          </a:p>
        </p:txBody>
      </p:sp>
      <p:sp>
        <p:nvSpPr>
          <p:cNvPr id="338" name="Google Shape;338;p54"/>
          <p:cNvSpPr txBox="1">
            <a:spLocks noGrp="1"/>
          </p:cNvSpPr>
          <p:nvPr>
            <p:ph type="body" idx="1"/>
          </p:nvPr>
        </p:nvSpPr>
        <p:spPr>
          <a:xfrm>
            <a:off x="253225" y="986475"/>
            <a:ext cx="8711100" cy="564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683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Ator, diretor e roteirista, começou a fazer filmes no final dos anos 1960.</a:t>
            </a:r>
            <a:endParaRPr sz="220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Allen acaba se associando à Nova Hollywood pela época de produção e pela sua abordagem. Bastante influenciado pelo cinema de arte europeu (principalmente Ingmar Bergman e Federico Fellini), além do humor verbal de Groucho Marx.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Elementos constantes: Nova Iorque, jazz e a identidade judaica.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Inicialmente, fez um cinema mais visual e caótico, influenciado pelo </a:t>
            </a:r>
            <a:r>
              <a:rPr lang="pt-BR" sz="2200" i="1"/>
              <a:t>slapstick</a:t>
            </a:r>
            <a:r>
              <a:rPr lang="pt-BR" sz="2200"/>
              <a:t> e pela comédia visual, mas depois se dirigiu a comédias e dramas centrados em diálogos sofisticados.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Temática das relações amorosas e de divagações existenciais.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Alguns filmes: </a:t>
            </a:r>
            <a:r>
              <a:rPr lang="pt-BR" sz="2200" i="1"/>
              <a:t>O Dorminhoco </a:t>
            </a:r>
            <a:r>
              <a:rPr lang="pt-BR" sz="2200"/>
              <a:t>(1973), </a:t>
            </a:r>
            <a:r>
              <a:rPr lang="pt-BR" sz="2200" i="1"/>
              <a:t>Noivo Neurótico, Noiva Furiosa</a:t>
            </a:r>
            <a:r>
              <a:rPr lang="pt-BR" sz="2200"/>
              <a:t> (</a:t>
            </a:r>
            <a:r>
              <a:rPr lang="pt-BR" sz="2200" i="1"/>
              <a:t>Annie Hall</a:t>
            </a:r>
            <a:r>
              <a:rPr lang="pt-BR" sz="2200"/>
              <a:t>) (1977), </a:t>
            </a:r>
            <a:r>
              <a:rPr lang="pt-BR" sz="2200" i="1"/>
              <a:t>Manhattan</a:t>
            </a:r>
            <a:r>
              <a:rPr lang="pt-BR" sz="2200"/>
              <a:t> (1979), </a:t>
            </a:r>
            <a:r>
              <a:rPr lang="pt-BR" sz="2200" i="1"/>
              <a:t>Zelig </a:t>
            </a:r>
            <a:r>
              <a:rPr lang="pt-BR" sz="2200"/>
              <a:t>(1983), </a:t>
            </a:r>
            <a:r>
              <a:rPr lang="pt-BR" sz="2100" i="1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Rosa Púrpura do Cairo</a:t>
            </a:r>
            <a:r>
              <a:rPr lang="pt-BR" sz="2100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(1985), Hannah e suas Irmãs (1986), </a:t>
            </a:r>
            <a:r>
              <a:rPr lang="pt-BR" sz="2100" i="1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Match Point </a:t>
            </a:r>
            <a:r>
              <a:rPr lang="pt-BR" sz="2100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(2005), </a:t>
            </a:r>
            <a:r>
              <a:rPr lang="pt-BR" sz="2100" i="1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Vicky Christina Barcelona </a:t>
            </a:r>
            <a:r>
              <a:rPr lang="pt-BR" sz="2100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(2007), </a:t>
            </a:r>
            <a:r>
              <a:rPr lang="pt-BR" sz="2100" i="1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Meia Noite em Paris </a:t>
            </a:r>
            <a:r>
              <a:rPr lang="pt-BR" sz="2100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(2011), </a:t>
            </a:r>
            <a:r>
              <a:rPr lang="pt-BR" sz="2100" i="1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Blue Jasmine </a:t>
            </a:r>
            <a:r>
              <a:rPr lang="pt-BR" sz="2100">
                <a:solidFill>
                  <a:srgbClr val="1F1F1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(2013).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5"/>
          <p:cNvSpPr txBox="1"/>
          <p:nvPr/>
        </p:nvSpPr>
        <p:spPr>
          <a:xfrm>
            <a:off x="2950650" y="5915025"/>
            <a:ext cx="324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Dorminhoco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(1973), de Allen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3" y="133300"/>
            <a:ext cx="5729798" cy="322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50" y="3492600"/>
            <a:ext cx="5729837" cy="32230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6"/>
          <p:cNvSpPr txBox="1"/>
          <p:nvPr/>
        </p:nvSpPr>
        <p:spPr>
          <a:xfrm>
            <a:off x="6166650" y="2657825"/>
            <a:ext cx="2998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6"/>
          <p:cNvSpPr txBox="1"/>
          <p:nvPr/>
        </p:nvSpPr>
        <p:spPr>
          <a:xfrm>
            <a:off x="5791375" y="4873250"/>
            <a:ext cx="293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Manhattan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(1979), de Allen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6"/>
          <p:cNvSpPr txBox="1"/>
          <p:nvPr/>
        </p:nvSpPr>
        <p:spPr>
          <a:xfrm>
            <a:off x="5791375" y="1601525"/>
            <a:ext cx="324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Annie Hall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(1977), de Allen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000" y="43400"/>
            <a:ext cx="6497976" cy="434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7"/>
          <p:cNvSpPr txBox="1"/>
          <p:nvPr/>
        </p:nvSpPr>
        <p:spPr>
          <a:xfrm>
            <a:off x="170850" y="4392975"/>
            <a:ext cx="8802300" cy="23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Zelig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(1983) é um dos filmes mais originais de Woody Allen. Trata-se de uma paródia do gênero documentário (mockumentary), um falso documentário sobre Zelig (vivido por Allen), homem que se transforma completamente no contato com as pessoas ao seu redor, assemelhando-se a elas. Para criar esse “documentário”, Allen inseriu elementos ficcionais em imagens documentais (por exemplo, colocou Zelig em um comício de Hitler). Esse procedimento se popularizaria em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Forrest Gump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(1994), de </a:t>
            </a:r>
            <a:r>
              <a:rPr lang="pt-BR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Robert Zemeckis, filme lançado mais de dez anos depois. A obra apresenta até “entrevistas” como pensadores “reais”, como Susan Sontag.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50" y="1085375"/>
            <a:ext cx="7957101" cy="427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8"/>
          <p:cNvSpPr txBox="1"/>
          <p:nvPr/>
        </p:nvSpPr>
        <p:spPr>
          <a:xfrm>
            <a:off x="1392750" y="5361025"/>
            <a:ext cx="63585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Rosa Púrpura do Cairo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(1985), de Allen: quando o mundo das telas e o mundo real se comunicam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Gordon Parks</a:t>
            </a:r>
            <a:endParaRPr sz="4000"/>
          </a:p>
        </p:txBody>
      </p:sp>
      <p:sp>
        <p:nvSpPr>
          <p:cNvPr id="371" name="Google Shape;371;p59"/>
          <p:cNvSpPr txBox="1">
            <a:spLocks noGrp="1"/>
          </p:cNvSpPr>
          <p:nvPr>
            <p:ph type="body" idx="1"/>
          </p:nvPr>
        </p:nvSpPr>
        <p:spPr>
          <a:xfrm>
            <a:off x="395536" y="1268760"/>
            <a:ext cx="8352928" cy="5184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Não vinculado ao grupo do Novo Cinema Americano, mas atuante no mesmo contexto.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Primeiro diretor negro a fazer um filme por um dos grandes estúdios.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Essa obra foi </a:t>
            </a:r>
            <a:r>
              <a:rPr lang="pt-BR" sz="2200" i="1"/>
              <a:t>A Árvore da Solidão</a:t>
            </a:r>
            <a:r>
              <a:rPr lang="pt-BR" sz="2200"/>
              <a:t>, de 1969. O filme é baseado em um romance autobiográfico de mesmo nome (</a:t>
            </a:r>
            <a:r>
              <a:rPr lang="pt-BR" sz="2200" i="1"/>
              <a:t>The Learning Tree</a:t>
            </a:r>
            <a:r>
              <a:rPr lang="pt-BR" sz="2200"/>
              <a:t>) escrito pelo próprio Parks. Ele também foi o produtor e o compositor da trilha sonora.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A obra retrata o crescimento em uma fazenda do Kansas na década de 1920 e a presença do racismo.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1971, Gordon Parks produziu </a:t>
            </a:r>
            <a:r>
              <a:rPr lang="pt-BR" sz="2200" i="1"/>
              <a:t>Shaft</a:t>
            </a:r>
            <a:r>
              <a:rPr lang="pt-BR" sz="2200"/>
              <a:t>, filme fundamental do gênero Blaxploitation.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Essa obra aborda a cultura negra de forma afirmativa..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A trilha sonora foi composta por Isaac Hayes.</a:t>
            </a:r>
            <a:endParaRPr sz="22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0"/>
          <p:cNvSpPr txBox="1"/>
          <p:nvPr/>
        </p:nvSpPr>
        <p:spPr>
          <a:xfrm>
            <a:off x="2378400" y="5915025"/>
            <a:ext cx="438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Árvore da Solidão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(1969), de Gordon Parks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457200" y="102050"/>
            <a:ext cx="82296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200"/>
              <a:t>30/8 – Aula 3: O cinema moderno (de 1959 até anos 1980)</a:t>
            </a:r>
            <a:endParaRPr sz="4000"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180150" y="1719675"/>
            <a:ext cx="8783700" cy="49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Nouvelle Vague Tcheca;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 Espanha, o cinema crítico de Carlos Saura;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 Inglaterra, o cinema progressista de Ken Loach;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Na Bélgica, o feminismo cotidiano de Chantal Akerman, com sua obra Jeanne Dielman;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Algumas observações sobre o cinema africano;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81000" algn="l" rtl="0">
              <a:spcBef>
                <a:spcPts val="320"/>
              </a:spcBef>
              <a:spcAft>
                <a:spcPts val="0"/>
              </a:spcAft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Crise no cinema moderno dos EUA e início da era dos blockbusters;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-3937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Spike Lee: uma abordagem crítica das questões raciais no cinema.- A Nouvelle Vague francesa: o movimento disparador de uma revolução.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sz="105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 cinema Blaxploitation</a:t>
            </a:r>
            <a:endParaRPr sz="4000"/>
          </a:p>
        </p:txBody>
      </p:sp>
      <p:sp>
        <p:nvSpPr>
          <p:cNvPr id="383" name="Google Shape;383;p61"/>
          <p:cNvSpPr txBox="1">
            <a:spLocks noGrp="1"/>
          </p:cNvSpPr>
          <p:nvPr>
            <p:ph type="body" idx="1"/>
          </p:nvPr>
        </p:nvSpPr>
        <p:spPr>
          <a:xfrm>
            <a:off x="323528" y="1268760"/>
            <a:ext cx="8496944" cy="525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Espécie de “subgênero” dos filmes </a:t>
            </a:r>
            <a:r>
              <a:rPr lang="pt-BR" sz="2400" i="1"/>
              <a:t>exploitation</a:t>
            </a:r>
            <a:r>
              <a:rPr lang="pt-BR" sz="2400"/>
              <a:t> (obras de teor mais apelativo, caracterizadas por um excesso na violência e/ou no conteúdo sexual).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Blaxploitation surge no contexto da luta dos negros pelos direitos civis, do movimento Black Power e da formação do partido dos Panteras Negras.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Filmes produzidos e estrelados por negros.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 obras tinham uma visão mais positiva e afirmativa da cultura dos negros, vistos como criadores e protagonistas de suas histórias.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Mesmo a questão da sexualidade é controversa: as personagens mulheres tinham seus corpos expostos, mas ao mesmo tempo apresentavam uma autonomia nunca antes vista.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912" y="97925"/>
            <a:ext cx="7220175" cy="58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2"/>
          <p:cNvSpPr txBox="1"/>
          <p:nvPr/>
        </p:nvSpPr>
        <p:spPr>
          <a:xfrm>
            <a:off x="3005100" y="5982375"/>
            <a:ext cx="313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Shaft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(1971), de Gordon Parks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 cinema Blaxploitation</a:t>
            </a:r>
            <a:endParaRPr sz="4000"/>
          </a:p>
        </p:txBody>
      </p:sp>
      <p:sp>
        <p:nvSpPr>
          <p:cNvPr id="395" name="Google Shape;395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Presença importante da música </a:t>
            </a:r>
            <a:r>
              <a:rPr lang="pt-BR" sz="2400" i="1"/>
              <a:t>soul </a:t>
            </a:r>
            <a:r>
              <a:rPr lang="pt-BR" sz="2400"/>
              <a:t>e </a:t>
            </a:r>
            <a:r>
              <a:rPr lang="pt-BR" sz="2400" i="1"/>
              <a:t>funk</a:t>
            </a:r>
            <a:r>
              <a:rPr lang="pt-BR" sz="2400"/>
              <a:t>, mais um elemento de afirmação.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Presença contraditória do tema do crime, que pode ser visto como um produtor de estereótipos sobre os negros.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Forte criação de imagens sobre a figura masculina.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 i="1"/>
              <a:t>Sweet Sweetback's Baadasssss Song </a:t>
            </a:r>
            <a:r>
              <a:rPr lang="pt-BR" sz="2400"/>
              <a:t>(1971), de Melvin van Peebles, é um dos filmes mais influentes – experimental, mas altamente lucrativo.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 i="1"/>
              <a:t>Super Fly</a:t>
            </a:r>
            <a:r>
              <a:rPr lang="pt-BR" sz="2400"/>
              <a:t> (1972), de Gordon Parks Jr., também bastante popular, contou com uma famosa trilha de Curtis Mayfield.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 i="1"/>
              <a:t>Coffy </a:t>
            </a:r>
            <a:r>
              <a:rPr lang="pt-BR" sz="2400"/>
              <a:t>(1973), de Jack Hill, protagonizado por Pam Grier, adota uma perspectiva mais feminina.</a:t>
            </a:r>
            <a:endParaRPr sz="2400" i="1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i="1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0300"/>
            <a:ext cx="8839202" cy="467741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4"/>
          <p:cNvSpPr txBox="1"/>
          <p:nvPr/>
        </p:nvSpPr>
        <p:spPr>
          <a:xfrm>
            <a:off x="1097550" y="5767700"/>
            <a:ext cx="694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Sweet Sweetback's Baadasssss Song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(1971), de Melvin van Peebles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54938"/>
            <a:ext cx="8839201" cy="474811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5"/>
          <p:cNvSpPr txBox="1"/>
          <p:nvPr/>
        </p:nvSpPr>
        <p:spPr>
          <a:xfrm>
            <a:off x="152550" y="5803050"/>
            <a:ext cx="8839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Pam Grier em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Coffy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(1973), de Jack Hill. A atriz fez novo sucesso na década de 1990, ao atuar no filme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Jackie Brown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(1997), de Quentin Tarantino (uma homenagem ao Blaxploitation).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O cinema moderno italiano</a:t>
            </a:r>
            <a:endParaRPr sz="4000"/>
          </a:p>
        </p:txBody>
      </p:sp>
      <p:sp>
        <p:nvSpPr>
          <p:cNvPr id="413" name="Google Shape;413;p66"/>
          <p:cNvSpPr txBox="1">
            <a:spLocks noGrp="1"/>
          </p:cNvSpPr>
          <p:nvPr>
            <p:ph type="body" idx="1"/>
          </p:nvPr>
        </p:nvSpPr>
        <p:spPr>
          <a:xfrm>
            <a:off x="359532" y="1124744"/>
            <a:ext cx="8532948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Nas décadas de 1960 e 1970, o cinema italiano entra em seu período moderno. A influência neorrealista se junta a novas orientações e múltiplos objetivos. A própria Itália se modifica, passando por um </a:t>
            </a:r>
            <a:r>
              <a:rPr lang="pt-BR" sz="2200" i="1"/>
              <a:t>boom </a:t>
            </a:r>
            <a:r>
              <a:rPr lang="pt-BR" sz="2200"/>
              <a:t>econômico nas décadas de 1950 e 1970.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Perspectivas mais poéticas, dramáticas, históricas, existencialistas.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Cada um dos diretores italianos segue um caminho bastante próprio, não havendo muitas linhas comuns.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Nessa heterogeneidade, o cinema italiano seguiu produzindo obras de alta qualidade e altamente influentes.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Principais diretores: Vittorio de Sica, Federico Fellini, Luchino Visconti, Michelangelo Antonioni, Pier Paolo Pasolini, Bernardo Bertolucci.</a:t>
            </a:r>
            <a:endParaRPr/>
          </a:p>
          <a:p>
            <a:pPr marL="342900" lvl="0" indent="-3429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A partir dos anos 1980, o país perde a posição de linha de frente no campo cinematográfico (mas ainda conta com grandes diretores e obras).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25" y="1015925"/>
            <a:ext cx="8592950" cy="48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7"/>
          <p:cNvSpPr txBox="1"/>
          <p:nvPr/>
        </p:nvSpPr>
        <p:spPr>
          <a:xfrm>
            <a:off x="1242900" y="5842100"/>
            <a:ext cx="665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Federico Fellini: um dos maiores nomes do cinema moderno italiano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8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Fellini: poesia e imaginação</a:t>
            </a:r>
            <a:endParaRPr sz="4000"/>
          </a:p>
        </p:txBody>
      </p:sp>
      <p:sp>
        <p:nvSpPr>
          <p:cNvPr id="425" name="Google Shape;425;p68"/>
          <p:cNvSpPr txBox="1">
            <a:spLocks noGrp="1"/>
          </p:cNvSpPr>
          <p:nvPr>
            <p:ph type="body" idx="1"/>
          </p:nvPr>
        </p:nvSpPr>
        <p:spPr>
          <a:xfrm>
            <a:off x="244250" y="1277150"/>
            <a:ext cx="8747400" cy="5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Fellini começa a carreira de diretor no início dos anos 1950, em filmes ainda bastante influenciados pelo neorrealismo.</a:t>
            </a:r>
            <a:endParaRPr sz="220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Influência do circo, presença do lúdico e do grotesco.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Nessa década, realiza duas obras fundamentais com a sua esposa Giulietta Masina: </a:t>
            </a:r>
            <a:r>
              <a:rPr lang="pt-BR" sz="2200" i="1"/>
              <a:t>A Estrada da Vida </a:t>
            </a:r>
            <a:r>
              <a:rPr lang="pt-BR" sz="2200"/>
              <a:t>(1954) e </a:t>
            </a:r>
            <a:r>
              <a:rPr lang="pt-BR" sz="2200" i="1"/>
              <a:t>Noites de Cabíria </a:t>
            </a:r>
            <a:r>
              <a:rPr lang="pt-BR" sz="2200"/>
              <a:t>(1957), de forte teor poético e influência de Chaplin.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Nos anos 1960, realiza dois dos mais importantes filmes da década: </a:t>
            </a:r>
            <a:r>
              <a:rPr lang="pt-BR" sz="2200" i="1"/>
              <a:t>A Doce Vida </a:t>
            </a:r>
            <a:r>
              <a:rPr lang="pt-BR" sz="2200"/>
              <a:t>(1960) e </a:t>
            </a:r>
            <a:r>
              <a:rPr lang="pt-BR" sz="2200" i="1"/>
              <a:t>8 e 1/2 </a:t>
            </a:r>
            <a:r>
              <a:rPr lang="pt-BR" sz="2200"/>
              <a:t>(1963), ambos com o ator Marcello Mastroianni..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pt-BR" sz="2200"/>
              <a:t>Em </a:t>
            </a:r>
            <a:r>
              <a:rPr lang="pt-BR" sz="2200" i="1"/>
              <a:t>A Doce Vida</a:t>
            </a:r>
            <a:r>
              <a:rPr lang="pt-BR" sz="2200"/>
              <a:t>, há um olhar lúdico, mas ao mesmo tempo irônico, sobre a vida hedonista da elite italiana. Em </a:t>
            </a:r>
            <a:r>
              <a:rPr lang="pt-BR" sz="2200" i="1"/>
              <a:t>8 1/2</a:t>
            </a:r>
            <a:r>
              <a:rPr lang="pt-BR" sz="2200"/>
              <a:t>, o diretor realiza uma obra metalinguística sobre o fazer do próprio cinema. Ambas as obras contam com o ator Marcello Mastroianni.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Aborda cada vez mais o sonho e a imaginação.</a:t>
            </a:r>
            <a:endParaRPr sz="2200"/>
          </a:p>
          <a:p>
            <a:pPr marL="342900" lvl="0" indent="-330200" algn="l" rtl="0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pt-BR" sz="2200"/>
              <a:t>O compositor Nino Rota foi um grande parceiro em suas obras.</a:t>
            </a:r>
            <a:endParaRPr sz="22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341538"/>
            <a:ext cx="8686800" cy="521208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9"/>
          <p:cNvSpPr txBox="1"/>
          <p:nvPr/>
        </p:nvSpPr>
        <p:spPr>
          <a:xfrm>
            <a:off x="228600" y="5553625"/>
            <a:ext cx="8686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Estrada da Vida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(1954), de Fellini. A atriz que interpreta a personagem principal, Gelsomina, é Giulietta Masina, esposa de Fellini. Nessa década, Giulietta faria outro filme importante,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Noites de Cabíria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(1957).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75" y="152400"/>
            <a:ext cx="4371921" cy="65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70"/>
          <p:cNvSpPr txBox="1"/>
          <p:nvPr/>
        </p:nvSpPr>
        <p:spPr>
          <a:xfrm>
            <a:off x="4572000" y="2921100"/>
            <a:ext cx="2180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Giulietta Masina em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Noites de Cabíria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(1957), de Fellini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457200" y="211050"/>
            <a:ext cx="8229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4000" dirty="0"/>
              <a:t>Nouvelle Vague: contexto histórico</a:t>
            </a:r>
            <a:endParaRPr sz="4000" i="1" dirty="0"/>
          </a:p>
        </p:txBody>
      </p:sp>
      <p:sp>
        <p:nvSpPr>
          <p:cNvPr id="115" name="Google Shape;115;p18"/>
          <p:cNvSpPr txBox="1">
            <a:spLocks noGrp="1"/>
          </p:cNvSpPr>
          <p:nvPr>
            <p:ph type="body" idx="1"/>
          </p:nvPr>
        </p:nvSpPr>
        <p:spPr>
          <a:xfrm>
            <a:off x="422400" y="1114950"/>
            <a:ext cx="8299200" cy="55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pt-BR" sz="22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França, anos 1950. 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País sai de certo isolamento do período da Segunda Guerra Mundial.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Movimento de crítica e de discussão de filmes.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Importância da Cinemateca Francesa, dirigida por Henri </a:t>
            </a:r>
            <a:r>
              <a:rPr lang="pt-BR" sz="2200" dirty="0" err="1"/>
              <a:t>Langlois</a:t>
            </a:r>
            <a:r>
              <a:rPr lang="pt-BR" sz="2200" dirty="0"/>
              <a:t>, importante para a preservação e o acesso a filmes clássicos.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Dois críticos se sobressaem: Jean-Luc Godard e François Truffaut.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Em 1951, os jovens fundam a </a:t>
            </a:r>
            <a:r>
              <a:rPr lang="pt-BR" sz="2200" i="1" dirty="0"/>
              <a:t>Cahiers </a:t>
            </a:r>
            <a:r>
              <a:rPr lang="pt-BR" sz="2200" i="1" dirty="0" err="1"/>
              <a:t>du</a:t>
            </a:r>
            <a:r>
              <a:rPr lang="pt-BR" sz="2200" i="1" dirty="0"/>
              <a:t> </a:t>
            </a:r>
            <a:r>
              <a:rPr lang="pt-BR" sz="2200" i="1" dirty="0" err="1"/>
              <a:t>Cinéma</a:t>
            </a:r>
            <a:r>
              <a:rPr lang="pt-BR" sz="2200" dirty="0"/>
              <a:t>, principal revista de cinema e núcleo de pensamento das mudanças.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Os autores desenvolvem a “política dos autores”, termo que reflete a valorização do olhar do diretor como autor dos filmes, mais do que qualquer outra profissão envolvida na produção da obra.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Procuravam identificar traços únicos nas obras de diretores, constantes em seus filmes.</a:t>
            </a:r>
            <a:endParaRPr sz="22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1"/>
          <p:cNvSpPr txBox="1"/>
          <p:nvPr/>
        </p:nvSpPr>
        <p:spPr>
          <a:xfrm>
            <a:off x="1956000" y="5915025"/>
            <a:ext cx="52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Doce Vida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(1960), de Fellini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2"/>
          <p:cNvSpPr txBox="1"/>
          <p:nvPr/>
        </p:nvSpPr>
        <p:spPr>
          <a:xfrm>
            <a:off x="1956000" y="5848925"/>
            <a:ext cx="52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e 1/2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(1963), de Fellini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250" y="87198"/>
            <a:ext cx="7486625" cy="552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Luchino Visconti</a:t>
            </a:r>
            <a:endParaRPr sz="4000"/>
          </a:p>
        </p:txBody>
      </p:sp>
      <p:sp>
        <p:nvSpPr>
          <p:cNvPr id="455" name="Google Shape;455;p73"/>
          <p:cNvSpPr txBox="1">
            <a:spLocks noGrp="1"/>
          </p:cNvSpPr>
          <p:nvPr>
            <p:ph type="body" idx="1"/>
          </p:nvPr>
        </p:nvSpPr>
        <p:spPr>
          <a:xfrm>
            <a:off x="395536" y="1412776"/>
            <a:ext cx="8424900" cy="51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Diretor de origem nobre, mas que foi filiado ao partido comunista.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Inicialmente vinculado ao neorrealismo.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Seus filmes maduros apresentam um tom mais suntuoso e grandioso, com cenários e roupas exuberantes.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Nessa fase, o seu tema principal foi a decadência da nobreza e da burguesia italiana.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Duas das suas mais conhecidas obras se encontram nessa estética: </a:t>
            </a:r>
            <a:r>
              <a:rPr lang="pt-BR" sz="2400" i="1"/>
              <a:t>O Leopardo </a:t>
            </a:r>
            <a:r>
              <a:rPr lang="pt-BR" sz="2400"/>
              <a:t>(1963) e </a:t>
            </a:r>
            <a:r>
              <a:rPr lang="pt-BR" sz="2400" i="1"/>
              <a:t>Morte em Veneza</a:t>
            </a:r>
            <a:r>
              <a:rPr lang="pt-BR" sz="2400"/>
              <a:t> (1971) – essa última, com um forte tom homossexual.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Realizou, após o período neorrealista, um dos mais belos filmes neorrealistas: </a:t>
            </a:r>
            <a:r>
              <a:rPr lang="pt-BR" sz="2400" i="1"/>
              <a:t>Rocco e seus Irmãos</a:t>
            </a:r>
            <a:r>
              <a:rPr lang="pt-BR" sz="2400"/>
              <a:t> (1960).</a:t>
            </a:r>
            <a:endParaRPr sz="2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74"/>
          <p:cNvSpPr txBox="1"/>
          <p:nvPr/>
        </p:nvSpPr>
        <p:spPr>
          <a:xfrm>
            <a:off x="1638000" y="5915025"/>
            <a:ext cx="586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Neorrealismo em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Rocco e seus Irmãos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(1960), de Visconti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75"/>
          <p:cNvSpPr txBox="1"/>
          <p:nvPr/>
        </p:nvSpPr>
        <p:spPr>
          <a:xfrm>
            <a:off x="1956000" y="5915025"/>
            <a:ext cx="52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exuberância de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Leopardo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(1963), de Visconti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4425"/>
            <a:ext cx="8839200" cy="4969147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76"/>
          <p:cNvSpPr txBox="1"/>
          <p:nvPr/>
        </p:nvSpPr>
        <p:spPr>
          <a:xfrm>
            <a:off x="2691750" y="5913575"/>
            <a:ext cx="376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Morte em Veneza 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(1971), de Visconti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Michelangelo Antonioni</a:t>
            </a:r>
            <a:endParaRPr sz="4000"/>
          </a:p>
        </p:txBody>
      </p:sp>
      <p:sp>
        <p:nvSpPr>
          <p:cNvPr id="479" name="Google Shape;479;p77"/>
          <p:cNvSpPr txBox="1">
            <a:spLocks noGrp="1"/>
          </p:cNvSpPr>
          <p:nvPr>
            <p:ph type="body" idx="1"/>
          </p:nvPr>
        </p:nvSpPr>
        <p:spPr>
          <a:xfrm>
            <a:off x="457200" y="1412776"/>
            <a:ext cx="8229600" cy="51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Autor de uma obra mais cerebral, mais intelectual, que reflete sobre os dilemas da modernidade.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Criador de uma perspectiva inovadora sobre a composição: os personagens muitas vezes não são enquadrados no centro, mas dispostos no canto das imagens (ideia do descentramento dos sujeitos).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1960, 1961 e 1962, realiza a chamada “Trilogia da Incomunicabilidade”, formada por </a:t>
            </a:r>
            <a:r>
              <a:rPr lang="pt-BR" sz="2400" i="1"/>
              <a:t>A Aventura</a:t>
            </a:r>
            <a:r>
              <a:rPr lang="pt-BR" sz="2400"/>
              <a:t>, A</a:t>
            </a:r>
            <a:r>
              <a:rPr lang="pt-BR" sz="2400" i="1"/>
              <a:t> Noite</a:t>
            </a:r>
            <a:r>
              <a:rPr lang="pt-BR" sz="2400"/>
              <a:t> e </a:t>
            </a:r>
            <a:r>
              <a:rPr lang="pt-BR" sz="2400" i="1"/>
              <a:t>O Eclipse</a:t>
            </a:r>
            <a:r>
              <a:rPr lang="pt-BR" sz="2400"/>
              <a:t> – filmes que abordam o vazio da existência, a falta de sentido da vida e a dificuldade de comunicação entre as pessoas.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Na Inglaterra, realiza o importante </a:t>
            </a:r>
            <a:r>
              <a:rPr lang="pt-BR" sz="2400" i="1"/>
              <a:t>Blow Up </a:t>
            </a:r>
            <a:r>
              <a:rPr lang="pt-BR" sz="2400"/>
              <a:t>(1966), filme que questiona a verdade das imagens.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675" y="955987"/>
            <a:ext cx="8624626" cy="494602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78"/>
          <p:cNvSpPr txBox="1"/>
          <p:nvPr/>
        </p:nvSpPr>
        <p:spPr>
          <a:xfrm>
            <a:off x="2988288" y="5902025"/>
            <a:ext cx="316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Aventura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(1960), de Antonioni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00" y="125150"/>
            <a:ext cx="8448600" cy="566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9"/>
          <p:cNvSpPr txBox="1"/>
          <p:nvPr/>
        </p:nvSpPr>
        <p:spPr>
          <a:xfrm>
            <a:off x="2923350" y="5792750"/>
            <a:ext cx="329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Eclipse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(1962), de Antonioni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25" y="1071862"/>
            <a:ext cx="8312350" cy="471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80"/>
          <p:cNvSpPr txBox="1"/>
          <p:nvPr/>
        </p:nvSpPr>
        <p:spPr>
          <a:xfrm>
            <a:off x="2248650" y="5786125"/>
            <a:ext cx="46467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Blow Up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(1967), de Antonioni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ffaut vs. Godard: o cenário de uma rutura | Extra | RTP">
            <a:extLst>
              <a:ext uri="{FF2B5EF4-FFF2-40B4-BE49-F238E27FC236}">
                <a16:creationId xmlns:a16="http://schemas.microsoft.com/office/drawing/2014/main" id="{C9E9DB37-C7A3-5172-7252-9A14D867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34" y="537997"/>
            <a:ext cx="8554932" cy="57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DA46864-FF72-1567-F556-9E7FDA1A16CB}"/>
              </a:ext>
            </a:extLst>
          </p:cNvPr>
          <p:cNvSpPr txBox="1"/>
          <p:nvPr/>
        </p:nvSpPr>
        <p:spPr>
          <a:xfrm>
            <a:off x="2989675" y="6320002"/>
            <a:ext cx="316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Godard (esquerda) e Truffaut (direita)</a:t>
            </a:r>
          </a:p>
        </p:txBody>
      </p:sp>
    </p:spTree>
    <p:extLst>
      <p:ext uri="{BB962C8B-B14F-4D97-AF65-F5344CB8AC3E}">
        <p14:creationId xmlns:p14="http://schemas.microsoft.com/office/powerpoint/2010/main" val="32639805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Pier Paolo Pasolini</a:t>
            </a:r>
            <a:endParaRPr sz="4000"/>
          </a:p>
        </p:txBody>
      </p:sp>
      <p:sp>
        <p:nvSpPr>
          <p:cNvPr id="503" name="Google Shape;503;p81"/>
          <p:cNvSpPr txBox="1">
            <a:spLocks noGrp="1"/>
          </p:cNvSpPr>
          <p:nvPr>
            <p:ph type="body" idx="1"/>
          </p:nvPr>
        </p:nvSpPr>
        <p:spPr>
          <a:xfrm>
            <a:off x="457200" y="1196752"/>
            <a:ext cx="82296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Diretor, poeta, romancista, dramaturgo, foi uma das principais figuras da cultura italiana na segunda metade do século XX.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Assumidamente homossexual, ateu e comunista.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Profundamente influenciado pela literatura e pela pintura italiana, inclusive em suas composições (mais frontais).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Autor de uma obra profundamente crítica às hipocrisias da burguesia italiana e à repressão sexual.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Inicialmente realiza filmes de teor mais neorrealista, como </a:t>
            </a:r>
            <a:r>
              <a:rPr lang="pt-BR" sz="2400" i="1"/>
              <a:t>Accattone: Desajuste Social</a:t>
            </a:r>
            <a:r>
              <a:rPr lang="pt-BR" sz="2400"/>
              <a:t> (1962) e </a:t>
            </a:r>
            <a:r>
              <a:rPr lang="pt-BR" sz="2400" i="1"/>
              <a:t>Mamma Roma </a:t>
            </a:r>
            <a:r>
              <a:rPr lang="pt-BR" sz="2400"/>
              <a:t>(1964).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Realiza duas adaptações de tragédias gregas: </a:t>
            </a:r>
            <a:r>
              <a:rPr lang="pt-BR" sz="2400" i="1"/>
              <a:t>Édipo Rei</a:t>
            </a:r>
            <a:r>
              <a:rPr lang="pt-BR" sz="2400"/>
              <a:t> (1967) e </a:t>
            </a:r>
            <a:r>
              <a:rPr lang="pt-BR" sz="2400" i="1"/>
              <a:t>Medeia</a:t>
            </a:r>
            <a:r>
              <a:rPr lang="pt-BR" sz="2400"/>
              <a:t> (1969).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1968, dirige o moderno e misterioso </a:t>
            </a:r>
            <a:r>
              <a:rPr lang="pt-BR" sz="2400" i="1"/>
              <a:t>Teorema</a:t>
            </a:r>
            <a:r>
              <a:rPr lang="pt-BR" sz="2400"/>
              <a:t>, sobre um jovem visitante que bagunça a vida de uma família burguesa.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00" y="532188"/>
            <a:ext cx="5875225" cy="5793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2"/>
          <p:cNvSpPr txBox="1"/>
          <p:nvPr/>
        </p:nvSpPr>
        <p:spPr>
          <a:xfrm>
            <a:off x="5984225" y="2921100"/>
            <a:ext cx="285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Pasolini bate num fascista que o confrontou na estreia de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Mamma Roma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(1962)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00" y="1080388"/>
            <a:ext cx="8350600" cy="469722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83"/>
          <p:cNvSpPr txBox="1"/>
          <p:nvPr/>
        </p:nvSpPr>
        <p:spPr>
          <a:xfrm>
            <a:off x="2541450" y="5777625"/>
            <a:ext cx="40611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Mamma Roma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(1962), de Pasolini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2975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84"/>
          <p:cNvSpPr txBox="1"/>
          <p:nvPr/>
        </p:nvSpPr>
        <p:spPr>
          <a:xfrm>
            <a:off x="1956000" y="5915025"/>
            <a:ext cx="52320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Teorema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(1968), de Pasolini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Pier Paolo Pasolini</a:t>
            </a:r>
            <a:endParaRPr/>
          </a:p>
        </p:txBody>
      </p:sp>
      <p:sp>
        <p:nvSpPr>
          <p:cNvPr id="527" name="Google Shape;527;p85"/>
          <p:cNvSpPr txBox="1">
            <a:spLocks noGrp="1"/>
          </p:cNvSpPr>
          <p:nvPr>
            <p:ph type="body" idx="1"/>
          </p:nvPr>
        </p:nvSpPr>
        <p:spPr>
          <a:xfrm>
            <a:off x="457200" y="1340768"/>
            <a:ext cx="8229600" cy="52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Suas últimas quatro obras são as mais polêmicas.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1971, 1972 e 1974, realiza adaptações de textos literários medievais, na Chamada “Trilogia da Vida”: </a:t>
            </a:r>
            <a:r>
              <a:rPr lang="pt-BR" sz="2400" i="1"/>
              <a:t>O Decameron</a:t>
            </a:r>
            <a:r>
              <a:rPr lang="pt-BR" sz="2400"/>
              <a:t>, </a:t>
            </a:r>
            <a:r>
              <a:rPr lang="pt-BR" sz="2400" i="1"/>
              <a:t>Os Contos de Canterbury</a:t>
            </a:r>
            <a:r>
              <a:rPr lang="pt-BR" sz="2400"/>
              <a:t> e </a:t>
            </a:r>
            <a:r>
              <a:rPr lang="pt-BR" sz="2400" i="1"/>
              <a:t>As Mil e uma Noites</a:t>
            </a:r>
            <a:r>
              <a:rPr lang="pt-BR" sz="2400"/>
              <a:t>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Nesses três filmes, de teor mais erótico, Pasolini parece valorizar uma expressão mais livre e afirmativa dos corpos e de suas atividades nos períodos antigos, diferentes dos atuais.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 1975, lança </a:t>
            </a:r>
            <a:r>
              <a:rPr lang="pt-BR" sz="2400" i="1"/>
              <a:t>Saló ou os 120 Dias de Sodoma</a:t>
            </a:r>
            <a:r>
              <a:rPr lang="pt-BR" sz="2400"/>
              <a:t>, baseado em uma obra do Marquês de Sade.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Polêmico e violento, filme relaciona o fascismo ao controle dos corpos e à perversão sexual.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Pasolini foi assassinado em 2 de novembro de 1975, e o seu seu caso até hoje não foi solucionado.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50" y="1056200"/>
            <a:ext cx="8839199" cy="4745602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6"/>
          <p:cNvSpPr txBox="1"/>
          <p:nvPr/>
        </p:nvSpPr>
        <p:spPr>
          <a:xfrm>
            <a:off x="1910575" y="5801800"/>
            <a:ext cx="52320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Decameron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(1971), de Pasolini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46100"/>
            <a:ext cx="8839200" cy="4765802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87"/>
          <p:cNvSpPr txBox="1"/>
          <p:nvPr/>
        </p:nvSpPr>
        <p:spPr>
          <a:xfrm>
            <a:off x="1442700" y="5811900"/>
            <a:ext cx="6258600" cy="5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Pasolini como ator no seu filme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Contos de Canterbury 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(1972)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1900"/>
            <a:ext cx="8839202" cy="481420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88"/>
          <p:cNvSpPr txBox="1"/>
          <p:nvPr/>
        </p:nvSpPr>
        <p:spPr>
          <a:xfrm>
            <a:off x="2602950" y="5836100"/>
            <a:ext cx="393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Mil e Uma Noites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(1974), de Pasolini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213" y="707813"/>
            <a:ext cx="8163575" cy="54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9"/>
          <p:cNvSpPr txBox="1"/>
          <p:nvPr/>
        </p:nvSpPr>
        <p:spPr>
          <a:xfrm>
            <a:off x="1956000" y="6150175"/>
            <a:ext cx="52320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Pasolini nas gravações de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Salò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(1975)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Cinema Político Italiano</a:t>
            </a:r>
            <a:endParaRPr sz="4000"/>
          </a:p>
        </p:txBody>
      </p:sp>
      <p:sp>
        <p:nvSpPr>
          <p:cNvPr id="557" name="Google Shape;557;p90"/>
          <p:cNvSpPr txBox="1">
            <a:spLocks noGrp="1"/>
          </p:cNvSpPr>
          <p:nvPr>
            <p:ph type="body" idx="1"/>
          </p:nvPr>
        </p:nvSpPr>
        <p:spPr>
          <a:xfrm>
            <a:off x="323528" y="1340768"/>
            <a:ext cx="8424900" cy="52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Contexto de caos político na Itália dos anos 1960 e 1970.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Nesse contexto, diretores realizam filmes mais engajados, preocupados com o retrato das relações de poder, da corrupção e da corrosão das instituições.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Alguns dos principais diretores: Francesco Rosi, Marco Bellocchio, Gillo Pontecorvo, Elio Petri, Damiano Damiani.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Esses filmes, de teor mais progressista, procuravam investigar as entranhas do Estado, a desigualdade na distribuição dos seus benefícios e as injustiças cometidas contra os cidadãos comuns.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Alguns filmes importantes: </a:t>
            </a:r>
            <a:r>
              <a:rPr lang="pt-BR" sz="2400" i="1"/>
              <a:t>A Batalha de Argel </a:t>
            </a:r>
            <a:r>
              <a:rPr lang="pt-BR" sz="2400"/>
              <a:t>(1966), de Gillo Pontecorvo; </a:t>
            </a:r>
            <a:r>
              <a:rPr lang="pt-BR" sz="2400" i="1"/>
              <a:t>Investigação de um Cidadão Acima de Qualquer Suspeita</a:t>
            </a:r>
            <a:r>
              <a:rPr lang="pt-BR" sz="2400"/>
              <a:t> (1970) e </a:t>
            </a:r>
            <a:r>
              <a:rPr lang="pt-BR" sz="2400" i="1"/>
              <a:t>A Classe Operária Vai ao Paraíso </a:t>
            </a:r>
            <a:r>
              <a:rPr lang="pt-BR" sz="2400"/>
              <a:t>(1971), de Elio Petri.</a:t>
            </a: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/>
        </p:nvSpPr>
        <p:spPr>
          <a:xfrm>
            <a:off x="5316600" y="2367000"/>
            <a:ext cx="23709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Primeira edição da revista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Cahiers du Cinéma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(1951), com a atriz Gloria Swanson, de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Crepúsculo dos Deuses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(Billy Wilder, 1950)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000" y="152400"/>
            <a:ext cx="4555610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97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91"/>
          <p:cNvSpPr txBox="1"/>
          <p:nvPr/>
        </p:nvSpPr>
        <p:spPr>
          <a:xfrm>
            <a:off x="2015100" y="5124450"/>
            <a:ext cx="511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Classe Operária Vai ao Paraíso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(1971), de Elio Petri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pt-BR" sz="4000"/>
              <a:t>Nouvelle Vague: críticas e valorizações</a:t>
            </a:r>
            <a:endParaRPr sz="40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457200" y="1124744"/>
            <a:ext cx="8229600" cy="54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pt-BR" sz="22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Criticavam os “filmes de qualidade” franceses do período, considerados medíocres, convencionais, artificiais.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Enquanto isso, valorizavam alguns diretores de outros países, cuja obra, a seu ver, apresentava uma originalidade e mesmo um frescor.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Alguns são americanos: Alfred Hitchcock, Samuel Fuller, Howard Hawks.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Outros são europeus: Ingmar Bergman, Roberto Rossellini, Jean Renoir, Robert Bresson.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Defendiam uma aproximação dos tempos atuais e um coloquialismo na abordagem.</a:t>
            </a:r>
            <a:endParaRPr sz="2200"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200" dirty="0"/>
              <a:t>Em 1955, sai </a:t>
            </a:r>
            <a:r>
              <a:rPr lang="pt-BR" sz="2200" i="1" dirty="0"/>
              <a:t>La Pointe </a:t>
            </a:r>
            <a:r>
              <a:rPr lang="pt-BR" sz="2200" i="1" dirty="0" err="1"/>
              <a:t>Courte</a:t>
            </a:r>
            <a:r>
              <a:rPr lang="pt-BR" sz="2200" dirty="0"/>
              <a:t>, de </a:t>
            </a:r>
            <a:r>
              <a:rPr lang="pt-BR" sz="2200" dirty="0" err="1"/>
              <a:t>Agnès</a:t>
            </a:r>
            <a:r>
              <a:rPr lang="pt-BR" sz="2200" dirty="0"/>
              <a:t> Varda, obra precursora do movimento, de forte influência neorrealista.</a:t>
            </a:r>
            <a:endParaRPr sz="2200" dirty="0"/>
          </a:p>
          <a:p>
            <a:pPr marL="34290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400"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4049</Words>
  <Application>Microsoft Office PowerPoint</Application>
  <PresentationFormat>Apresentação na tela (4:3)</PresentationFormat>
  <Paragraphs>255</Paragraphs>
  <Slides>80</Slides>
  <Notes>79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80</vt:i4>
      </vt:variant>
    </vt:vector>
  </HeadingPairs>
  <TitlesOfParts>
    <vt:vector size="84" baseType="lpstr">
      <vt:lpstr>Roboto</vt:lpstr>
      <vt:lpstr>Calibri</vt:lpstr>
      <vt:lpstr>Arial</vt:lpstr>
      <vt:lpstr>Tema do Office</vt:lpstr>
      <vt:lpstr>Uma introdução à história do cinema: dos precursores aos modernos</vt:lpstr>
      <vt:lpstr>Organização do Curso</vt:lpstr>
      <vt:lpstr>Referências e indicações</vt:lpstr>
      <vt:lpstr>30/8 – Aula 3: O cinema moderno (de 1959 até anos 1980)</vt:lpstr>
      <vt:lpstr>30/8 – Aula 3: O cinema moderno (de 1959 até anos 1980)</vt:lpstr>
      <vt:lpstr>Nouvelle Vague: contexto histórico</vt:lpstr>
      <vt:lpstr>Apresentação do PowerPoint</vt:lpstr>
      <vt:lpstr>Apresentação do PowerPoint</vt:lpstr>
      <vt:lpstr>Nouvelle Vague: críticas e valorizações</vt:lpstr>
      <vt:lpstr>Apresentação do PowerPoint</vt:lpstr>
      <vt:lpstr>Os Incompreendidos (1959), de Truffaut</vt:lpstr>
      <vt:lpstr>Apresentação do PowerPoint</vt:lpstr>
      <vt:lpstr>Apresentação do PowerPoint</vt:lpstr>
      <vt:lpstr>Hiroshima, mon Amour (1959), de Resnais</vt:lpstr>
      <vt:lpstr>Apresentação do PowerPoint</vt:lpstr>
      <vt:lpstr>Apresentação do PowerPoint</vt:lpstr>
      <vt:lpstr>O Acossado (1960), de Godard</vt:lpstr>
      <vt:lpstr>Apresentação do PowerPoint</vt:lpstr>
      <vt:lpstr>Rumos da Nouvelle Vague</vt:lpstr>
      <vt:lpstr>Apresentação do PowerPoint</vt:lpstr>
      <vt:lpstr>Apresentação do PowerPoint</vt:lpstr>
      <vt:lpstr>Apresentação do PowerPoint</vt:lpstr>
      <vt:lpstr>Apresentação do PowerPoint</vt:lpstr>
      <vt:lpstr>Rumos da Nouvelle Vague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John Cassavetes</vt:lpstr>
      <vt:lpstr>Apresentação do PowerPoint</vt:lpstr>
      <vt:lpstr>Nova Hollywood</vt:lpstr>
      <vt:lpstr>Apresentação do PowerPoint</vt:lpstr>
      <vt:lpstr>Apresentação do PowerPoint</vt:lpstr>
      <vt:lpstr>Apresentação do PowerPoint</vt:lpstr>
      <vt:lpstr>Martin Scorsese</vt:lpstr>
      <vt:lpstr>Apresentação do PowerPoint</vt:lpstr>
      <vt:lpstr>Apresentação do PowerPoint</vt:lpstr>
      <vt:lpstr>Francis Ford Coppola</vt:lpstr>
      <vt:lpstr>Apresentação do PowerPoint</vt:lpstr>
      <vt:lpstr>Apresentação do PowerPoint</vt:lpstr>
      <vt:lpstr>Woody Allen</vt:lpstr>
      <vt:lpstr>Apresentação do PowerPoint</vt:lpstr>
      <vt:lpstr>Apresentação do PowerPoint</vt:lpstr>
      <vt:lpstr>Apresentação do PowerPoint</vt:lpstr>
      <vt:lpstr>Apresentação do PowerPoint</vt:lpstr>
      <vt:lpstr>Gordon Parks</vt:lpstr>
      <vt:lpstr>Apresentação do PowerPoint</vt:lpstr>
      <vt:lpstr>O cinema Blaxploitation</vt:lpstr>
      <vt:lpstr>Apresentação do PowerPoint</vt:lpstr>
      <vt:lpstr>O cinema Blaxploitation</vt:lpstr>
      <vt:lpstr>Apresentação do PowerPoint</vt:lpstr>
      <vt:lpstr>Apresentação do PowerPoint</vt:lpstr>
      <vt:lpstr>O cinema moderno italiano</vt:lpstr>
      <vt:lpstr>Apresentação do PowerPoint</vt:lpstr>
      <vt:lpstr>Fellini: poesia e imaginação</vt:lpstr>
      <vt:lpstr>Apresentação do PowerPoint</vt:lpstr>
      <vt:lpstr>Apresentação do PowerPoint</vt:lpstr>
      <vt:lpstr>Apresentação do PowerPoint</vt:lpstr>
      <vt:lpstr>Apresentação do PowerPoint</vt:lpstr>
      <vt:lpstr>Luchino Visconti</vt:lpstr>
      <vt:lpstr>Apresentação do PowerPoint</vt:lpstr>
      <vt:lpstr>Apresentação do PowerPoint</vt:lpstr>
      <vt:lpstr>Apresentação do PowerPoint</vt:lpstr>
      <vt:lpstr>Michelangelo Antonioni</vt:lpstr>
      <vt:lpstr>Apresentação do PowerPoint</vt:lpstr>
      <vt:lpstr>Apresentação do PowerPoint</vt:lpstr>
      <vt:lpstr>Apresentação do PowerPoint</vt:lpstr>
      <vt:lpstr>Pier Paolo Pasolini</vt:lpstr>
      <vt:lpstr>Apresentação do PowerPoint</vt:lpstr>
      <vt:lpstr>Apresentação do PowerPoint</vt:lpstr>
      <vt:lpstr>Apresentação do PowerPoint</vt:lpstr>
      <vt:lpstr>Pier Paolo Pasolini</vt:lpstr>
      <vt:lpstr>Apresentação do PowerPoint</vt:lpstr>
      <vt:lpstr>Apresentação do PowerPoint</vt:lpstr>
      <vt:lpstr>Apresentação do PowerPoint</vt:lpstr>
      <vt:lpstr>Apresentação do PowerPoint</vt:lpstr>
      <vt:lpstr>Cinema Político Italiano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Diogo Facini</cp:lastModifiedBy>
  <cp:revision>1</cp:revision>
  <dcterms:modified xsi:type="dcterms:W3CDTF">2025-08-28T19:04:32Z</dcterms:modified>
</cp:coreProperties>
</file>