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103" roundtripDataSignature="AMtx7mhC/1rOt1OH3OjFwN5hplyrA6HmK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E4C31AC-9574-432A-99E3-1512E7905FBD}">
  <a:tblStyle styleId="{DE4C31AC-9574-432A-99E3-1512E7905FB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customschemas.google.com/relationships/presentationmetadata" Target="metadata"/><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7b65202e17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7b65202e17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37b65202e17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645ae7b83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645ae7b833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g3645ae7b833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647680cdb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647680cdbb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g3647680cdbb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647680cdbb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647680cdbb_0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g3647680cdbb_0_1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648349d8f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648349d8f0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3648349d8f0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647680cdbb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647680cdbb_0_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g3647680cdbb_0_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647680cdbb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647680cdbb_0_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g3647680cdbb_0_4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647680cdbb_0_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647680cdbb_0_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g3647680cdbb_0_5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64913e329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64913e3291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364913e3291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647680cdbb_0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647680cdbb_0_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g3647680cdbb_0_5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647680cdbb_0_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647680cdbb_0_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3647680cdbb_0_6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7b66a8c1e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7b66a8c1eb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g37b66a8c1eb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648349d8f0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3648349d8f0_0_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g3648349d8f0_0_2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64913e3291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64913e3291_0_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364913e3291_0_1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647680cdbb_0_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647680cdbb_0_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g3647680cdbb_0_7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74fa328b9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374fa328b99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g374fa328b99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647680cdbb_0_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3647680cdbb_0_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g3647680cdbb_0_9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648349d8f0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648349d8f0_0_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3648349d8f0_0_1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647680cdbb_0_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3647680cdbb_0_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7" name="Google Shape;607;g3647680cdbb_0_9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647680cdbb_0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3647680cdbb_0_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g3647680cdbb_0_8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64597d098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364597d098d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g364597d098d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648349d8f0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648349d8f0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g3648349d8f0_0_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364597d098d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364597d098d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g364597d098d_0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364597d098d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364597d098d_0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g364597d098d_0_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5" name="Google Shape;685;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7" name="Google Shape;697;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3" name="Google Shape;703;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type="title">
  <p:cSld name="TITLE">
    <p:spTree>
      <p:nvGrpSpPr>
        <p:cNvPr id="15" name="Shape 15"/>
        <p:cNvGrpSpPr/>
        <p:nvPr/>
      </p:nvGrpSpPr>
      <p:grpSpPr>
        <a:xfrm>
          <a:off x="0" y="0"/>
          <a:ext cx="0" cy="0"/>
          <a:chOff x="0" y="0"/>
          <a:chExt cx="0" cy="0"/>
        </a:xfrm>
      </p:grpSpPr>
      <p:sp>
        <p:nvSpPr>
          <p:cNvPr id="16" name="Google Shape;16;p7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7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72" name="Shape 72"/>
        <p:cNvGrpSpPr/>
        <p:nvPr/>
      </p:nvGrpSpPr>
      <p:grpSpPr>
        <a:xfrm>
          <a:off x="0" y="0"/>
          <a:ext cx="0" cy="0"/>
          <a:chOff x="0" y="0"/>
          <a:chExt cx="0" cy="0"/>
        </a:xfrm>
      </p:grpSpPr>
      <p:sp>
        <p:nvSpPr>
          <p:cNvPr id="73" name="Google Shape;73;p8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8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8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8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8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is" type="vertTitleAndTx">
  <p:cSld name="VERTICAL_TITLE_AND_VERTICAL_TEXT">
    <p:spTree>
      <p:nvGrpSpPr>
        <p:cNvPr id="78" name="Shape 78"/>
        <p:cNvGrpSpPr/>
        <p:nvPr/>
      </p:nvGrpSpPr>
      <p:grpSpPr>
        <a:xfrm>
          <a:off x="0" y="0"/>
          <a:ext cx="0" cy="0"/>
          <a:chOff x="0" y="0"/>
          <a:chExt cx="0" cy="0"/>
        </a:xfrm>
      </p:grpSpPr>
      <p:sp>
        <p:nvSpPr>
          <p:cNvPr id="79" name="Google Shape;79;p8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8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8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8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8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conteúdo" type="obj">
  <p:cSld name="OBJECT">
    <p:spTree>
      <p:nvGrpSpPr>
        <p:cNvPr id="21" name="Shape 21"/>
        <p:cNvGrpSpPr/>
        <p:nvPr/>
      </p:nvGrpSpPr>
      <p:grpSpPr>
        <a:xfrm>
          <a:off x="0" y="0"/>
          <a:ext cx="0" cy="0"/>
          <a:chOff x="0" y="0"/>
          <a:chExt cx="0" cy="0"/>
        </a:xfrm>
      </p:grpSpPr>
      <p:sp>
        <p:nvSpPr>
          <p:cNvPr id="22" name="Google Shape;22;p7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7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ção" type="secHead">
  <p:cSld name="SECTION_HEADER">
    <p:spTree>
      <p:nvGrpSpPr>
        <p:cNvPr id="27" name="Shape 27"/>
        <p:cNvGrpSpPr/>
        <p:nvPr/>
      </p:nvGrpSpPr>
      <p:grpSpPr>
        <a:xfrm>
          <a:off x="0" y="0"/>
          <a:ext cx="0" cy="0"/>
          <a:chOff x="0" y="0"/>
          <a:chExt cx="0" cy="0"/>
        </a:xfrm>
      </p:grpSpPr>
      <p:sp>
        <p:nvSpPr>
          <p:cNvPr id="28" name="Google Shape;28;p7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7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7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7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7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as Partes de Conteúdo" type="twoObj">
  <p:cSld name="TWO_OBJECTS">
    <p:spTree>
      <p:nvGrpSpPr>
        <p:cNvPr id="33" name="Shape 33"/>
        <p:cNvGrpSpPr/>
        <p:nvPr/>
      </p:nvGrpSpPr>
      <p:grpSpPr>
        <a:xfrm>
          <a:off x="0" y="0"/>
          <a:ext cx="0" cy="0"/>
          <a:chOff x="0" y="0"/>
          <a:chExt cx="0" cy="0"/>
        </a:xfrm>
      </p:grpSpPr>
      <p:sp>
        <p:nvSpPr>
          <p:cNvPr id="34" name="Google Shape;34;p7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7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7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7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7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7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40" name="Shape 40"/>
        <p:cNvGrpSpPr/>
        <p:nvPr/>
      </p:nvGrpSpPr>
      <p:grpSpPr>
        <a:xfrm>
          <a:off x="0" y="0"/>
          <a:ext cx="0" cy="0"/>
          <a:chOff x="0" y="0"/>
          <a:chExt cx="0" cy="0"/>
        </a:xfrm>
      </p:grpSpPr>
      <p:sp>
        <p:nvSpPr>
          <p:cNvPr id="41" name="Google Shape;41;p7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ente título" type="titleOnly">
  <p:cSld name="TITLE_ONLY">
    <p:spTree>
      <p:nvGrpSpPr>
        <p:cNvPr id="49" name="Shape 49"/>
        <p:cNvGrpSpPr/>
        <p:nvPr/>
      </p:nvGrpSpPr>
      <p:grpSpPr>
        <a:xfrm>
          <a:off x="0" y="0"/>
          <a:ext cx="0" cy="0"/>
          <a:chOff x="0" y="0"/>
          <a:chExt cx="0" cy="0"/>
        </a:xfrm>
      </p:grpSpPr>
      <p:sp>
        <p:nvSpPr>
          <p:cNvPr id="50" name="Google Shape;50;p7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54" name="Shape 54"/>
        <p:cNvGrpSpPr/>
        <p:nvPr/>
      </p:nvGrpSpPr>
      <p:grpSpPr>
        <a:xfrm>
          <a:off x="0" y="0"/>
          <a:ext cx="0" cy="0"/>
          <a:chOff x="0" y="0"/>
          <a:chExt cx="0" cy="0"/>
        </a:xfrm>
      </p:grpSpPr>
      <p:sp>
        <p:nvSpPr>
          <p:cNvPr id="55" name="Google Shape;55;p8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58" name="Shape 58"/>
        <p:cNvGrpSpPr/>
        <p:nvPr/>
      </p:nvGrpSpPr>
      <p:grpSpPr>
        <a:xfrm>
          <a:off x="0" y="0"/>
          <a:ext cx="0" cy="0"/>
          <a:chOff x="0" y="0"/>
          <a:chExt cx="0" cy="0"/>
        </a:xfrm>
      </p:grpSpPr>
      <p:sp>
        <p:nvSpPr>
          <p:cNvPr id="59" name="Google Shape;59;p8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8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8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8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8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65" name="Shape 65"/>
        <p:cNvGrpSpPr/>
        <p:nvPr/>
      </p:nvGrpSpPr>
      <p:grpSpPr>
        <a:xfrm>
          <a:off x="0" y="0"/>
          <a:ext cx="0" cy="0"/>
          <a:chOff x="0" y="0"/>
          <a:chExt cx="0" cy="0"/>
        </a:xfrm>
      </p:grpSpPr>
      <p:sp>
        <p:nvSpPr>
          <p:cNvPr id="66" name="Google Shape;66;p8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82"/>
          <p:cNvSpPr/>
          <p:nvPr>
            <p:ph idx="2" type="pic"/>
          </p:nvPr>
        </p:nvSpPr>
        <p:spPr>
          <a:xfrm>
            <a:off x="1792288" y="612775"/>
            <a:ext cx="5486400" cy="4114800"/>
          </a:xfrm>
          <a:prstGeom prst="rect">
            <a:avLst/>
          </a:prstGeom>
          <a:noFill/>
          <a:ln>
            <a:noFill/>
          </a:ln>
        </p:spPr>
      </p:sp>
      <p:sp>
        <p:nvSpPr>
          <p:cNvPr id="68" name="Google Shape;68;p8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8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8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8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7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jpg"/><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jpg"/><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jpg"/><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6.jp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jpg"/><Relationship Id="rId5" Type="http://schemas.openxmlformats.org/officeDocument/2006/relationships/image" Target="../media/image4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0.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4.jpg"/><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0.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44.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5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53.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47.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46.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54.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51.jpg"/><Relationship Id="rId4" Type="http://schemas.openxmlformats.org/officeDocument/2006/relationships/image" Target="../media/image5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6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55.jpg"/><Relationship Id="rId4" Type="http://schemas.openxmlformats.org/officeDocument/2006/relationships/image" Target="../media/image68.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6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59.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67.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69.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66.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hyperlink" Target="https://pt.wikipedia.org/wiki/Elia_Kazan" TargetMode="External"/><Relationship Id="rId4" Type="http://schemas.openxmlformats.org/officeDocument/2006/relationships/hyperlink" Target="https://pt.wikipedia.org/w/index.php?title=Cheryl_Crawford&amp;action=edit&amp;redlink=1" TargetMode="External"/><Relationship Id="rId5" Type="http://schemas.openxmlformats.org/officeDocument/2006/relationships/hyperlink" Target="https://pt.wikipedia.org/w/index.php?title=Robert_Lewis&amp;action=edit&amp;redlink=1"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7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62.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60.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72.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7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ctrTitle"/>
          </p:nvPr>
        </p:nvSpPr>
        <p:spPr>
          <a:xfrm>
            <a:off x="685800" y="1052736"/>
            <a:ext cx="7772400" cy="2736303"/>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pt-BR"/>
              <a:t>Uma introdução à história do cinema: dos precursores aos modernos</a:t>
            </a:r>
            <a:endParaRPr/>
          </a:p>
        </p:txBody>
      </p:sp>
      <p:sp>
        <p:nvSpPr>
          <p:cNvPr id="90" name="Google Shape;90;p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3200"/>
              <a:buNone/>
            </a:pPr>
            <a:r>
              <a:rPr lang="pt-BR"/>
              <a:t>Diogo Rossi Ambiel Facini</a:t>
            </a:r>
            <a:endParaRPr/>
          </a:p>
          <a:p>
            <a:pPr indent="0" lvl="0" marL="0" rtl="0" algn="ctr">
              <a:spcBef>
                <a:spcPts val="640"/>
              </a:spcBef>
              <a:spcAft>
                <a:spcPts val="0"/>
              </a:spcAft>
              <a:buClr>
                <a:srgbClr val="888888"/>
              </a:buClr>
              <a:buSzPts val="3200"/>
              <a:buNone/>
            </a:pPr>
            <a:r>
              <a:rPr lang="pt-BR"/>
              <a:t>CCEV</a:t>
            </a:r>
            <a:endParaRPr/>
          </a:p>
          <a:p>
            <a:pPr indent="0" lvl="0" marL="0" rtl="0" algn="ctr">
              <a:spcBef>
                <a:spcPts val="640"/>
              </a:spcBef>
              <a:spcAft>
                <a:spcPts val="0"/>
              </a:spcAft>
              <a:buClr>
                <a:srgbClr val="888888"/>
              </a:buClr>
              <a:buSzPts val="3200"/>
              <a:buNone/>
            </a:pPr>
            <a:r>
              <a:rPr lang="pt-BR"/>
              <a:t>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5"/>
          <p:cNvSpPr txBox="1"/>
          <p:nvPr>
            <p:ph type="title"/>
          </p:nvPr>
        </p:nvSpPr>
        <p:spPr>
          <a:xfrm>
            <a:off x="457200" y="274648"/>
            <a:ext cx="8229600" cy="929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Gêneros: o musical</a:t>
            </a:r>
            <a:endParaRPr/>
          </a:p>
        </p:txBody>
      </p:sp>
      <p:sp>
        <p:nvSpPr>
          <p:cNvPr id="151" name="Google Shape;151;p5"/>
          <p:cNvSpPr txBox="1"/>
          <p:nvPr>
            <p:ph idx="1" type="body"/>
          </p:nvPr>
        </p:nvSpPr>
        <p:spPr>
          <a:xfrm>
            <a:off x="298350" y="1345000"/>
            <a:ext cx="8547300" cy="5173500"/>
          </a:xfrm>
          <a:prstGeom prst="rect">
            <a:avLst/>
          </a:prstGeom>
          <a:noFill/>
          <a:ln>
            <a:noFill/>
          </a:ln>
        </p:spPr>
        <p:txBody>
          <a:bodyPr anchorCtr="0" anchor="t" bIns="45700" lIns="91425" spcFirstLastPara="1" rIns="91425" wrap="square" tIns="45700">
            <a:noAutofit/>
          </a:bodyPr>
          <a:lstStyle/>
          <a:p>
            <a:pPr indent="-330200" lvl="0" marL="342900" rtl="0" algn="l">
              <a:spcBef>
                <a:spcPts val="0"/>
              </a:spcBef>
              <a:spcAft>
                <a:spcPts val="0"/>
              </a:spcAft>
              <a:buClr>
                <a:schemeClr val="dk1"/>
              </a:buClr>
              <a:buSzPts val="2200"/>
              <a:buChar char="•"/>
            </a:pPr>
            <a:r>
              <a:rPr lang="pt-BR" sz="2200"/>
              <a:t>Um dos grandes atrativos da chegada do cinema sonoro.</a:t>
            </a:r>
            <a:endParaRPr sz="2200"/>
          </a:p>
          <a:p>
            <a:pPr indent="-330200" lvl="0" marL="342900" rtl="0" algn="l">
              <a:spcBef>
                <a:spcPts val="480"/>
              </a:spcBef>
              <a:spcAft>
                <a:spcPts val="0"/>
              </a:spcAft>
              <a:buClr>
                <a:schemeClr val="dk1"/>
              </a:buClr>
              <a:buSzPts val="2200"/>
              <a:buChar char="•"/>
            </a:pPr>
            <a:r>
              <a:rPr lang="pt-BR" sz="2200"/>
              <a:t>Meio de exibição da tecnologia, para atrair mais espectadores.</a:t>
            </a:r>
            <a:endParaRPr sz="2200"/>
          </a:p>
          <a:p>
            <a:pPr indent="-330200" lvl="0" marL="342900" rtl="0" algn="l">
              <a:spcBef>
                <a:spcPts val="480"/>
              </a:spcBef>
              <a:spcAft>
                <a:spcPts val="0"/>
              </a:spcAft>
              <a:buClr>
                <a:schemeClr val="dk1"/>
              </a:buClr>
              <a:buSzPts val="2200"/>
              <a:buChar char="•"/>
            </a:pPr>
            <a:r>
              <a:rPr lang="pt-BR" sz="2200"/>
              <a:t>Produções geralmente de teor escapista, de fuga da realidade.</a:t>
            </a:r>
            <a:endParaRPr sz="2200"/>
          </a:p>
          <a:p>
            <a:pPr indent="-330200" lvl="0" marL="342900" rtl="0" algn="l">
              <a:spcBef>
                <a:spcPts val="480"/>
              </a:spcBef>
              <a:spcAft>
                <a:spcPts val="0"/>
              </a:spcAft>
              <a:buClr>
                <a:schemeClr val="dk1"/>
              </a:buClr>
              <a:buSzPts val="2200"/>
              <a:buChar char="•"/>
            </a:pPr>
            <a:r>
              <a:rPr lang="pt-BR" sz="2200"/>
              <a:t>Algumas produções assumem grande sofisticação visual, como os filmes coreografados por Busby Berkeley, que apresentam composições geométricas sofisticadas, numa arte quase abstrata.</a:t>
            </a:r>
            <a:endParaRPr sz="2200"/>
          </a:p>
          <a:p>
            <a:pPr indent="-330200" lvl="0" marL="342900" rtl="0" algn="l">
              <a:spcBef>
                <a:spcPts val="480"/>
              </a:spcBef>
              <a:spcAft>
                <a:spcPts val="0"/>
              </a:spcAft>
              <a:buClr>
                <a:schemeClr val="dk1"/>
              </a:buClr>
              <a:buSzPts val="2200"/>
              <a:buChar char="•"/>
            </a:pPr>
            <a:r>
              <a:rPr lang="pt-BR" sz="2200"/>
              <a:t>Alguns grandes dançarinos surgem no período, como Fred Astaire e Gene Kelly.</a:t>
            </a:r>
            <a:endParaRPr sz="2200"/>
          </a:p>
          <a:p>
            <a:pPr indent="-330200" lvl="0" marL="342900" rtl="0" algn="l">
              <a:spcBef>
                <a:spcPts val="480"/>
              </a:spcBef>
              <a:spcAft>
                <a:spcPts val="0"/>
              </a:spcAft>
              <a:buClr>
                <a:schemeClr val="dk1"/>
              </a:buClr>
              <a:buSzPts val="2200"/>
              <a:buChar char="•"/>
            </a:pPr>
            <a:r>
              <a:rPr lang="pt-BR" sz="2200"/>
              <a:t>Gênero teve uma grande produção até os anos 1950, decaindo desde então.</a:t>
            </a:r>
            <a:endParaRPr sz="2200"/>
          </a:p>
          <a:p>
            <a:pPr indent="-330200" lvl="0" marL="342900" rtl="0" algn="l">
              <a:spcBef>
                <a:spcPts val="480"/>
              </a:spcBef>
              <a:spcAft>
                <a:spcPts val="0"/>
              </a:spcAft>
              <a:buSzPts val="2200"/>
              <a:buChar char="•"/>
            </a:pPr>
            <a:r>
              <a:rPr lang="pt-BR" sz="2200"/>
              <a:t>Com o cinema moderno, surgem musicais “revisionistas”, como </a:t>
            </a:r>
            <a:r>
              <a:rPr i="1" lang="pt-BR" sz="2200"/>
              <a:t>Os Guarda-Chuvas do Amor</a:t>
            </a:r>
            <a:r>
              <a:rPr lang="pt-BR" sz="2200"/>
              <a:t> (1964), de Jacques Demy, e </a:t>
            </a:r>
            <a:r>
              <a:rPr i="1" lang="pt-BR" sz="2200"/>
              <a:t>Dançando no Escuro</a:t>
            </a:r>
            <a:r>
              <a:rPr lang="pt-BR" sz="2200"/>
              <a:t> (2000), de Lars von Trier. </a:t>
            </a:r>
            <a:endParaRPr sz="2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Gold Diggers of 1933 | a still from the Busby Berkeley-direc… | Flickr" id="156" name="Google Shape;156;p6"/>
          <p:cNvPicPr preferRelativeResize="0"/>
          <p:nvPr/>
        </p:nvPicPr>
        <p:blipFill rotWithShape="1">
          <a:blip r:embed="rId3">
            <a:alphaModFix/>
          </a:blip>
          <a:srcRect b="0" l="0" r="0" t="0"/>
          <a:stretch/>
        </p:blipFill>
        <p:spPr>
          <a:xfrm>
            <a:off x="395536" y="2006842"/>
            <a:ext cx="4392488" cy="3294366"/>
          </a:xfrm>
          <a:prstGeom prst="rect">
            <a:avLst/>
          </a:prstGeom>
          <a:noFill/>
          <a:ln>
            <a:noFill/>
          </a:ln>
        </p:spPr>
      </p:pic>
      <p:pic>
        <p:nvPicPr>
          <p:cNvPr descr="https://sgtr.wordpress.com/wp-content/uploads/2012/12/goldig.jpg" id="157" name="Google Shape;157;p6"/>
          <p:cNvPicPr preferRelativeResize="0"/>
          <p:nvPr/>
        </p:nvPicPr>
        <p:blipFill rotWithShape="1">
          <a:blip r:embed="rId4">
            <a:alphaModFix/>
          </a:blip>
          <a:srcRect b="0" l="0" r="0" t="0"/>
          <a:stretch/>
        </p:blipFill>
        <p:spPr>
          <a:xfrm>
            <a:off x="5025599" y="692696"/>
            <a:ext cx="3859725" cy="4608512"/>
          </a:xfrm>
          <a:prstGeom prst="rect">
            <a:avLst/>
          </a:prstGeom>
          <a:noFill/>
          <a:ln>
            <a:noFill/>
          </a:ln>
        </p:spPr>
      </p:pic>
      <p:sp>
        <p:nvSpPr>
          <p:cNvPr id="158" name="Google Shape;158;p6"/>
          <p:cNvSpPr txBox="1"/>
          <p:nvPr/>
        </p:nvSpPr>
        <p:spPr>
          <a:xfrm>
            <a:off x="1408809" y="5301189"/>
            <a:ext cx="6326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pt-BR" sz="1800" u="none" cap="none" strike="noStrike">
                <a:solidFill>
                  <a:schemeClr val="dk1"/>
                </a:solidFill>
                <a:latin typeface="Calibri"/>
                <a:ea typeface="Calibri"/>
                <a:cs typeface="Calibri"/>
                <a:sym typeface="Calibri"/>
              </a:rPr>
              <a:t>Gold Diggers of 1933</a:t>
            </a:r>
            <a:r>
              <a:rPr b="0" i="0" lang="pt-BR" sz="1800" u="none" cap="none" strike="noStrike">
                <a:solidFill>
                  <a:schemeClr val="dk1"/>
                </a:solidFill>
                <a:latin typeface="Calibri"/>
                <a:ea typeface="Calibri"/>
                <a:cs typeface="Calibri"/>
                <a:sym typeface="Calibri"/>
              </a:rPr>
              <a:t>, dirigido por </a:t>
            </a:r>
            <a:r>
              <a:rPr lang="pt-BR" sz="1800">
                <a:solidFill>
                  <a:schemeClr val="dk1"/>
                </a:solidFill>
                <a:latin typeface="Calibri"/>
                <a:ea typeface="Calibri"/>
                <a:cs typeface="Calibri"/>
                <a:sym typeface="Calibri"/>
              </a:rPr>
              <a:t>Mervyn</a:t>
            </a:r>
            <a:r>
              <a:rPr b="0" i="0" lang="pt-BR" sz="1800" u="none" cap="none" strike="noStrike">
                <a:solidFill>
                  <a:schemeClr val="dk1"/>
                </a:solidFill>
                <a:latin typeface="Calibri"/>
                <a:ea typeface="Calibri"/>
                <a:cs typeface="Calibri"/>
                <a:sym typeface="Calibri"/>
              </a:rPr>
              <a:t> LeRoy e Busby Berkeley</a:t>
            </a:r>
            <a:endParaRPr i="1"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descr="Cantando na chuva - Instituto Moreira Salles" id="163" name="Google Shape;163;p7"/>
          <p:cNvPicPr preferRelativeResize="0"/>
          <p:nvPr/>
        </p:nvPicPr>
        <p:blipFill rotWithShape="1">
          <a:blip r:embed="rId3">
            <a:alphaModFix/>
          </a:blip>
          <a:srcRect b="0" l="0" r="0" t="0"/>
          <a:stretch/>
        </p:blipFill>
        <p:spPr>
          <a:xfrm>
            <a:off x="304800" y="764704"/>
            <a:ext cx="8534400" cy="4800600"/>
          </a:xfrm>
          <a:prstGeom prst="rect">
            <a:avLst/>
          </a:prstGeom>
          <a:noFill/>
          <a:ln>
            <a:noFill/>
          </a:ln>
        </p:spPr>
      </p:pic>
      <p:sp>
        <p:nvSpPr>
          <p:cNvPr id="164" name="Google Shape;164;p7"/>
          <p:cNvSpPr txBox="1"/>
          <p:nvPr/>
        </p:nvSpPr>
        <p:spPr>
          <a:xfrm>
            <a:off x="616045" y="5565298"/>
            <a:ext cx="7911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Cantando na Chuva </a:t>
            </a:r>
            <a:r>
              <a:rPr lang="pt-BR" sz="1800">
                <a:solidFill>
                  <a:schemeClr val="dk1"/>
                </a:solidFill>
                <a:latin typeface="Calibri"/>
                <a:ea typeface="Calibri"/>
                <a:cs typeface="Calibri"/>
                <a:sym typeface="Calibri"/>
              </a:rPr>
              <a:t>(1952), de Gene Kelly e Stanley Donen: um filme sobre cinema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g37b65202e17_0_0"/>
          <p:cNvPicPr preferRelativeResize="0"/>
          <p:nvPr/>
        </p:nvPicPr>
        <p:blipFill>
          <a:blip r:embed="rId3">
            <a:alphaModFix/>
          </a:blip>
          <a:stretch>
            <a:fillRect/>
          </a:stretch>
        </p:blipFill>
        <p:spPr>
          <a:xfrm>
            <a:off x="152400" y="942975"/>
            <a:ext cx="8839200" cy="4972050"/>
          </a:xfrm>
          <a:prstGeom prst="rect">
            <a:avLst/>
          </a:prstGeom>
          <a:noFill/>
          <a:ln>
            <a:noFill/>
          </a:ln>
        </p:spPr>
      </p:pic>
      <p:sp>
        <p:nvSpPr>
          <p:cNvPr id="171" name="Google Shape;171;g37b65202e17_0_0"/>
          <p:cNvSpPr txBox="1"/>
          <p:nvPr/>
        </p:nvSpPr>
        <p:spPr>
          <a:xfrm>
            <a:off x="152400" y="5915025"/>
            <a:ext cx="8839200" cy="56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pt-BR" sz="1800">
                <a:solidFill>
                  <a:schemeClr val="dk1"/>
                </a:solidFill>
                <a:latin typeface="Calibri"/>
                <a:ea typeface="Calibri"/>
                <a:cs typeface="Calibri"/>
                <a:sym typeface="Calibri"/>
              </a:rPr>
              <a:t>Dançando no Escuro</a:t>
            </a:r>
            <a:r>
              <a:rPr lang="pt-BR" sz="1800">
                <a:solidFill>
                  <a:schemeClr val="dk1"/>
                </a:solidFill>
                <a:latin typeface="Calibri"/>
                <a:ea typeface="Calibri"/>
                <a:cs typeface="Calibri"/>
                <a:sym typeface="Calibri"/>
              </a:rPr>
              <a:t> (2000), de Lars von Trier, subverteu o gênero musical ao mostrar uma história sombria, triste e que acaba mal.</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8"/>
          <p:cNvSpPr txBox="1"/>
          <p:nvPr>
            <p:ph type="title"/>
          </p:nvPr>
        </p:nvSpPr>
        <p:spPr>
          <a:xfrm>
            <a:off x="457200" y="159875"/>
            <a:ext cx="8229600" cy="690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000"/>
              <a:buFont typeface="Calibri"/>
              <a:buNone/>
            </a:pPr>
            <a:r>
              <a:rPr lang="pt-BR" sz="4000"/>
              <a:t>Gêneros: o </a:t>
            </a:r>
            <a:r>
              <a:rPr i="1" lang="pt-BR" sz="4000"/>
              <a:t>noir</a:t>
            </a:r>
            <a:endParaRPr i="1" sz="4000"/>
          </a:p>
        </p:txBody>
      </p:sp>
      <p:sp>
        <p:nvSpPr>
          <p:cNvPr id="177" name="Google Shape;177;p8"/>
          <p:cNvSpPr txBox="1"/>
          <p:nvPr>
            <p:ph idx="1" type="body"/>
          </p:nvPr>
        </p:nvSpPr>
        <p:spPr>
          <a:xfrm>
            <a:off x="261900" y="922900"/>
            <a:ext cx="8620200" cy="5665800"/>
          </a:xfrm>
          <a:prstGeom prst="rect">
            <a:avLst/>
          </a:prstGeom>
          <a:noFill/>
          <a:ln>
            <a:noFill/>
          </a:ln>
        </p:spPr>
        <p:txBody>
          <a:bodyPr anchorCtr="0" anchor="t" bIns="45700" lIns="91425" spcFirstLastPara="1" rIns="91425" wrap="square" tIns="45700">
            <a:noAutofit/>
          </a:bodyPr>
          <a:lstStyle/>
          <a:p>
            <a:pPr indent="-323850" lvl="0" marL="342900" rtl="0" algn="l">
              <a:spcBef>
                <a:spcPts val="0"/>
              </a:spcBef>
              <a:spcAft>
                <a:spcPts val="0"/>
              </a:spcAft>
              <a:buClr>
                <a:schemeClr val="dk1"/>
              </a:buClr>
              <a:buSzPts val="2100"/>
              <a:buChar char="•"/>
            </a:pPr>
            <a:r>
              <a:rPr lang="pt-BR" sz="2100"/>
              <a:t>O termo não engloba exatamente um gênero, mas abrange um conjunto de produções feitas entre as décadas de 1940 e 1950.</a:t>
            </a:r>
            <a:endParaRPr sz="2100"/>
          </a:p>
          <a:p>
            <a:pPr indent="-323850" lvl="0" marL="342900" rtl="0" algn="l">
              <a:spcBef>
                <a:spcPts val="480"/>
              </a:spcBef>
              <a:spcAft>
                <a:spcPts val="0"/>
              </a:spcAft>
              <a:buClr>
                <a:schemeClr val="dk1"/>
              </a:buClr>
              <a:buSzPts val="2100"/>
              <a:buChar char="•"/>
            </a:pPr>
            <a:r>
              <a:rPr lang="pt-BR" sz="2100"/>
              <a:t>Muitos dos cineastas eram europeus que fugiram do nazismo, sobretudo os expressionistas (como Fritz Lang).</a:t>
            </a:r>
            <a:endParaRPr sz="2100"/>
          </a:p>
          <a:p>
            <a:pPr indent="-323850" lvl="0" marL="342900" rtl="0" algn="l">
              <a:spcBef>
                <a:spcPts val="480"/>
              </a:spcBef>
              <a:spcAft>
                <a:spcPts val="0"/>
              </a:spcAft>
              <a:buClr>
                <a:schemeClr val="dk1"/>
              </a:buClr>
              <a:buSzPts val="2100"/>
              <a:buChar char="•"/>
            </a:pPr>
            <a:r>
              <a:rPr lang="pt-BR" sz="2100"/>
              <a:t>Há uma forte influência do expressionismo e do realismo poético francês, no visual em preto e branco com forte presença de sombras.</a:t>
            </a:r>
            <a:endParaRPr sz="2100"/>
          </a:p>
          <a:p>
            <a:pPr indent="-323850" lvl="0" marL="342900" rtl="0" algn="l">
              <a:spcBef>
                <a:spcPts val="480"/>
              </a:spcBef>
              <a:spcAft>
                <a:spcPts val="0"/>
              </a:spcAft>
              <a:buSzPts val="2100"/>
              <a:buChar char="•"/>
            </a:pPr>
            <a:r>
              <a:rPr lang="pt-BR" sz="2100"/>
              <a:t>Influência também da literatura </a:t>
            </a:r>
            <a:r>
              <a:rPr i="1" lang="pt-BR" sz="2100"/>
              <a:t>hard-boiled</a:t>
            </a:r>
            <a:r>
              <a:rPr lang="pt-BR" sz="2100"/>
              <a:t>, sobre o mundo do crime, de nomes como Raymond Chandler (com seu detetive Philip Marlowe)</a:t>
            </a:r>
            <a:endParaRPr sz="2100"/>
          </a:p>
          <a:p>
            <a:pPr indent="-323850" lvl="0" marL="342900" rtl="0" algn="l">
              <a:spcBef>
                <a:spcPts val="480"/>
              </a:spcBef>
              <a:spcAft>
                <a:spcPts val="0"/>
              </a:spcAft>
              <a:buClr>
                <a:schemeClr val="dk1"/>
              </a:buClr>
              <a:buSzPts val="2100"/>
              <a:buChar char="•"/>
            </a:pPr>
            <a:r>
              <a:rPr lang="pt-BR" sz="2100"/>
              <a:t>Os temas refletem o momento da Segunda Guerra e do pós-guerra, com um forte pessimismo.</a:t>
            </a:r>
            <a:endParaRPr sz="2100"/>
          </a:p>
          <a:p>
            <a:pPr indent="-323850" lvl="0" marL="342900" rtl="0" algn="l">
              <a:spcBef>
                <a:spcPts val="480"/>
              </a:spcBef>
              <a:spcAft>
                <a:spcPts val="0"/>
              </a:spcAft>
              <a:buSzPts val="2100"/>
              <a:buChar char="•"/>
            </a:pPr>
            <a:r>
              <a:rPr lang="pt-BR" sz="2100"/>
              <a:t>Filmes muitas vezes envolvem a execução de crimes e/ou a sua investigação, com personagens de moralidade duvidosa.</a:t>
            </a:r>
            <a:endParaRPr sz="2100"/>
          </a:p>
          <a:p>
            <a:pPr indent="-323850" lvl="0" marL="342900" rtl="0" algn="l">
              <a:spcBef>
                <a:spcPts val="480"/>
              </a:spcBef>
              <a:spcAft>
                <a:spcPts val="0"/>
              </a:spcAft>
              <a:buSzPts val="2100"/>
              <a:buChar char="•"/>
            </a:pPr>
            <a:r>
              <a:rPr lang="pt-BR" sz="2100"/>
              <a:t>Presença importante da figura complexa da </a:t>
            </a:r>
            <a:r>
              <a:rPr i="1" lang="pt-BR" sz="2100"/>
              <a:t>femme fatale</a:t>
            </a:r>
            <a:r>
              <a:rPr lang="pt-BR" sz="2100"/>
              <a:t>.</a:t>
            </a:r>
            <a:endParaRPr sz="2100"/>
          </a:p>
          <a:p>
            <a:pPr indent="-323850" lvl="0" marL="342900" rtl="0" algn="l">
              <a:spcBef>
                <a:spcPts val="480"/>
              </a:spcBef>
              <a:spcAft>
                <a:spcPts val="0"/>
              </a:spcAft>
              <a:buClr>
                <a:schemeClr val="dk1"/>
              </a:buClr>
              <a:buSzPts val="2100"/>
              <a:buChar char="•"/>
            </a:pPr>
            <a:r>
              <a:rPr lang="pt-BR" sz="2100"/>
              <a:t>Muitos filmes não recorriam ao tradicional</a:t>
            </a:r>
            <a:r>
              <a:rPr i="1" lang="pt-BR" sz="2100"/>
              <a:t> happy ending</a:t>
            </a:r>
            <a:r>
              <a:rPr lang="pt-BR" sz="2100"/>
              <a:t>.</a:t>
            </a:r>
            <a:endParaRPr sz="2100"/>
          </a:p>
          <a:p>
            <a:pPr indent="-323850" lvl="0" marL="342900" rtl="0" algn="l">
              <a:spcBef>
                <a:spcPts val="480"/>
              </a:spcBef>
              <a:spcAft>
                <a:spcPts val="0"/>
              </a:spcAft>
              <a:buClr>
                <a:schemeClr val="dk1"/>
              </a:buClr>
              <a:buSzPts val="2100"/>
              <a:buChar char="•"/>
            </a:pPr>
            <a:r>
              <a:rPr lang="pt-BR" sz="2100"/>
              <a:t>Humphrey Bogart foi um dos principais atores.</a:t>
            </a:r>
            <a:endParaRPr sz="2100"/>
          </a:p>
          <a:p>
            <a:pPr indent="-190500" lvl="0" marL="342900" rtl="0" algn="l">
              <a:spcBef>
                <a:spcPts val="480"/>
              </a:spcBef>
              <a:spcAft>
                <a:spcPts val="0"/>
              </a:spcAft>
              <a:buClr>
                <a:schemeClr val="dk1"/>
              </a:buClr>
              <a:buSzPts val="2400"/>
              <a:buNone/>
            </a:pPr>
            <a:r>
              <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O Falcão Maltês (1941)" id="182" name="Google Shape;182;p9"/>
          <p:cNvPicPr preferRelativeResize="0"/>
          <p:nvPr/>
        </p:nvPicPr>
        <p:blipFill rotWithShape="1">
          <a:blip r:embed="rId3">
            <a:alphaModFix/>
          </a:blip>
          <a:srcRect b="0" l="0" r="0" t="0"/>
          <a:stretch/>
        </p:blipFill>
        <p:spPr>
          <a:xfrm>
            <a:off x="1368127" y="758939"/>
            <a:ext cx="6407747" cy="4896543"/>
          </a:xfrm>
          <a:prstGeom prst="rect">
            <a:avLst/>
          </a:prstGeom>
          <a:noFill/>
          <a:ln>
            <a:noFill/>
          </a:ln>
        </p:spPr>
      </p:pic>
      <p:sp>
        <p:nvSpPr>
          <p:cNvPr id="183" name="Google Shape;183;p9"/>
          <p:cNvSpPr txBox="1"/>
          <p:nvPr/>
        </p:nvSpPr>
        <p:spPr>
          <a:xfrm>
            <a:off x="618457" y="5655481"/>
            <a:ext cx="7907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O Falcão Maltês</a:t>
            </a:r>
            <a:r>
              <a:rPr lang="pt-BR" sz="1800">
                <a:solidFill>
                  <a:schemeClr val="dk1"/>
                </a:solidFill>
                <a:latin typeface="Calibri"/>
                <a:ea typeface="Calibri"/>
                <a:cs typeface="Calibri"/>
                <a:sym typeface="Calibri"/>
              </a:rPr>
              <a:t> / </a:t>
            </a:r>
            <a:r>
              <a:rPr i="1" lang="pt-BR" sz="1800">
                <a:solidFill>
                  <a:schemeClr val="dk1"/>
                </a:solidFill>
                <a:latin typeface="Calibri"/>
                <a:ea typeface="Calibri"/>
                <a:cs typeface="Calibri"/>
                <a:sym typeface="Calibri"/>
              </a:rPr>
              <a:t>Relíquia Macabra</a:t>
            </a:r>
            <a:r>
              <a:rPr lang="pt-BR" sz="1800">
                <a:solidFill>
                  <a:schemeClr val="dk1"/>
                </a:solidFill>
                <a:latin typeface="Calibri"/>
                <a:ea typeface="Calibri"/>
                <a:cs typeface="Calibri"/>
                <a:sym typeface="Calibri"/>
              </a:rPr>
              <a:t> (1941), de John Huston, com Humphrey Bogart</a:t>
            </a:r>
            <a:endParaRPr i="1"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descr="Double Indemnity, review: 'thrilling'" id="188" name="Google Shape;188;p10"/>
          <p:cNvPicPr preferRelativeResize="0"/>
          <p:nvPr/>
        </p:nvPicPr>
        <p:blipFill rotWithShape="1">
          <a:blip r:embed="rId3">
            <a:alphaModFix/>
          </a:blip>
          <a:srcRect b="0" l="0" r="0" t="0"/>
          <a:stretch/>
        </p:blipFill>
        <p:spPr>
          <a:xfrm>
            <a:off x="869400" y="1117860"/>
            <a:ext cx="7405201" cy="4622280"/>
          </a:xfrm>
          <a:prstGeom prst="rect">
            <a:avLst/>
          </a:prstGeom>
          <a:noFill/>
          <a:ln>
            <a:noFill/>
          </a:ln>
        </p:spPr>
      </p:pic>
      <p:sp>
        <p:nvSpPr>
          <p:cNvPr id="189" name="Google Shape;189;p10"/>
          <p:cNvSpPr txBox="1"/>
          <p:nvPr/>
        </p:nvSpPr>
        <p:spPr>
          <a:xfrm>
            <a:off x="2640460" y="5740157"/>
            <a:ext cx="3863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Pacto de Sangue</a:t>
            </a:r>
            <a:r>
              <a:rPr lang="pt-BR" sz="1800">
                <a:solidFill>
                  <a:schemeClr val="dk1"/>
                </a:solidFill>
                <a:latin typeface="Calibri"/>
                <a:ea typeface="Calibri"/>
                <a:cs typeface="Calibri"/>
                <a:sym typeface="Calibri"/>
              </a:rPr>
              <a:t> (1944), de Billy Wilder</a:t>
            </a:r>
            <a:endParaRPr i="1"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1"/>
          <p:cNvSpPr txBox="1"/>
          <p:nvPr>
            <p:ph type="title"/>
          </p:nvPr>
        </p:nvSpPr>
        <p:spPr>
          <a:xfrm>
            <a:off x="457200" y="274647"/>
            <a:ext cx="8229600" cy="902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000"/>
              <a:buFont typeface="Calibri"/>
              <a:buNone/>
            </a:pPr>
            <a:r>
              <a:rPr lang="pt-BR" sz="4000"/>
              <a:t>Gêneros: o faroeste</a:t>
            </a:r>
            <a:endParaRPr/>
          </a:p>
        </p:txBody>
      </p:sp>
      <p:sp>
        <p:nvSpPr>
          <p:cNvPr id="195" name="Google Shape;195;p11"/>
          <p:cNvSpPr txBox="1"/>
          <p:nvPr>
            <p:ph idx="1" type="body"/>
          </p:nvPr>
        </p:nvSpPr>
        <p:spPr>
          <a:xfrm>
            <a:off x="262400" y="1177350"/>
            <a:ext cx="8583900" cy="5486400"/>
          </a:xfrm>
          <a:prstGeom prst="rect">
            <a:avLst/>
          </a:prstGeom>
          <a:noFill/>
          <a:ln>
            <a:noFill/>
          </a:ln>
        </p:spPr>
        <p:txBody>
          <a:bodyPr anchorCtr="0" anchor="t" bIns="45700" lIns="91425" spcFirstLastPara="1" rIns="91425" wrap="square" tIns="45700">
            <a:normAutofit/>
          </a:bodyPr>
          <a:lstStyle/>
          <a:p>
            <a:pPr indent="-336550" lvl="0" marL="342900" rtl="0" algn="l">
              <a:spcBef>
                <a:spcPts val="0"/>
              </a:spcBef>
              <a:spcAft>
                <a:spcPts val="0"/>
              </a:spcAft>
              <a:buClr>
                <a:schemeClr val="dk1"/>
              </a:buClr>
              <a:buSzPts val="2300"/>
              <a:buChar char="•"/>
            </a:pPr>
            <a:r>
              <a:rPr lang="pt-BR" sz="2300"/>
              <a:t>Gênero tipicamente estadunidense.</a:t>
            </a:r>
            <a:endParaRPr sz="2300"/>
          </a:p>
          <a:p>
            <a:pPr indent="-336550" lvl="0" marL="342900" rtl="0" algn="l">
              <a:spcBef>
                <a:spcPts val="480"/>
              </a:spcBef>
              <a:spcAft>
                <a:spcPts val="0"/>
              </a:spcAft>
              <a:buClr>
                <a:schemeClr val="dk1"/>
              </a:buClr>
              <a:buSzPts val="2300"/>
              <a:buChar char="•"/>
            </a:pPr>
            <a:r>
              <a:rPr lang="pt-BR" sz="2300"/>
              <a:t>Filmes de época que retratam a formação da nação e a conquista do oeste.</a:t>
            </a:r>
            <a:endParaRPr sz="2300"/>
          </a:p>
          <a:p>
            <a:pPr indent="-336550" lvl="0" marL="342900" rtl="0" algn="l">
              <a:spcBef>
                <a:spcPts val="480"/>
              </a:spcBef>
              <a:spcAft>
                <a:spcPts val="0"/>
              </a:spcAft>
              <a:buClr>
                <a:schemeClr val="dk1"/>
              </a:buClr>
              <a:buSzPts val="2300"/>
              <a:buChar char="•"/>
            </a:pPr>
            <a:r>
              <a:rPr lang="pt-BR" sz="2300"/>
              <a:t>Importante para a construção do ideário conquistador americano e para a formação de estereótipos sobre os povos originários (quase sempre inimigos e primitivos).</a:t>
            </a:r>
            <a:endParaRPr sz="2300"/>
          </a:p>
          <a:p>
            <a:pPr indent="-336550" lvl="0" marL="342900" rtl="0" algn="l">
              <a:spcBef>
                <a:spcPts val="480"/>
              </a:spcBef>
              <a:spcAft>
                <a:spcPts val="0"/>
              </a:spcAft>
              <a:buClr>
                <a:schemeClr val="dk1"/>
              </a:buClr>
              <a:buSzPts val="2300"/>
              <a:buChar char="•"/>
            </a:pPr>
            <a:r>
              <a:rPr lang="pt-BR" sz="2300"/>
              <a:t>John Wayne foi o principal ator.</a:t>
            </a:r>
            <a:endParaRPr sz="2300"/>
          </a:p>
          <a:p>
            <a:pPr indent="-336550" lvl="0" marL="342900" rtl="0" algn="l">
              <a:spcBef>
                <a:spcPts val="480"/>
              </a:spcBef>
              <a:spcAft>
                <a:spcPts val="0"/>
              </a:spcAft>
              <a:buClr>
                <a:schemeClr val="dk1"/>
              </a:buClr>
              <a:buSzPts val="2300"/>
              <a:buChar char="•"/>
            </a:pPr>
            <a:r>
              <a:rPr lang="pt-BR" sz="2300"/>
              <a:t>John Ford foi o principal diretor, fortemente influente.</a:t>
            </a:r>
            <a:endParaRPr sz="2300"/>
          </a:p>
          <a:p>
            <a:pPr indent="-336550" lvl="0" marL="342900" rtl="0" algn="l">
              <a:spcBef>
                <a:spcPts val="480"/>
              </a:spcBef>
              <a:spcAft>
                <a:spcPts val="0"/>
              </a:spcAft>
              <a:buClr>
                <a:schemeClr val="dk1"/>
              </a:buClr>
              <a:buSzPts val="2300"/>
              <a:buChar char="•"/>
            </a:pPr>
            <a:r>
              <a:rPr lang="pt-BR" sz="2300"/>
              <a:t>Apesar de vinculado aos EUA, o faroeste teve uma importante produção na Itália nos anos 1960 e 1970 (faroeste </a:t>
            </a:r>
            <a:r>
              <a:rPr i="1" lang="pt-BR" sz="2300"/>
              <a:t>spaghetti</a:t>
            </a:r>
            <a:r>
              <a:rPr lang="pt-BR" sz="2300"/>
              <a:t>).</a:t>
            </a:r>
            <a:endParaRPr sz="2300"/>
          </a:p>
          <a:p>
            <a:pPr indent="-336550" lvl="0" marL="342900" rtl="0" algn="l">
              <a:spcBef>
                <a:spcPts val="480"/>
              </a:spcBef>
              <a:spcAft>
                <a:spcPts val="0"/>
              </a:spcAft>
              <a:buSzPts val="2300"/>
              <a:buChar char="•"/>
            </a:pPr>
            <a:r>
              <a:rPr lang="pt-BR" sz="2300"/>
              <a:t>O faroeste foi fundamental para a formação dos filmes de samurai no Japão e mesmo para as histórias envolvendo o cangaço no Brasil (como </a:t>
            </a:r>
            <a:r>
              <a:rPr i="1" lang="pt-BR" sz="2300"/>
              <a:t>Deus e o Diabo na Terra do Sol</a:t>
            </a:r>
            <a:r>
              <a:rPr lang="pt-BR" sz="2300"/>
              <a:t> (1964), de Glauber Rocha).</a:t>
            </a:r>
            <a:endParaRPr sz="23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descr="John Ford. John Wayne. History. movie review (1939) | Roger Ebert" id="200" name="Google Shape;200;p12"/>
          <p:cNvPicPr preferRelativeResize="0"/>
          <p:nvPr/>
        </p:nvPicPr>
        <p:blipFill rotWithShape="1">
          <a:blip r:embed="rId3">
            <a:alphaModFix/>
          </a:blip>
          <a:srcRect b="0" l="0" r="0" t="0"/>
          <a:stretch/>
        </p:blipFill>
        <p:spPr>
          <a:xfrm>
            <a:off x="827584" y="260648"/>
            <a:ext cx="7488832" cy="5687721"/>
          </a:xfrm>
          <a:prstGeom prst="rect">
            <a:avLst/>
          </a:prstGeom>
          <a:noFill/>
          <a:ln>
            <a:noFill/>
          </a:ln>
        </p:spPr>
      </p:pic>
      <p:sp>
        <p:nvSpPr>
          <p:cNvPr id="201" name="Google Shape;201;p12"/>
          <p:cNvSpPr txBox="1"/>
          <p:nvPr/>
        </p:nvSpPr>
        <p:spPr>
          <a:xfrm>
            <a:off x="2298846" y="5948387"/>
            <a:ext cx="4546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No Tempo das Diligências </a:t>
            </a:r>
            <a:r>
              <a:rPr lang="pt-BR" sz="1800">
                <a:solidFill>
                  <a:schemeClr val="dk1"/>
                </a:solidFill>
                <a:latin typeface="Calibri"/>
                <a:ea typeface="Calibri"/>
                <a:cs typeface="Calibri"/>
                <a:sym typeface="Calibri"/>
              </a:rPr>
              <a:t>(1939), de John Ford</a:t>
            </a:r>
            <a:endParaRPr i="1"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3"/>
          <p:cNvSpPr txBox="1"/>
          <p:nvPr>
            <p:ph type="title"/>
          </p:nvPr>
        </p:nvSpPr>
        <p:spPr>
          <a:xfrm>
            <a:off x="457200" y="274650"/>
            <a:ext cx="8229600" cy="875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Gêneros: o melodrama</a:t>
            </a:r>
            <a:endParaRPr/>
          </a:p>
        </p:txBody>
      </p:sp>
      <p:sp>
        <p:nvSpPr>
          <p:cNvPr id="207" name="Google Shape;207;p13"/>
          <p:cNvSpPr txBox="1"/>
          <p:nvPr>
            <p:ph idx="1" type="body"/>
          </p:nvPr>
        </p:nvSpPr>
        <p:spPr>
          <a:xfrm>
            <a:off x="280575" y="1286225"/>
            <a:ext cx="8475000" cy="5440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pt-BR" sz="2400"/>
              <a:t>Gênero marcado pela exploração mais exaustiva (e às vezes apelativa) de conflitos e sofrimentos humanos, levando à produção de sentimentos mais intensos.</a:t>
            </a:r>
            <a:endParaRPr/>
          </a:p>
          <a:p>
            <a:pPr indent="-342900" lvl="0" marL="342900" rtl="0" algn="l">
              <a:spcBef>
                <a:spcPts val="480"/>
              </a:spcBef>
              <a:spcAft>
                <a:spcPts val="0"/>
              </a:spcAft>
              <a:buClr>
                <a:schemeClr val="dk1"/>
              </a:buClr>
              <a:buSzPts val="2400"/>
              <a:buChar char="•"/>
            </a:pPr>
            <a:r>
              <a:rPr lang="pt-BR" sz="2400"/>
              <a:t>O grande precursor foi D. W. Griffith, mas o gênero continuou importante no cinema falado.</a:t>
            </a:r>
            <a:endParaRPr/>
          </a:p>
          <a:p>
            <a:pPr indent="-342900" lvl="0" marL="342900" rtl="0" algn="l">
              <a:spcBef>
                <a:spcPts val="480"/>
              </a:spcBef>
              <a:spcAft>
                <a:spcPts val="0"/>
              </a:spcAft>
              <a:buClr>
                <a:schemeClr val="dk1"/>
              </a:buClr>
              <a:buSzPts val="2400"/>
              <a:buChar char="•"/>
            </a:pPr>
            <a:r>
              <a:rPr lang="pt-BR" sz="2400"/>
              <a:t>O principal nome até a década de 1960 foi o alemão Douglas Sirk.</a:t>
            </a:r>
            <a:endParaRPr/>
          </a:p>
          <a:p>
            <a:pPr indent="-342900" lvl="0" marL="342900" rtl="0" algn="l">
              <a:spcBef>
                <a:spcPts val="480"/>
              </a:spcBef>
              <a:spcAft>
                <a:spcPts val="0"/>
              </a:spcAft>
              <a:buClr>
                <a:schemeClr val="dk1"/>
              </a:buClr>
              <a:buSzPts val="2400"/>
              <a:buChar char="•"/>
            </a:pPr>
            <a:r>
              <a:rPr lang="pt-BR" sz="2400"/>
              <a:t>Um dos filmes mais importantes do gênero foi </a:t>
            </a:r>
            <a:r>
              <a:rPr i="1" lang="pt-BR" sz="2400"/>
              <a:t>Tudo que o Céu Permite</a:t>
            </a:r>
            <a:r>
              <a:rPr lang="pt-BR" sz="2400"/>
              <a:t> (1955), de Sirk, sobre o romance entre uma viúva e um homem muito mais jovem.</a:t>
            </a:r>
            <a:endParaRPr/>
          </a:p>
          <a:p>
            <a:pPr indent="-342900" lvl="0" marL="342900" rtl="0" algn="l">
              <a:spcBef>
                <a:spcPts val="480"/>
              </a:spcBef>
              <a:spcAft>
                <a:spcPts val="0"/>
              </a:spcAft>
              <a:buClr>
                <a:schemeClr val="dk1"/>
              </a:buClr>
              <a:buSzPts val="2400"/>
              <a:buChar char="•"/>
            </a:pPr>
            <a:r>
              <a:rPr lang="pt-BR" sz="2400"/>
              <a:t>Gênero está presente na obra de diretores modernos, como Rainer Werner Fassbinder e Pedro Almodóvar.</a:t>
            </a:r>
            <a:endParaRPr sz="2400"/>
          </a:p>
          <a:p>
            <a:pPr indent="-342900" lvl="0" marL="342900" rtl="0" algn="l">
              <a:spcBef>
                <a:spcPts val="480"/>
              </a:spcBef>
              <a:spcAft>
                <a:spcPts val="0"/>
              </a:spcAft>
              <a:buSzPts val="2400"/>
              <a:buChar char="•"/>
            </a:pPr>
            <a:r>
              <a:rPr lang="pt-BR" sz="2400"/>
              <a:t>Grande legado na produção das novelas televisivas.</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Organização do Curso</a:t>
            </a:r>
            <a:endParaRPr/>
          </a:p>
        </p:txBody>
      </p:sp>
      <p:sp>
        <p:nvSpPr>
          <p:cNvPr id="96" name="Google Shape;96;p2"/>
          <p:cNvSpPr txBox="1"/>
          <p:nvPr>
            <p:ph idx="1" type="body"/>
          </p:nvPr>
        </p:nvSpPr>
        <p:spPr>
          <a:xfrm>
            <a:off x="457200" y="1600200"/>
            <a:ext cx="8229600" cy="478112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None/>
            </a:pPr>
            <a:r>
              <a:rPr lang="pt-BR" sz="2400"/>
              <a:t>	Curso introdutório à história do cinema, que vai dos seus inícios até os anos 1980.</a:t>
            </a:r>
            <a:endParaRPr/>
          </a:p>
          <a:p>
            <a:pPr indent="0" lvl="0" marL="0" rtl="0" algn="l">
              <a:spcBef>
                <a:spcPts val="480"/>
              </a:spcBef>
              <a:spcAft>
                <a:spcPts val="0"/>
              </a:spcAft>
              <a:buClr>
                <a:schemeClr val="dk1"/>
              </a:buClr>
              <a:buSzPts val="2400"/>
              <a:buNone/>
            </a:pPr>
            <a:r>
              <a:t/>
            </a:r>
            <a:endParaRPr sz="2400"/>
          </a:p>
          <a:p>
            <a:pPr indent="0" lvl="0" marL="0" rtl="0" algn="l">
              <a:spcBef>
                <a:spcPts val="480"/>
              </a:spcBef>
              <a:spcAft>
                <a:spcPts val="0"/>
              </a:spcAft>
              <a:buClr>
                <a:schemeClr val="dk1"/>
              </a:buClr>
              <a:buSzPts val="2400"/>
              <a:buNone/>
            </a:pPr>
            <a:r>
              <a:rPr lang="pt-BR" sz="2400"/>
              <a:t>Dividido em três aulas:</a:t>
            </a:r>
            <a:endParaRPr/>
          </a:p>
          <a:p>
            <a:pPr indent="-342900" lvl="0" marL="342900" rtl="0" algn="l">
              <a:spcBef>
                <a:spcPts val="480"/>
              </a:spcBef>
              <a:spcAft>
                <a:spcPts val="0"/>
              </a:spcAft>
              <a:buClr>
                <a:schemeClr val="dk1"/>
              </a:buClr>
              <a:buSzPts val="2400"/>
              <a:buChar char="•"/>
            </a:pPr>
            <a:r>
              <a:rPr lang="pt-BR" sz="2400"/>
              <a:t>16/8 – Aula 1: O surgimento do cinema e o período silencioso/mudo (de 1895 até 1927)</a:t>
            </a:r>
            <a:endParaRPr/>
          </a:p>
          <a:p>
            <a:pPr indent="-190500" lvl="0" marL="342900" rtl="0" algn="l">
              <a:spcBef>
                <a:spcPts val="480"/>
              </a:spcBef>
              <a:spcAft>
                <a:spcPts val="0"/>
              </a:spcAft>
              <a:buClr>
                <a:schemeClr val="dk1"/>
              </a:buClr>
              <a:buSzPts val="2400"/>
              <a:buNone/>
            </a:pPr>
            <a:r>
              <a:t/>
            </a:r>
            <a:endParaRPr sz="2400"/>
          </a:p>
          <a:p>
            <a:pPr indent="-342900" lvl="0" marL="342900" rtl="0" algn="l">
              <a:spcBef>
                <a:spcPts val="480"/>
              </a:spcBef>
              <a:spcAft>
                <a:spcPts val="0"/>
              </a:spcAft>
              <a:buClr>
                <a:schemeClr val="dk1"/>
              </a:buClr>
              <a:buSzPts val="2400"/>
              <a:buChar char="•"/>
            </a:pPr>
            <a:r>
              <a:rPr lang="pt-BR" sz="2400"/>
              <a:t>23/8 – Aula 2: O cinema clássico americano e algumas movimentações importantes no mundo (de 1927 até 1959)</a:t>
            </a:r>
            <a:endParaRPr/>
          </a:p>
          <a:p>
            <a:pPr indent="-190500" lvl="0" marL="342900" rtl="0" algn="l">
              <a:spcBef>
                <a:spcPts val="480"/>
              </a:spcBef>
              <a:spcAft>
                <a:spcPts val="0"/>
              </a:spcAft>
              <a:buClr>
                <a:schemeClr val="dk1"/>
              </a:buClr>
              <a:buSzPts val="2400"/>
              <a:buNone/>
            </a:pPr>
            <a:r>
              <a:t/>
            </a:r>
            <a:endParaRPr sz="2400"/>
          </a:p>
          <a:p>
            <a:pPr indent="-342900" lvl="0" marL="342900" rtl="0" algn="l">
              <a:spcBef>
                <a:spcPts val="480"/>
              </a:spcBef>
              <a:spcAft>
                <a:spcPts val="0"/>
              </a:spcAft>
              <a:buClr>
                <a:schemeClr val="dk1"/>
              </a:buClr>
              <a:buSzPts val="2400"/>
              <a:buChar char="•"/>
            </a:pPr>
            <a:r>
              <a:rPr lang="pt-BR" sz="2400"/>
              <a:t>30/8 – Aula 3: O cinema moderno (de 1959 até anos 1980)</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descr="All That Heaven Allows – Wikipédia, a enciclopédia livre" id="212" name="Google Shape;212;p14"/>
          <p:cNvPicPr preferRelativeResize="0"/>
          <p:nvPr/>
        </p:nvPicPr>
        <p:blipFill rotWithShape="1">
          <a:blip r:embed="rId3">
            <a:alphaModFix/>
          </a:blip>
          <a:srcRect b="0" l="0" r="0" t="0"/>
          <a:stretch/>
        </p:blipFill>
        <p:spPr>
          <a:xfrm>
            <a:off x="308423" y="764704"/>
            <a:ext cx="8527154" cy="4796525"/>
          </a:xfrm>
          <a:prstGeom prst="rect">
            <a:avLst/>
          </a:prstGeom>
          <a:noFill/>
          <a:ln>
            <a:noFill/>
          </a:ln>
        </p:spPr>
      </p:pic>
      <p:sp>
        <p:nvSpPr>
          <p:cNvPr id="213" name="Google Shape;213;p14"/>
          <p:cNvSpPr txBox="1"/>
          <p:nvPr/>
        </p:nvSpPr>
        <p:spPr>
          <a:xfrm>
            <a:off x="2282249" y="5561213"/>
            <a:ext cx="45795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Tudo que o céu permite</a:t>
            </a:r>
            <a:r>
              <a:rPr lang="pt-BR" sz="1800">
                <a:solidFill>
                  <a:schemeClr val="dk1"/>
                </a:solidFill>
                <a:latin typeface="Calibri"/>
                <a:ea typeface="Calibri"/>
                <a:cs typeface="Calibri"/>
                <a:sym typeface="Calibri"/>
              </a:rPr>
              <a:t> (1955), de Douglas Sirk</a:t>
            </a:r>
            <a:endParaRPr i="1"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5"/>
          <p:cNvSpPr txBox="1"/>
          <p:nvPr>
            <p:ph type="title"/>
          </p:nvPr>
        </p:nvSpPr>
        <p:spPr>
          <a:xfrm>
            <a:off x="457200" y="274649"/>
            <a:ext cx="8229600" cy="10026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Gêneros: o terror/suspense</a:t>
            </a:r>
            <a:endParaRPr/>
          </a:p>
        </p:txBody>
      </p:sp>
      <p:sp>
        <p:nvSpPr>
          <p:cNvPr id="219" name="Google Shape;219;p15"/>
          <p:cNvSpPr txBox="1"/>
          <p:nvPr>
            <p:ph idx="1" type="body"/>
          </p:nvPr>
        </p:nvSpPr>
        <p:spPr>
          <a:xfrm>
            <a:off x="271500" y="1386150"/>
            <a:ext cx="8583900" cy="51777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Char char="•"/>
            </a:pPr>
            <a:r>
              <a:rPr lang="pt-BR" sz="2400"/>
              <a:t>O gênero no cinema falado também foi muito influenciado pela expressionismo alemão, com sua ênfase no mistério, no medo, na perturbação da realidade.</a:t>
            </a:r>
            <a:endParaRPr/>
          </a:p>
          <a:p>
            <a:pPr indent="-342900" lvl="0" marL="342900" rtl="0" algn="l">
              <a:spcBef>
                <a:spcPts val="480"/>
              </a:spcBef>
              <a:spcAft>
                <a:spcPts val="0"/>
              </a:spcAft>
              <a:buClr>
                <a:schemeClr val="dk1"/>
              </a:buClr>
              <a:buSzPts val="2400"/>
              <a:buChar char="•"/>
            </a:pPr>
            <a:r>
              <a:rPr lang="pt-BR" sz="2400"/>
              <a:t>O estúdio Universal teve uma grande importância no terror dos anos 1930 e 1940, com seu ciclo de produções de monstros: Drácula, Frankenstein, a Múmia, o Lobisomem.</a:t>
            </a:r>
            <a:endParaRPr/>
          </a:p>
          <a:p>
            <a:pPr indent="-342900" lvl="0" marL="342900" rtl="0" algn="l">
              <a:spcBef>
                <a:spcPts val="480"/>
              </a:spcBef>
              <a:spcAft>
                <a:spcPts val="0"/>
              </a:spcAft>
              <a:buClr>
                <a:schemeClr val="dk1"/>
              </a:buClr>
              <a:buSzPts val="2400"/>
              <a:buChar char="•"/>
            </a:pPr>
            <a:r>
              <a:rPr lang="pt-BR" sz="2400"/>
              <a:t>Os dois maiores astros do período foram Béla Lugosi (húngaro) e Boris Karloff (inglês).</a:t>
            </a:r>
            <a:endParaRPr/>
          </a:p>
          <a:p>
            <a:pPr indent="-342900" lvl="0" marL="342900" rtl="0" algn="l">
              <a:spcBef>
                <a:spcPts val="480"/>
              </a:spcBef>
              <a:spcAft>
                <a:spcPts val="0"/>
              </a:spcAft>
              <a:buClr>
                <a:schemeClr val="dk1"/>
              </a:buClr>
              <a:buSzPts val="2400"/>
              <a:buChar char="•"/>
            </a:pPr>
            <a:r>
              <a:rPr lang="pt-BR" sz="2400"/>
              <a:t>O terror seguiu sendo muito produzido e muito influente, tendo relevância fundamental em outros países bem diferentes, como a Itália dos anos 1970 (</a:t>
            </a:r>
            <a:r>
              <a:rPr i="1" lang="pt-BR" sz="2400"/>
              <a:t>giallo</a:t>
            </a:r>
            <a:r>
              <a:rPr lang="pt-BR" sz="2400"/>
              <a:t>) e o Japão principalmente a partir dos anos 1990.</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descr="https://i0.wp.com/percysseattle.com/blog/wp-content/uploads/2014/10/1412717999071.jpeg" id="224" name="Google Shape;224;p16"/>
          <p:cNvPicPr preferRelativeResize="0"/>
          <p:nvPr/>
        </p:nvPicPr>
        <p:blipFill rotWithShape="1">
          <a:blip r:embed="rId3">
            <a:alphaModFix/>
          </a:blip>
          <a:srcRect b="0" l="0" r="0" t="0"/>
          <a:stretch/>
        </p:blipFill>
        <p:spPr>
          <a:xfrm>
            <a:off x="80750" y="1344050"/>
            <a:ext cx="4143026" cy="3107275"/>
          </a:xfrm>
          <a:prstGeom prst="rect">
            <a:avLst/>
          </a:prstGeom>
          <a:noFill/>
          <a:ln>
            <a:noFill/>
          </a:ln>
        </p:spPr>
      </p:pic>
      <p:sp>
        <p:nvSpPr>
          <p:cNvPr id="225" name="Google Shape;225;p16"/>
          <p:cNvSpPr txBox="1"/>
          <p:nvPr/>
        </p:nvSpPr>
        <p:spPr>
          <a:xfrm>
            <a:off x="463858" y="4451311"/>
            <a:ext cx="3376800" cy="369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pt-BR" sz="1800">
                <a:solidFill>
                  <a:schemeClr val="dk1"/>
                </a:solidFill>
                <a:latin typeface="Calibri"/>
                <a:ea typeface="Calibri"/>
                <a:cs typeface="Calibri"/>
                <a:sym typeface="Calibri"/>
              </a:rPr>
              <a:t>Drácula</a:t>
            </a:r>
            <a:r>
              <a:rPr lang="pt-BR" sz="1800">
                <a:solidFill>
                  <a:schemeClr val="dk1"/>
                </a:solidFill>
                <a:latin typeface="Calibri"/>
                <a:ea typeface="Calibri"/>
                <a:cs typeface="Calibri"/>
                <a:sym typeface="Calibri"/>
              </a:rPr>
              <a:t> (1931), de </a:t>
            </a:r>
            <a:r>
              <a:rPr lang="pt-BR" sz="1800">
                <a:solidFill>
                  <a:schemeClr val="dk1"/>
                </a:solidFill>
                <a:latin typeface="Calibri"/>
                <a:ea typeface="Calibri"/>
                <a:cs typeface="Calibri"/>
                <a:sym typeface="Calibri"/>
              </a:rPr>
              <a:t>Tod</a:t>
            </a:r>
            <a:r>
              <a:rPr lang="pt-BR" sz="1800">
                <a:solidFill>
                  <a:schemeClr val="dk1"/>
                </a:solidFill>
                <a:latin typeface="Calibri"/>
                <a:ea typeface="Calibri"/>
                <a:cs typeface="Calibri"/>
                <a:sym typeface="Calibri"/>
              </a:rPr>
              <a:t> Browning</a:t>
            </a:r>
            <a:endParaRPr i="1" sz="1800">
              <a:solidFill>
                <a:schemeClr val="dk1"/>
              </a:solidFill>
              <a:latin typeface="Calibri"/>
              <a:ea typeface="Calibri"/>
              <a:cs typeface="Calibri"/>
              <a:sym typeface="Calibri"/>
            </a:endParaRPr>
          </a:p>
        </p:txBody>
      </p:sp>
      <p:pic>
        <p:nvPicPr>
          <p:cNvPr descr="Frankenstein (1931) - Turner Classic Movies" id="226" name="Google Shape;226;p16"/>
          <p:cNvPicPr preferRelativeResize="0"/>
          <p:nvPr/>
        </p:nvPicPr>
        <p:blipFill rotWithShape="1">
          <a:blip r:embed="rId4">
            <a:alphaModFix/>
          </a:blip>
          <a:srcRect b="0" l="0" r="0" t="0"/>
          <a:stretch/>
        </p:blipFill>
        <p:spPr>
          <a:xfrm>
            <a:off x="4278275" y="1344050"/>
            <a:ext cx="4769953" cy="3107274"/>
          </a:xfrm>
          <a:prstGeom prst="rect">
            <a:avLst/>
          </a:prstGeom>
          <a:noFill/>
          <a:ln>
            <a:noFill/>
          </a:ln>
        </p:spPr>
      </p:pic>
      <p:sp>
        <p:nvSpPr>
          <p:cNvPr id="227" name="Google Shape;227;p16"/>
          <p:cNvSpPr txBox="1"/>
          <p:nvPr/>
        </p:nvSpPr>
        <p:spPr>
          <a:xfrm>
            <a:off x="4829200" y="4451311"/>
            <a:ext cx="3668100" cy="369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pt-BR" sz="1800">
                <a:solidFill>
                  <a:schemeClr val="dk1"/>
                </a:solidFill>
                <a:latin typeface="Calibri"/>
                <a:ea typeface="Calibri"/>
                <a:cs typeface="Calibri"/>
                <a:sym typeface="Calibri"/>
              </a:rPr>
              <a:t>Frankenstein</a:t>
            </a:r>
            <a:r>
              <a:rPr lang="pt-BR" sz="1800">
                <a:solidFill>
                  <a:schemeClr val="dk1"/>
                </a:solidFill>
                <a:latin typeface="Calibri"/>
                <a:ea typeface="Calibri"/>
                <a:cs typeface="Calibri"/>
                <a:sym typeface="Calibri"/>
              </a:rPr>
              <a:t> (1931), de James Whale</a:t>
            </a:r>
            <a:endParaRPr i="1"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Os irmãos Marx: corpo e voz</a:t>
            </a:r>
            <a:endParaRPr/>
          </a:p>
        </p:txBody>
      </p:sp>
      <p:sp>
        <p:nvSpPr>
          <p:cNvPr id="233" name="Google Shape;233;p17"/>
          <p:cNvSpPr txBox="1"/>
          <p:nvPr>
            <p:ph idx="1" type="body"/>
          </p:nvPr>
        </p:nvSpPr>
        <p:spPr>
          <a:xfrm>
            <a:off x="457200" y="1340768"/>
            <a:ext cx="8229600" cy="5328592"/>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Char char="•"/>
            </a:pPr>
            <a:r>
              <a:rPr lang="pt-BR" sz="2400"/>
              <a:t>Grupo de irmãos que uniu as piadas visuais do cinema mudo com a inventividade verbal do cinema falado, em um humor anárquico e caótico.</a:t>
            </a:r>
            <a:endParaRPr/>
          </a:p>
          <a:p>
            <a:pPr indent="-342900" lvl="0" marL="342900" rtl="0" algn="l">
              <a:spcBef>
                <a:spcPts val="480"/>
              </a:spcBef>
              <a:spcAft>
                <a:spcPts val="0"/>
              </a:spcAft>
              <a:buClr>
                <a:schemeClr val="dk1"/>
              </a:buClr>
              <a:buSzPts val="2400"/>
              <a:buChar char="•"/>
            </a:pPr>
            <a:r>
              <a:rPr lang="pt-BR" sz="2400"/>
              <a:t>Fizeram teatro, cinema e televisão.</a:t>
            </a:r>
            <a:endParaRPr/>
          </a:p>
          <a:p>
            <a:pPr indent="-342900" lvl="0" marL="342900" rtl="0" algn="l">
              <a:spcBef>
                <a:spcPts val="480"/>
              </a:spcBef>
              <a:spcAft>
                <a:spcPts val="0"/>
              </a:spcAft>
              <a:buClr>
                <a:schemeClr val="dk1"/>
              </a:buClr>
              <a:buSzPts val="2400"/>
              <a:buChar char="•"/>
            </a:pPr>
            <a:r>
              <a:rPr lang="pt-BR" sz="2400"/>
              <a:t>No cinema inicialmente eram quatro os irmãos: Groucho, Harpo, Chico e Zeppo. Nas produções maduras, foram um trio, sem presença de Zeppo.</a:t>
            </a:r>
            <a:endParaRPr/>
          </a:p>
          <a:p>
            <a:pPr indent="-342900" lvl="0" marL="342900" rtl="0" algn="l">
              <a:spcBef>
                <a:spcPts val="480"/>
              </a:spcBef>
              <a:spcAft>
                <a:spcPts val="0"/>
              </a:spcAft>
              <a:buClr>
                <a:schemeClr val="dk1"/>
              </a:buClr>
              <a:buSzPts val="2400"/>
              <a:buChar char="•"/>
            </a:pPr>
            <a:r>
              <a:rPr lang="pt-BR" sz="2400"/>
              <a:t>Groucho Marx abusava da verborragia e do </a:t>
            </a:r>
            <a:r>
              <a:rPr i="1" lang="pt-BR" sz="2400"/>
              <a:t>nonsense</a:t>
            </a:r>
            <a:r>
              <a:rPr lang="pt-BR" sz="2400"/>
              <a:t>.</a:t>
            </a:r>
            <a:endParaRPr/>
          </a:p>
          <a:p>
            <a:pPr indent="-342900" lvl="0" marL="342900" rtl="0" algn="l">
              <a:spcBef>
                <a:spcPts val="480"/>
              </a:spcBef>
              <a:spcAft>
                <a:spcPts val="0"/>
              </a:spcAft>
              <a:buClr>
                <a:schemeClr val="dk1"/>
              </a:buClr>
              <a:buSzPts val="2400"/>
              <a:buChar char="•"/>
            </a:pPr>
            <a:r>
              <a:rPr lang="pt-BR" sz="2400"/>
              <a:t>Harpo era o irmão “visual”, do </a:t>
            </a:r>
            <a:r>
              <a:rPr i="1" lang="pt-BR" sz="2400"/>
              <a:t>slapstick</a:t>
            </a:r>
            <a:r>
              <a:rPr lang="pt-BR" sz="2400"/>
              <a:t>, mas também fazia números musicais com sua harpa.</a:t>
            </a:r>
            <a:endParaRPr/>
          </a:p>
          <a:p>
            <a:pPr indent="-342900" lvl="0" marL="342900" rtl="0" algn="l">
              <a:spcBef>
                <a:spcPts val="480"/>
              </a:spcBef>
              <a:spcAft>
                <a:spcPts val="0"/>
              </a:spcAft>
              <a:buClr>
                <a:schemeClr val="dk1"/>
              </a:buClr>
              <a:buSzPts val="2400"/>
              <a:buChar char="•"/>
            </a:pPr>
            <a:r>
              <a:rPr lang="pt-BR" sz="2400"/>
              <a:t>Chico era o mais “equilibrado”, usando uma persona italiana.</a:t>
            </a:r>
            <a:endParaRPr/>
          </a:p>
          <a:p>
            <a:pPr indent="-342900" lvl="0" marL="342900" rtl="0" algn="l">
              <a:spcBef>
                <a:spcPts val="480"/>
              </a:spcBef>
              <a:spcAft>
                <a:spcPts val="0"/>
              </a:spcAft>
              <a:buClr>
                <a:schemeClr val="dk1"/>
              </a:buClr>
              <a:buSzPts val="2400"/>
              <a:buChar char="•"/>
            </a:pPr>
            <a:r>
              <a:rPr lang="pt-BR" sz="2400"/>
              <a:t>Alguns grandes filmes: </a:t>
            </a:r>
            <a:r>
              <a:rPr i="1" lang="pt-BR" sz="2400"/>
              <a:t>Monkey Business</a:t>
            </a:r>
            <a:r>
              <a:rPr lang="pt-BR" sz="2400"/>
              <a:t>,</a:t>
            </a:r>
            <a:r>
              <a:rPr i="1" lang="pt-BR" sz="2400"/>
              <a:t> Horse Feathers</a:t>
            </a:r>
            <a:r>
              <a:rPr lang="pt-BR" sz="2400"/>
              <a:t>,</a:t>
            </a:r>
            <a:r>
              <a:rPr i="1" lang="pt-BR" sz="2400"/>
              <a:t> Duck Soup</a:t>
            </a:r>
            <a:r>
              <a:rPr lang="pt-BR" sz="2400"/>
              <a:t> e </a:t>
            </a:r>
            <a:r>
              <a:rPr i="1" lang="pt-BR" sz="2400"/>
              <a:t>A night at the Opera</a:t>
            </a:r>
            <a:r>
              <a:rPr lang="pt-BR" sz="2400"/>
              <a:t>, </a:t>
            </a:r>
            <a:r>
              <a:rPr i="1" lang="pt-BR" sz="2400"/>
              <a:t>A Day at the Races</a:t>
            </a:r>
            <a:r>
              <a:rPr lang="pt-BR" sz="2400"/>
              <a: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The Marx Brothers Top Zeppo Marx Groucho Marx Bottom Chico Marx Harpo Marx  Ca. Early 1930S Photo Print (10 x 8) - Walmart.com" id="238" name="Google Shape;238;p18"/>
          <p:cNvPicPr preferRelativeResize="0"/>
          <p:nvPr/>
        </p:nvPicPr>
        <p:blipFill rotWithShape="1">
          <a:blip r:embed="rId3">
            <a:alphaModFix/>
          </a:blip>
          <a:srcRect b="0" l="0" r="0" t="0"/>
          <a:stretch/>
        </p:blipFill>
        <p:spPr>
          <a:xfrm>
            <a:off x="232725" y="260648"/>
            <a:ext cx="6336704" cy="6336704"/>
          </a:xfrm>
          <a:prstGeom prst="rect">
            <a:avLst/>
          </a:prstGeom>
          <a:noFill/>
          <a:ln>
            <a:noFill/>
          </a:ln>
        </p:spPr>
      </p:pic>
      <p:sp>
        <p:nvSpPr>
          <p:cNvPr id="239" name="Google Shape;239;p18"/>
          <p:cNvSpPr txBox="1"/>
          <p:nvPr/>
        </p:nvSpPr>
        <p:spPr>
          <a:xfrm>
            <a:off x="6569415" y="2573979"/>
            <a:ext cx="2304300" cy="14775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pt-BR" sz="1800">
                <a:solidFill>
                  <a:schemeClr val="dk1"/>
                </a:solidFill>
                <a:latin typeface="Calibri"/>
                <a:ea typeface="Calibri"/>
                <a:cs typeface="Calibri"/>
                <a:sym typeface="Calibri"/>
              </a:rPr>
              <a:t>Irmãos Marx. Da esquerda para a direita, acima: Zeppo e Groucho; abaixo: Chico e Harpo.</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Mad About the Movies | Marx Brothers' 'A Night at the Opera' hits all the  right notes | Film-television | news-gazette.com" id="244" name="Google Shape;244;p19"/>
          <p:cNvPicPr preferRelativeResize="0"/>
          <p:nvPr/>
        </p:nvPicPr>
        <p:blipFill rotWithShape="1">
          <a:blip r:embed="rId3">
            <a:alphaModFix/>
          </a:blip>
          <a:srcRect b="0" l="0" r="0" t="0"/>
          <a:stretch/>
        </p:blipFill>
        <p:spPr>
          <a:xfrm>
            <a:off x="1043608" y="772077"/>
            <a:ext cx="7056785" cy="5313844"/>
          </a:xfrm>
          <a:prstGeom prst="rect">
            <a:avLst/>
          </a:prstGeom>
          <a:noFill/>
          <a:ln>
            <a:noFill/>
          </a:ln>
        </p:spPr>
      </p:pic>
      <p:sp>
        <p:nvSpPr>
          <p:cNvPr id="245" name="Google Shape;245;p19"/>
          <p:cNvSpPr txBox="1"/>
          <p:nvPr/>
        </p:nvSpPr>
        <p:spPr>
          <a:xfrm>
            <a:off x="1999348" y="6085922"/>
            <a:ext cx="5145300" cy="369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pt-BR" sz="1800">
                <a:solidFill>
                  <a:schemeClr val="dk1"/>
                </a:solidFill>
                <a:latin typeface="Calibri"/>
                <a:ea typeface="Calibri"/>
                <a:cs typeface="Calibri"/>
                <a:sym typeface="Calibri"/>
              </a:rPr>
              <a:t>A Night at The Opera</a:t>
            </a:r>
            <a:r>
              <a:rPr lang="pt-BR" sz="1800">
                <a:solidFill>
                  <a:schemeClr val="dk1"/>
                </a:solidFill>
                <a:latin typeface="Calibri"/>
                <a:ea typeface="Calibri"/>
                <a:cs typeface="Calibri"/>
                <a:sym typeface="Calibri"/>
              </a:rPr>
              <a:t> (1935), dirigido por Sam Wood</a:t>
            </a:r>
            <a:endParaRPr i="1" sz="1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0"/>
          <p:cNvSpPr txBox="1"/>
          <p:nvPr>
            <p:ph type="title"/>
          </p:nvPr>
        </p:nvSpPr>
        <p:spPr>
          <a:xfrm>
            <a:off x="457200" y="147475"/>
            <a:ext cx="8229600" cy="6390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i="1" lang="pt-BR" sz="4000"/>
              <a:t>Cidadão Kane</a:t>
            </a:r>
            <a:r>
              <a:rPr lang="pt-BR" sz="4000"/>
              <a:t> (1941)</a:t>
            </a:r>
            <a:endParaRPr/>
          </a:p>
        </p:txBody>
      </p:sp>
      <p:sp>
        <p:nvSpPr>
          <p:cNvPr id="251" name="Google Shape;251;p20"/>
          <p:cNvSpPr txBox="1"/>
          <p:nvPr>
            <p:ph idx="1" type="body"/>
          </p:nvPr>
        </p:nvSpPr>
        <p:spPr>
          <a:xfrm>
            <a:off x="248250" y="913825"/>
            <a:ext cx="8647500" cy="5849700"/>
          </a:xfrm>
          <a:prstGeom prst="rect">
            <a:avLst/>
          </a:prstGeom>
          <a:noFill/>
          <a:ln>
            <a:noFill/>
          </a:ln>
        </p:spPr>
        <p:txBody>
          <a:bodyPr anchorCtr="0" anchor="t" bIns="45700" lIns="91425" spcFirstLastPara="1" rIns="91425" wrap="square" tIns="45700">
            <a:noAutofit/>
          </a:bodyPr>
          <a:lstStyle/>
          <a:p>
            <a:pPr indent="-330200" lvl="0" marL="342900" rtl="0" algn="l">
              <a:spcBef>
                <a:spcPts val="0"/>
              </a:spcBef>
              <a:spcAft>
                <a:spcPts val="0"/>
              </a:spcAft>
              <a:buClr>
                <a:schemeClr val="dk1"/>
              </a:buClr>
              <a:buSzPts val="2200"/>
              <a:buChar char="•"/>
            </a:pPr>
            <a:r>
              <a:rPr lang="pt-BR" sz="2200"/>
              <a:t>Welles: influente ator e diretor estadunidense.</a:t>
            </a:r>
            <a:endParaRPr sz="2200"/>
          </a:p>
          <a:p>
            <a:pPr indent="-330200" lvl="0" marL="342900" rtl="0" algn="l">
              <a:spcBef>
                <a:spcPts val="480"/>
              </a:spcBef>
              <a:spcAft>
                <a:spcPts val="0"/>
              </a:spcAft>
              <a:buClr>
                <a:schemeClr val="dk1"/>
              </a:buClr>
              <a:buSzPts val="2200"/>
              <a:buChar char="•"/>
            </a:pPr>
            <a:r>
              <a:rPr lang="pt-BR" sz="2200"/>
              <a:t>Ele ficou</a:t>
            </a:r>
            <a:r>
              <a:rPr lang="pt-BR" sz="2200"/>
              <a:t> conhecido inicialmente por causa de uma transmissão radiofônica do livro </a:t>
            </a:r>
            <a:r>
              <a:rPr i="1" lang="pt-BR" sz="2200"/>
              <a:t>A Guerra dos Mundos </a:t>
            </a:r>
            <a:r>
              <a:rPr lang="pt-BR" sz="2200"/>
              <a:t>(de H. G. Wells), em 1938, que gerou grande pânico na população do país.</a:t>
            </a:r>
            <a:endParaRPr sz="2200"/>
          </a:p>
          <a:p>
            <a:pPr indent="-330200" lvl="0" marL="342900" rtl="0" algn="l">
              <a:spcBef>
                <a:spcPts val="480"/>
              </a:spcBef>
              <a:spcAft>
                <a:spcPts val="0"/>
              </a:spcAft>
              <a:buClr>
                <a:schemeClr val="dk1"/>
              </a:buClr>
              <a:buSzPts val="2200"/>
              <a:buChar char="•"/>
            </a:pPr>
            <a:r>
              <a:rPr lang="pt-BR" sz="2200"/>
              <a:t>Enredo do filme foi baseado na história real de um magnata da comunicação: W. R. Hearst.</a:t>
            </a:r>
            <a:endParaRPr sz="2200"/>
          </a:p>
          <a:p>
            <a:pPr indent="-330200" lvl="0" marL="342900" rtl="0" algn="l">
              <a:spcBef>
                <a:spcPts val="480"/>
              </a:spcBef>
              <a:spcAft>
                <a:spcPts val="0"/>
              </a:spcAft>
              <a:buClr>
                <a:schemeClr val="dk1"/>
              </a:buClr>
              <a:buSzPts val="2200"/>
              <a:buChar char="•"/>
            </a:pPr>
            <a:r>
              <a:rPr lang="pt-BR" sz="2200"/>
              <a:t>O filme apresentou várias inovações: ângulos inusitados, uso da profundidade de campo, montagem dinâmica, tempo não linear, mistura de registros ficcional e (pseudo)jornalístico.</a:t>
            </a:r>
            <a:endParaRPr sz="2200"/>
          </a:p>
          <a:p>
            <a:pPr indent="-330200" lvl="0" marL="342900" rtl="0" algn="l">
              <a:spcBef>
                <a:spcPts val="480"/>
              </a:spcBef>
              <a:spcAft>
                <a:spcPts val="0"/>
              </a:spcAft>
              <a:buClr>
                <a:schemeClr val="dk1"/>
              </a:buClr>
              <a:buSzPts val="2200"/>
              <a:buChar char="•"/>
            </a:pPr>
            <a:r>
              <a:rPr lang="pt-BR" sz="2200"/>
              <a:t>O filme não fez tanto sucesso na bilheteria, mas ganhou </a:t>
            </a:r>
            <a:r>
              <a:rPr i="1" lang="pt-BR" sz="2200"/>
              <a:t>status </a:t>
            </a:r>
            <a:r>
              <a:rPr lang="pt-BR" sz="2200"/>
              <a:t>de clássico ao longo do tempo.</a:t>
            </a:r>
            <a:endParaRPr sz="2200"/>
          </a:p>
          <a:p>
            <a:pPr indent="-330200" lvl="0" marL="342900" rtl="0" algn="l">
              <a:spcBef>
                <a:spcPts val="480"/>
              </a:spcBef>
              <a:spcAft>
                <a:spcPts val="0"/>
              </a:spcAft>
              <a:buClr>
                <a:schemeClr val="dk1"/>
              </a:buClr>
              <a:buSzPts val="2200"/>
              <a:buChar char="•"/>
            </a:pPr>
            <a:r>
              <a:rPr lang="pt-BR" sz="2200"/>
              <a:t>Após esse filme, Welles foi boicotado, sofrendo para produzir novas obras, beirando ao ostracismo.</a:t>
            </a:r>
            <a:endParaRPr sz="2200"/>
          </a:p>
          <a:p>
            <a:pPr indent="-330200" lvl="0" marL="342900" rtl="0" algn="l">
              <a:spcBef>
                <a:spcPts val="480"/>
              </a:spcBef>
              <a:spcAft>
                <a:spcPts val="0"/>
              </a:spcAft>
              <a:buSzPts val="2200"/>
              <a:buChar char="•"/>
            </a:pPr>
            <a:r>
              <a:rPr lang="pt-BR" sz="2200"/>
              <a:t>Curiosidade: há um documentário brasileiro chamado </a:t>
            </a:r>
            <a:r>
              <a:rPr i="1" lang="pt-BR" sz="2200"/>
              <a:t>Muito além do Cidadão Kane</a:t>
            </a:r>
            <a:r>
              <a:rPr lang="pt-BR" sz="2200"/>
              <a:t> (1993)</a:t>
            </a:r>
            <a:r>
              <a:rPr lang="pt-BR" sz="2200"/>
              <a:t>, sobre Roberto Marinho (histórico dono do grupo Globo) e as relações entre mídia e poder.</a:t>
            </a:r>
            <a:endParaRPr sz="22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descr="The American Society of Cinematographers | Realism for Citizen Kane" id="256" name="Google Shape;256;p21"/>
          <p:cNvPicPr preferRelativeResize="0"/>
          <p:nvPr/>
        </p:nvPicPr>
        <p:blipFill rotWithShape="1">
          <a:blip r:embed="rId3">
            <a:alphaModFix/>
          </a:blip>
          <a:srcRect b="0" l="0" r="0" t="0"/>
          <a:stretch/>
        </p:blipFill>
        <p:spPr>
          <a:xfrm>
            <a:off x="287799" y="2060848"/>
            <a:ext cx="4198092" cy="3195215"/>
          </a:xfrm>
          <a:prstGeom prst="rect">
            <a:avLst/>
          </a:prstGeom>
          <a:noFill/>
          <a:ln>
            <a:noFill/>
          </a:ln>
        </p:spPr>
      </p:pic>
      <p:sp>
        <p:nvSpPr>
          <p:cNvPr id="257" name="Google Shape;257;p21"/>
          <p:cNvSpPr txBox="1"/>
          <p:nvPr/>
        </p:nvSpPr>
        <p:spPr>
          <a:xfrm>
            <a:off x="469648" y="5256074"/>
            <a:ext cx="82047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Cidadão Kane</a:t>
            </a:r>
            <a:r>
              <a:rPr lang="pt-BR" sz="1800">
                <a:solidFill>
                  <a:schemeClr val="dk1"/>
                </a:solidFill>
                <a:latin typeface="Calibri"/>
                <a:ea typeface="Calibri"/>
                <a:cs typeface="Calibri"/>
                <a:sym typeface="Calibri"/>
              </a:rPr>
              <a:t> (1941), de Orson Welles: grande exploração da profundidade de campo</a:t>
            </a:r>
            <a:endParaRPr/>
          </a:p>
        </p:txBody>
      </p:sp>
      <p:pic>
        <p:nvPicPr>
          <p:cNvPr descr="Depth of Field: Gregg Toland, Citizen Kane and Beyond – Creative COW" id="258" name="Google Shape;258;p21"/>
          <p:cNvPicPr preferRelativeResize="0"/>
          <p:nvPr/>
        </p:nvPicPr>
        <p:blipFill rotWithShape="1">
          <a:blip r:embed="rId4">
            <a:alphaModFix/>
          </a:blip>
          <a:srcRect b="0" l="0" r="0" t="0"/>
          <a:stretch/>
        </p:blipFill>
        <p:spPr>
          <a:xfrm>
            <a:off x="4676653" y="2060861"/>
            <a:ext cx="4260283" cy="319521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A “chegada” da cor no cinema</a:t>
            </a:r>
            <a:endParaRPr/>
          </a:p>
        </p:txBody>
      </p:sp>
      <p:sp>
        <p:nvSpPr>
          <p:cNvPr id="264" name="Google Shape;264;p22"/>
          <p:cNvSpPr txBox="1"/>
          <p:nvPr>
            <p:ph idx="1" type="body"/>
          </p:nvPr>
        </p:nvSpPr>
        <p:spPr>
          <a:xfrm>
            <a:off x="457200" y="1600200"/>
            <a:ext cx="8229600" cy="4853136"/>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pt-BR" sz="2400"/>
              <a:t>A cor existia nos filmes desde o seu início; porém, ela era adicionada posteriormente: 1) diretamente nas películas, com a aplicação quadro a quadro; ou 2) ou os filmes recebiam um tingimento na totalidade (ficando a imagem com apenas um tom de cor, ainda que essa cor variasse ao longo do filme).</a:t>
            </a:r>
            <a:endParaRPr/>
          </a:p>
          <a:p>
            <a:pPr indent="-342900" lvl="0" marL="342900" rtl="0" algn="l">
              <a:spcBef>
                <a:spcPts val="480"/>
              </a:spcBef>
              <a:spcAft>
                <a:spcPts val="0"/>
              </a:spcAft>
              <a:buClr>
                <a:schemeClr val="dk1"/>
              </a:buClr>
              <a:buSzPts val="2400"/>
              <a:buChar char="•"/>
            </a:pPr>
            <a:r>
              <a:rPr lang="pt-BR" sz="2400"/>
              <a:t>A indústria, então, foi procurando meios de fazer uma captação automática da cor, no momento da filmagem.</a:t>
            </a:r>
            <a:endParaRPr/>
          </a:p>
          <a:p>
            <a:pPr indent="-342900" lvl="0" marL="342900" rtl="0" algn="l">
              <a:spcBef>
                <a:spcPts val="480"/>
              </a:spcBef>
              <a:spcAft>
                <a:spcPts val="0"/>
              </a:spcAft>
              <a:buClr>
                <a:schemeClr val="dk1"/>
              </a:buClr>
              <a:buSzPts val="2400"/>
              <a:buChar char="•"/>
            </a:pPr>
            <a:r>
              <a:rPr lang="pt-BR" sz="2400"/>
              <a:t>Essa procura foi influenciada pela chegada da TV (anos 1930), que estabeleceu uma grande concorrência com os filmes.</a:t>
            </a:r>
            <a:endParaRPr/>
          </a:p>
          <a:p>
            <a:pPr indent="-342900" lvl="0" marL="342900" rtl="0" algn="l">
              <a:spcBef>
                <a:spcPts val="480"/>
              </a:spcBef>
              <a:spcAft>
                <a:spcPts val="0"/>
              </a:spcAft>
              <a:buClr>
                <a:schemeClr val="dk1"/>
              </a:buClr>
              <a:buSzPts val="2400"/>
              <a:buChar char="•"/>
            </a:pPr>
            <a:r>
              <a:rPr lang="pt-BR" sz="2400"/>
              <a:t>Um dos principais sistemas de cor estabelecidos foi o Technicolor, que trazia cores mais vibrantes e não necessitava de equipamentos especiais de projeção.</a:t>
            </a:r>
            <a:endParaRPr/>
          </a:p>
          <a:p>
            <a:pPr indent="-190500" lvl="0" marL="342900" rtl="0" algn="l">
              <a:spcBef>
                <a:spcPts val="480"/>
              </a:spcBef>
              <a:spcAft>
                <a:spcPts val="0"/>
              </a:spcAft>
              <a:buClr>
                <a:schemeClr val="dk1"/>
              </a:buClr>
              <a:buSzPts val="2400"/>
              <a:buNone/>
            </a:pPr>
            <a:r>
              <a:t/>
            </a:r>
            <a:endParaRPr sz="24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Comparação P&amp;B e Colorização quadro a Quadro no filme Viagem à Lua (Le voyage dans la lune, 1902) de Georges Méliès" id="269" name="Google Shape;269;p23"/>
          <p:cNvPicPr preferRelativeResize="0"/>
          <p:nvPr/>
        </p:nvPicPr>
        <p:blipFill rotWithShape="1">
          <a:blip r:embed="rId3">
            <a:alphaModFix/>
          </a:blip>
          <a:srcRect b="0" l="0" r="0" t="0"/>
          <a:stretch/>
        </p:blipFill>
        <p:spPr>
          <a:xfrm>
            <a:off x="1547689" y="332656"/>
            <a:ext cx="5881372" cy="2232248"/>
          </a:xfrm>
          <a:prstGeom prst="rect">
            <a:avLst/>
          </a:prstGeom>
          <a:noFill/>
          <a:ln>
            <a:noFill/>
          </a:ln>
        </p:spPr>
      </p:pic>
      <p:sp>
        <p:nvSpPr>
          <p:cNvPr id="270" name="Google Shape;270;p23"/>
          <p:cNvSpPr txBox="1"/>
          <p:nvPr/>
        </p:nvSpPr>
        <p:spPr>
          <a:xfrm>
            <a:off x="1930700" y="2564900"/>
            <a:ext cx="5115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1800">
                <a:solidFill>
                  <a:schemeClr val="dk1"/>
                </a:solidFill>
                <a:latin typeface="Calibri"/>
                <a:ea typeface="Calibri"/>
                <a:cs typeface="Calibri"/>
                <a:sym typeface="Calibri"/>
              </a:rPr>
              <a:t>Aplicação de tinta quadro a quadro em </a:t>
            </a:r>
            <a:r>
              <a:rPr i="1" lang="pt-BR" sz="1800">
                <a:solidFill>
                  <a:schemeClr val="dk1"/>
                </a:solidFill>
                <a:latin typeface="Calibri"/>
                <a:ea typeface="Calibri"/>
                <a:cs typeface="Calibri"/>
                <a:sym typeface="Calibri"/>
              </a:rPr>
              <a:t>Viagem à Lua</a:t>
            </a:r>
            <a:endParaRPr sz="1800">
              <a:solidFill>
                <a:schemeClr val="dk1"/>
              </a:solidFill>
              <a:latin typeface="Calibri"/>
              <a:ea typeface="Calibri"/>
              <a:cs typeface="Calibri"/>
              <a:sym typeface="Calibri"/>
            </a:endParaRPr>
          </a:p>
        </p:txBody>
      </p:sp>
      <p:pic>
        <p:nvPicPr>
          <p:cNvPr descr="Comparação P&amp;B e Tingimento no filme O Gabinete do Dr. Caligari (Das Cabinet des Dr. Caligari, 1920) de Robert Wiene" id="271" name="Google Shape;271;p23"/>
          <p:cNvPicPr preferRelativeResize="0"/>
          <p:nvPr/>
        </p:nvPicPr>
        <p:blipFill rotWithShape="1">
          <a:blip r:embed="rId4">
            <a:alphaModFix/>
          </a:blip>
          <a:srcRect b="0" l="0" r="0" t="0"/>
          <a:stretch/>
        </p:blipFill>
        <p:spPr>
          <a:xfrm>
            <a:off x="1547663" y="3861048"/>
            <a:ext cx="5881372" cy="1848815"/>
          </a:xfrm>
          <a:prstGeom prst="rect">
            <a:avLst/>
          </a:prstGeom>
          <a:noFill/>
          <a:ln>
            <a:noFill/>
          </a:ln>
        </p:spPr>
      </p:pic>
      <p:sp>
        <p:nvSpPr>
          <p:cNvPr id="272" name="Google Shape;272;p23"/>
          <p:cNvSpPr txBox="1"/>
          <p:nvPr/>
        </p:nvSpPr>
        <p:spPr>
          <a:xfrm>
            <a:off x="1841446" y="5709874"/>
            <a:ext cx="5293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1800">
                <a:solidFill>
                  <a:schemeClr val="dk1"/>
                </a:solidFill>
                <a:latin typeface="Calibri"/>
                <a:ea typeface="Calibri"/>
                <a:cs typeface="Calibri"/>
                <a:sym typeface="Calibri"/>
              </a:rPr>
              <a:t>Tingimento do filme em </a:t>
            </a:r>
            <a:r>
              <a:rPr i="1" lang="pt-BR" sz="1800">
                <a:solidFill>
                  <a:schemeClr val="dk1"/>
                </a:solidFill>
                <a:latin typeface="Calibri"/>
                <a:ea typeface="Calibri"/>
                <a:cs typeface="Calibri"/>
                <a:sym typeface="Calibri"/>
              </a:rPr>
              <a:t>O Gabinete do Doutor Caligari</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Referências e indicações</a:t>
            </a:r>
            <a:endParaRPr/>
          </a:p>
        </p:txBody>
      </p:sp>
      <p:pic>
        <p:nvPicPr>
          <p:cNvPr id="102" name="Google Shape;102;p3"/>
          <p:cNvPicPr preferRelativeResize="0"/>
          <p:nvPr>
            <p:ph idx="1" type="body"/>
          </p:nvPr>
        </p:nvPicPr>
        <p:blipFill rotWithShape="1">
          <a:blip r:embed="rId3">
            <a:alphaModFix/>
          </a:blip>
          <a:srcRect b="0" l="0" r="0" t="0"/>
          <a:stretch/>
        </p:blipFill>
        <p:spPr>
          <a:xfrm>
            <a:off x="395536" y="2164826"/>
            <a:ext cx="2520480" cy="3668822"/>
          </a:xfrm>
          <a:prstGeom prst="rect">
            <a:avLst/>
          </a:prstGeom>
          <a:noFill/>
          <a:ln>
            <a:noFill/>
          </a:ln>
        </p:spPr>
      </p:pic>
      <p:pic>
        <p:nvPicPr>
          <p:cNvPr descr="Nos tempos do cinema – O Tempo no Cinema" id="103" name="Google Shape;103;p3"/>
          <p:cNvPicPr preferRelativeResize="0"/>
          <p:nvPr/>
        </p:nvPicPr>
        <p:blipFill rotWithShape="1">
          <a:blip r:embed="rId4">
            <a:alphaModFix/>
          </a:blip>
          <a:srcRect b="0" l="0" r="0" t="0"/>
          <a:stretch/>
        </p:blipFill>
        <p:spPr>
          <a:xfrm>
            <a:off x="3197149" y="2163278"/>
            <a:ext cx="2651478" cy="3672407"/>
          </a:xfrm>
          <a:prstGeom prst="rect">
            <a:avLst/>
          </a:prstGeom>
          <a:noFill/>
          <a:ln>
            <a:noFill/>
          </a:ln>
        </p:spPr>
      </p:pic>
      <p:pic>
        <p:nvPicPr>
          <p:cNvPr descr="https://m.media-amazon.com/images/I/61eLd+nrVZL._UF1000,1000_QL80_.jpg" id="104" name="Google Shape;104;p3"/>
          <p:cNvPicPr preferRelativeResize="0"/>
          <p:nvPr/>
        </p:nvPicPr>
        <p:blipFill rotWithShape="1">
          <a:blip r:embed="rId5">
            <a:alphaModFix/>
          </a:blip>
          <a:srcRect b="0" l="0" r="0" t="0"/>
          <a:stretch/>
        </p:blipFill>
        <p:spPr>
          <a:xfrm>
            <a:off x="6129758" y="2163284"/>
            <a:ext cx="2555996" cy="367240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descr="The Wizard of Oz' at 75: Why We Can't Take the Black-and-White-to-Color  Gimmick For Granted" id="277" name="Google Shape;277;p24"/>
          <p:cNvPicPr preferRelativeResize="0"/>
          <p:nvPr/>
        </p:nvPicPr>
        <p:blipFill rotWithShape="1">
          <a:blip r:embed="rId3">
            <a:alphaModFix/>
          </a:blip>
          <a:srcRect b="0" l="0" r="0" t="0"/>
          <a:stretch/>
        </p:blipFill>
        <p:spPr>
          <a:xfrm>
            <a:off x="539553" y="342398"/>
            <a:ext cx="8064893" cy="4536504"/>
          </a:xfrm>
          <a:prstGeom prst="rect">
            <a:avLst/>
          </a:prstGeom>
          <a:noFill/>
          <a:ln>
            <a:noFill/>
          </a:ln>
        </p:spPr>
      </p:pic>
      <p:sp>
        <p:nvSpPr>
          <p:cNvPr id="278" name="Google Shape;278;p24"/>
          <p:cNvSpPr txBox="1"/>
          <p:nvPr/>
        </p:nvSpPr>
        <p:spPr>
          <a:xfrm>
            <a:off x="347550" y="4878900"/>
            <a:ext cx="8448900" cy="1757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pt-BR" sz="1800">
                <a:solidFill>
                  <a:schemeClr val="dk1"/>
                </a:solidFill>
                <a:latin typeface="Calibri"/>
                <a:ea typeface="Calibri"/>
                <a:cs typeface="Calibri"/>
                <a:sym typeface="Calibri"/>
              </a:rPr>
              <a:t>O Mágico de Oz </a:t>
            </a:r>
            <a:r>
              <a:rPr lang="pt-BR" sz="1800">
                <a:solidFill>
                  <a:schemeClr val="dk1"/>
                </a:solidFill>
                <a:latin typeface="Calibri"/>
                <a:ea typeface="Calibri"/>
                <a:cs typeface="Calibri"/>
                <a:sym typeface="Calibri"/>
              </a:rPr>
              <a:t>(1939) foi um dos principais filmes desse início do cinema colorido e, astutamente, retratou essa transição. No início, quando mostra o mundo de Dorothy, o filme adota um preto e branco (com tons de sépia). Quando a personagem entra no mundo de Oz, o filme passa a exibir um colorido intenso. Essa imagem mostra o momento exato da transição, quando a personagem descobre esse mundo colorido.</a:t>
            </a:r>
            <a:endParaRPr i="1"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g3645ae7b833_0_0"/>
          <p:cNvPicPr preferRelativeResize="0"/>
          <p:nvPr/>
        </p:nvPicPr>
        <p:blipFill>
          <a:blip r:embed="rId3">
            <a:alphaModFix/>
          </a:blip>
          <a:stretch>
            <a:fillRect/>
          </a:stretch>
        </p:blipFill>
        <p:spPr>
          <a:xfrm>
            <a:off x="152400" y="152400"/>
            <a:ext cx="8839200" cy="4625848"/>
          </a:xfrm>
          <a:prstGeom prst="rect">
            <a:avLst/>
          </a:prstGeom>
          <a:noFill/>
          <a:ln>
            <a:noFill/>
          </a:ln>
        </p:spPr>
      </p:pic>
      <p:sp>
        <p:nvSpPr>
          <p:cNvPr id="285" name="Google Shape;285;g3645ae7b833_0_0"/>
          <p:cNvSpPr txBox="1"/>
          <p:nvPr/>
        </p:nvSpPr>
        <p:spPr>
          <a:xfrm>
            <a:off x="248250" y="4778250"/>
            <a:ext cx="8647500" cy="212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800">
                <a:solidFill>
                  <a:schemeClr val="dk1"/>
                </a:solidFill>
                <a:latin typeface="Calibri"/>
                <a:ea typeface="Calibri"/>
                <a:cs typeface="Calibri"/>
                <a:sym typeface="Calibri"/>
              </a:rPr>
              <a:t>Talvez o melhor uso das cores no cinema tenha ocorrido na (acertadamente) chamada “Trilogia das Cores”, feita na França pelo cineasta polonês Krzysztof Kieślowski: </a:t>
            </a:r>
            <a:r>
              <a:rPr i="1" lang="pt-BR" sz="1800">
                <a:solidFill>
                  <a:schemeClr val="dk1"/>
                </a:solidFill>
                <a:latin typeface="Calibri"/>
                <a:ea typeface="Calibri"/>
                <a:cs typeface="Calibri"/>
                <a:sym typeface="Calibri"/>
              </a:rPr>
              <a:t>A Liberdade é Azul</a:t>
            </a:r>
            <a:r>
              <a:rPr lang="pt-BR" sz="1800">
                <a:solidFill>
                  <a:schemeClr val="dk1"/>
                </a:solidFill>
                <a:latin typeface="Calibri"/>
                <a:ea typeface="Calibri"/>
                <a:cs typeface="Calibri"/>
                <a:sym typeface="Calibri"/>
              </a:rPr>
              <a:t> (1991), </a:t>
            </a:r>
            <a:r>
              <a:rPr i="1" lang="pt-BR" sz="1800">
                <a:solidFill>
                  <a:schemeClr val="dk1"/>
                </a:solidFill>
                <a:latin typeface="Calibri"/>
                <a:ea typeface="Calibri"/>
                <a:cs typeface="Calibri"/>
                <a:sym typeface="Calibri"/>
              </a:rPr>
              <a:t>A Igualdade é Branca </a:t>
            </a:r>
            <a:r>
              <a:rPr lang="pt-BR" sz="1800">
                <a:solidFill>
                  <a:schemeClr val="dk1"/>
                </a:solidFill>
                <a:latin typeface="Calibri"/>
                <a:ea typeface="Calibri"/>
                <a:cs typeface="Calibri"/>
                <a:sym typeface="Calibri"/>
              </a:rPr>
              <a:t>(1992) e </a:t>
            </a:r>
            <a:r>
              <a:rPr i="1" lang="pt-BR" sz="1800">
                <a:solidFill>
                  <a:schemeClr val="dk1"/>
                </a:solidFill>
                <a:latin typeface="Calibri"/>
                <a:ea typeface="Calibri"/>
                <a:cs typeface="Calibri"/>
                <a:sym typeface="Calibri"/>
              </a:rPr>
              <a:t>A Fraternidade é Vermelha </a:t>
            </a:r>
            <a:r>
              <a:rPr lang="pt-BR" sz="1800">
                <a:solidFill>
                  <a:schemeClr val="dk1"/>
                </a:solidFill>
                <a:latin typeface="Calibri"/>
                <a:ea typeface="Calibri"/>
                <a:cs typeface="Calibri"/>
                <a:sym typeface="Calibri"/>
              </a:rPr>
              <a:t>(1992), cores da bandeira da França (e associadas, nos filmes, a lemas da Revolução Francesa). Cada uma dessas cores é trabalhada extensivamente em cada filme, de modos bastante criativos, além de haver uma abordagem muito original de cada um desses lemas.</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5"/>
          <p:cNvSpPr txBox="1"/>
          <p:nvPr>
            <p:ph type="title"/>
          </p:nvPr>
        </p:nvSpPr>
        <p:spPr>
          <a:xfrm>
            <a:off x="457200" y="274649"/>
            <a:ext cx="8229600" cy="10479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Dorothy Arzner</a:t>
            </a:r>
            <a:endParaRPr sz="4000"/>
          </a:p>
        </p:txBody>
      </p:sp>
      <p:sp>
        <p:nvSpPr>
          <p:cNvPr id="291" name="Google Shape;291;p25"/>
          <p:cNvSpPr txBox="1"/>
          <p:nvPr>
            <p:ph idx="1" type="body"/>
          </p:nvPr>
        </p:nvSpPr>
        <p:spPr>
          <a:xfrm>
            <a:off x="370800" y="1367975"/>
            <a:ext cx="8402400" cy="53139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pt-BR" sz="2400"/>
              <a:t>Uma das diretoras mulheres pioneiras no cinema hollywoodiano.</a:t>
            </a:r>
            <a:endParaRPr/>
          </a:p>
          <a:p>
            <a:pPr indent="-342900" lvl="0" marL="342900" rtl="0" algn="l">
              <a:spcBef>
                <a:spcPts val="480"/>
              </a:spcBef>
              <a:spcAft>
                <a:spcPts val="0"/>
              </a:spcAft>
              <a:buClr>
                <a:schemeClr val="dk1"/>
              </a:buClr>
              <a:buSzPts val="2400"/>
              <a:buChar char="•"/>
            </a:pPr>
            <a:r>
              <a:rPr lang="pt-BR" sz="2400"/>
              <a:t>Sua carreira foi dos anos 1920 (ainda no cinema mudo) até os anos 1940.</a:t>
            </a:r>
            <a:endParaRPr/>
          </a:p>
          <a:p>
            <a:pPr indent="-342900" lvl="0" marL="342900" rtl="0" algn="l">
              <a:spcBef>
                <a:spcPts val="480"/>
              </a:spcBef>
              <a:spcAft>
                <a:spcPts val="0"/>
              </a:spcAft>
              <a:buClr>
                <a:schemeClr val="dk1"/>
              </a:buClr>
              <a:buSzPts val="2400"/>
              <a:buChar char="•"/>
            </a:pPr>
            <a:r>
              <a:rPr lang="pt-BR" sz="2400"/>
              <a:t>Seus filmes ofereciam representações novas das mulheres, mais solidárias e mais críticas das opressões.</a:t>
            </a:r>
            <a:endParaRPr/>
          </a:p>
          <a:p>
            <a:pPr indent="-342900" lvl="0" marL="342900" rtl="0" algn="l">
              <a:spcBef>
                <a:spcPts val="480"/>
              </a:spcBef>
              <a:spcAft>
                <a:spcPts val="0"/>
              </a:spcAft>
              <a:buClr>
                <a:schemeClr val="dk1"/>
              </a:buClr>
              <a:buSzPts val="2400"/>
              <a:buChar char="•"/>
            </a:pPr>
            <a:r>
              <a:rPr lang="pt-BR" sz="2400"/>
              <a:t>Muitas obras enfatizavam relacionamentos amorosos e a dificuldade das mulheres nessas relações.</a:t>
            </a:r>
            <a:endParaRPr/>
          </a:p>
          <a:p>
            <a:pPr indent="-342900" lvl="0" marL="342900" rtl="0" algn="l">
              <a:spcBef>
                <a:spcPts val="480"/>
              </a:spcBef>
              <a:spcAft>
                <a:spcPts val="0"/>
              </a:spcAft>
              <a:buClr>
                <a:schemeClr val="dk1"/>
              </a:buClr>
              <a:buSzPts val="2400"/>
              <a:buChar char="•"/>
            </a:pPr>
            <a:r>
              <a:rPr lang="pt-BR" sz="2400"/>
              <a:t>Lésbica, a diretora criticava os relacionamentos heterossexuais.</a:t>
            </a:r>
            <a:endParaRPr/>
          </a:p>
          <a:p>
            <a:pPr indent="-342900" lvl="0" marL="342900" rtl="0" algn="l">
              <a:spcBef>
                <a:spcPts val="480"/>
              </a:spcBef>
              <a:spcAft>
                <a:spcPts val="0"/>
              </a:spcAft>
              <a:buClr>
                <a:schemeClr val="dk1"/>
              </a:buClr>
              <a:buSzPts val="2400"/>
              <a:buChar char="•"/>
            </a:pPr>
            <a:r>
              <a:rPr lang="pt-BR" sz="2400"/>
              <a:t>Com a interrupção de suas atividades, sua obra ficou desconhecida, sendo redescoberta nos anos 1970 por teóricas feministas.</a:t>
            </a:r>
            <a:endParaRPr/>
          </a:p>
          <a:p>
            <a:pPr indent="-190500" lvl="0" marL="342900" rtl="0" algn="l">
              <a:spcBef>
                <a:spcPts val="480"/>
              </a:spcBef>
              <a:spcAft>
                <a:spcPts val="0"/>
              </a:spcAft>
              <a:buClr>
                <a:schemeClr val="dk1"/>
              </a:buClr>
              <a:buSzPts val="2400"/>
              <a:buNone/>
            </a:pPr>
            <a:r>
              <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Women &amp; Cocaine Presents Christopher Strong (1933) » The Cinema Museum,  London" id="296" name="Google Shape;296;p26"/>
          <p:cNvPicPr preferRelativeResize="0"/>
          <p:nvPr/>
        </p:nvPicPr>
        <p:blipFill rotWithShape="1">
          <a:blip r:embed="rId3">
            <a:alphaModFix/>
          </a:blip>
          <a:srcRect b="0" l="0" r="0" t="0"/>
          <a:stretch/>
        </p:blipFill>
        <p:spPr>
          <a:xfrm>
            <a:off x="323528" y="466001"/>
            <a:ext cx="4803299" cy="5925999"/>
          </a:xfrm>
          <a:prstGeom prst="rect">
            <a:avLst/>
          </a:prstGeom>
          <a:noFill/>
          <a:ln>
            <a:noFill/>
          </a:ln>
        </p:spPr>
      </p:pic>
      <p:sp>
        <p:nvSpPr>
          <p:cNvPr id="297" name="Google Shape;297;p26"/>
          <p:cNvSpPr txBox="1"/>
          <p:nvPr/>
        </p:nvSpPr>
        <p:spPr>
          <a:xfrm>
            <a:off x="5126813" y="3105836"/>
            <a:ext cx="2736300" cy="646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Christopher Strong</a:t>
            </a:r>
            <a:r>
              <a:rPr lang="pt-BR" sz="1800">
                <a:solidFill>
                  <a:schemeClr val="dk1"/>
                </a:solidFill>
                <a:latin typeface="Calibri"/>
                <a:ea typeface="Calibri"/>
                <a:cs typeface="Calibri"/>
                <a:sym typeface="Calibri"/>
              </a:rPr>
              <a:t> (1933), de Dorothy Arzner</a:t>
            </a:r>
            <a:endParaRPr i="1"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7"/>
          <p:cNvSpPr txBox="1"/>
          <p:nvPr>
            <p:ph type="title"/>
          </p:nvPr>
        </p:nvSpPr>
        <p:spPr>
          <a:xfrm>
            <a:off x="457200" y="188648"/>
            <a:ext cx="8229600" cy="9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Ida Lupino</a:t>
            </a:r>
            <a:endParaRPr/>
          </a:p>
        </p:txBody>
      </p:sp>
      <p:sp>
        <p:nvSpPr>
          <p:cNvPr id="303" name="Google Shape;303;p27"/>
          <p:cNvSpPr txBox="1"/>
          <p:nvPr>
            <p:ph idx="1" type="body"/>
          </p:nvPr>
        </p:nvSpPr>
        <p:spPr>
          <a:xfrm>
            <a:off x="457200" y="1131850"/>
            <a:ext cx="8229600" cy="5465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pt-BR" sz="2400"/>
              <a:t>Atriz, produtora, roteirista e diretora inglesa radicada nos EUA.</a:t>
            </a:r>
            <a:endParaRPr/>
          </a:p>
          <a:p>
            <a:pPr indent="-342900" lvl="0" marL="342900" rtl="0" algn="l">
              <a:spcBef>
                <a:spcPts val="480"/>
              </a:spcBef>
              <a:spcAft>
                <a:spcPts val="0"/>
              </a:spcAft>
              <a:buClr>
                <a:schemeClr val="dk1"/>
              </a:buClr>
              <a:buSzPts val="2400"/>
              <a:buChar char="•"/>
            </a:pPr>
            <a:r>
              <a:rPr lang="pt-BR" sz="2400"/>
              <a:t>Em sua carreira de atriz, ela bateu de frente com os estúdios, exigindo melhores roteiros e papéis, o que levou a suspensões e à busca pelo aprendizado da direção.</a:t>
            </a:r>
            <a:endParaRPr/>
          </a:p>
          <a:p>
            <a:pPr indent="-342900" lvl="0" marL="342900" rtl="0" algn="l">
              <a:spcBef>
                <a:spcPts val="480"/>
              </a:spcBef>
              <a:spcAft>
                <a:spcPts val="0"/>
              </a:spcAft>
              <a:buClr>
                <a:schemeClr val="dk1"/>
              </a:buClr>
              <a:buSzPts val="2400"/>
              <a:buChar char="•"/>
            </a:pPr>
            <a:r>
              <a:rPr lang="pt-BR" sz="2400"/>
              <a:t>Dirigiu 8 longas, além de ter dirigido vários filmes e episódios de séries de televisão.</a:t>
            </a:r>
            <a:endParaRPr/>
          </a:p>
          <a:p>
            <a:pPr indent="-342900" lvl="0" marL="342900" rtl="0" algn="l">
              <a:spcBef>
                <a:spcPts val="480"/>
              </a:spcBef>
              <a:spcAft>
                <a:spcPts val="0"/>
              </a:spcAft>
              <a:buClr>
                <a:schemeClr val="dk1"/>
              </a:buClr>
              <a:buSzPts val="2400"/>
              <a:buChar char="•"/>
            </a:pPr>
            <a:r>
              <a:rPr lang="pt-BR" sz="2400"/>
              <a:t>Foi a primeira mulher a dirigir um noir (</a:t>
            </a:r>
            <a:r>
              <a:rPr i="1" lang="pt-BR" sz="2400"/>
              <a:t>The Hitch-Hiker</a:t>
            </a:r>
            <a:r>
              <a:rPr lang="pt-BR" sz="2400"/>
              <a:t>, 1953).</a:t>
            </a:r>
            <a:endParaRPr/>
          </a:p>
          <a:p>
            <a:pPr indent="-342900" lvl="0" marL="342900" rtl="0" algn="l">
              <a:spcBef>
                <a:spcPts val="480"/>
              </a:spcBef>
              <a:spcAft>
                <a:spcPts val="0"/>
              </a:spcAft>
              <a:buClr>
                <a:schemeClr val="dk1"/>
              </a:buClr>
              <a:buSzPts val="2400"/>
              <a:buChar char="•"/>
            </a:pPr>
            <a:r>
              <a:rPr lang="pt-BR" sz="2400"/>
              <a:t>Seus filmes foram bastante ousados e influentes na abordagem de questões sociais.</a:t>
            </a:r>
            <a:endParaRPr/>
          </a:p>
          <a:p>
            <a:pPr indent="-342900" lvl="0" marL="342900" rtl="0" algn="l">
              <a:spcBef>
                <a:spcPts val="480"/>
              </a:spcBef>
              <a:spcAft>
                <a:spcPts val="0"/>
              </a:spcAft>
              <a:buClr>
                <a:schemeClr val="dk1"/>
              </a:buClr>
              <a:buSzPts val="2400"/>
              <a:buChar char="•"/>
            </a:pPr>
            <a:r>
              <a:rPr i="1" lang="pt-BR" sz="2400"/>
              <a:t>Not Wanted</a:t>
            </a:r>
            <a:r>
              <a:rPr lang="pt-BR" sz="2400"/>
              <a:t> (1949) trata de uma mãe solteira; </a:t>
            </a:r>
            <a:r>
              <a:rPr i="1" lang="pt-BR" sz="2400"/>
              <a:t>Never Fear</a:t>
            </a:r>
            <a:r>
              <a:rPr lang="pt-BR" sz="2400"/>
              <a:t> (1950) aborda a luta contra a poliomielite; </a:t>
            </a:r>
            <a:r>
              <a:rPr i="1" lang="pt-BR" sz="2400"/>
              <a:t>Outrage</a:t>
            </a:r>
            <a:r>
              <a:rPr lang="pt-BR" sz="2400"/>
              <a:t> (1950) foi uma das primeiras obras sobre estupro.</a:t>
            </a:r>
            <a:endParaRPr i="1" sz="2400"/>
          </a:p>
          <a:p>
            <a:pPr indent="0" lvl="0" marL="0" rtl="0" algn="l">
              <a:spcBef>
                <a:spcPts val="480"/>
              </a:spcBef>
              <a:spcAft>
                <a:spcPts val="0"/>
              </a:spcAft>
              <a:buClr>
                <a:schemeClr val="dk1"/>
              </a:buClr>
              <a:buSzPts val="2400"/>
              <a:buNone/>
            </a:pPr>
            <a:r>
              <a:t/>
            </a:r>
            <a:endParaRPr sz="24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descr="Not Wanted (1949): Revisiting Ida Lupino's progressive agenda 70 years  later | by Larissa Oliveira | Cine Suffragette | Medium" id="308" name="Google Shape;308;p28"/>
          <p:cNvPicPr preferRelativeResize="0"/>
          <p:nvPr/>
        </p:nvPicPr>
        <p:blipFill rotWithShape="1">
          <a:blip r:embed="rId3">
            <a:alphaModFix/>
          </a:blip>
          <a:srcRect b="0" l="0" r="0" t="0"/>
          <a:stretch/>
        </p:blipFill>
        <p:spPr>
          <a:xfrm>
            <a:off x="523875" y="764704"/>
            <a:ext cx="8096250" cy="4810125"/>
          </a:xfrm>
          <a:prstGeom prst="rect">
            <a:avLst/>
          </a:prstGeom>
          <a:noFill/>
          <a:ln>
            <a:noFill/>
          </a:ln>
        </p:spPr>
      </p:pic>
      <p:sp>
        <p:nvSpPr>
          <p:cNvPr id="309" name="Google Shape;309;p28"/>
          <p:cNvSpPr txBox="1"/>
          <p:nvPr/>
        </p:nvSpPr>
        <p:spPr>
          <a:xfrm>
            <a:off x="2891604" y="5574835"/>
            <a:ext cx="3360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Not Wanted</a:t>
            </a:r>
            <a:r>
              <a:rPr lang="pt-BR" sz="1800">
                <a:solidFill>
                  <a:schemeClr val="dk1"/>
                </a:solidFill>
                <a:latin typeface="Calibri"/>
                <a:ea typeface="Calibri"/>
                <a:cs typeface="Calibri"/>
                <a:sym typeface="Calibri"/>
              </a:rPr>
              <a:t> (1949), de Ida Lupino</a:t>
            </a:r>
            <a:endParaRPr i="1"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9"/>
          <p:cNvSpPr txBox="1"/>
          <p:nvPr>
            <p:ph type="title"/>
          </p:nvPr>
        </p:nvSpPr>
        <p:spPr>
          <a:xfrm>
            <a:off x="457200" y="159875"/>
            <a:ext cx="8229600" cy="890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França: Jean Renoir</a:t>
            </a:r>
            <a:endParaRPr/>
          </a:p>
        </p:txBody>
      </p:sp>
      <p:sp>
        <p:nvSpPr>
          <p:cNvPr id="315" name="Google Shape;315;p29"/>
          <p:cNvSpPr txBox="1"/>
          <p:nvPr>
            <p:ph idx="1" type="body"/>
          </p:nvPr>
        </p:nvSpPr>
        <p:spPr>
          <a:xfrm>
            <a:off x="400200" y="1095475"/>
            <a:ext cx="8343600" cy="55317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pt-BR" sz="2400"/>
              <a:t>Filho do célebre </a:t>
            </a:r>
            <a:r>
              <a:rPr lang="pt-BR" sz="2400"/>
              <a:t>pintor impressionista</a:t>
            </a:r>
            <a:r>
              <a:rPr lang="pt-BR" sz="2400"/>
              <a:t> Pierre-Auguste Renoir, o que lhe proporcionou recursos financeiros no início.</a:t>
            </a:r>
            <a:endParaRPr/>
          </a:p>
          <a:p>
            <a:pPr indent="-342900" lvl="0" marL="342900" rtl="0" algn="l">
              <a:spcBef>
                <a:spcPts val="480"/>
              </a:spcBef>
              <a:spcAft>
                <a:spcPts val="0"/>
              </a:spcAft>
              <a:buClr>
                <a:schemeClr val="dk1"/>
              </a:buClr>
              <a:buSzPts val="2400"/>
              <a:buChar char="•"/>
            </a:pPr>
            <a:r>
              <a:rPr lang="pt-BR" sz="2400"/>
              <a:t>Jean Renoir é um dos maiores expoentes do chamado realismo poético francês, ao lado de Marcel Carné e Julien Duvivier. Esse movimento valorizava a profundidade dos roteiros e apresentava um olhar mais sério e pessimista diante da realidade.</a:t>
            </a:r>
            <a:endParaRPr/>
          </a:p>
          <a:p>
            <a:pPr indent="-342900" lvl="0" marL="342900" rtl="0" algn="l">
              <a:spcBef>
                <a:spcPts val="480"/>
              </a:spcBef>
              <a:spcAft>
                <a:spcPts val="0"/>
              </a:spcAft>
              <a:buClr>
                <a:schemeClr val="dk1"/>
              </a:buClr>
              <a:buSzPts val="2400"/>
              <a:buChar char="•"/>
            </a:pPr>
            <a:r>
              <a:rPr lang="pt-BR" sz="2400"/>
              <a:t>A obra de Jean Renoir, que foi dos anos 1920 aos anos 1960, oferece uma perspectiva complexa e sensível dos seus tempos.</a:t>
            </a:r>
            <a:endParaRPr/>
          </a:p>
          <a:p>
            <a:pPr indent="-342900" lvl="0" marL="342900" rtl="0" algn="l">
              <a:spcBef>
                <a:spcPts val="480"/>
              </a:spcBef>
              <a:spcAft>
                <a:spcPts val="0"/>
              </a:spcAft>
              <a:buClr>
                <a:schemeClr val="dk1"/>
              </a:buClr>
              <a:buSzPts val="2400"/>
              <a:buChar char="•"/>
            </a:pPr>
            <a:r>
              <a:rPr lang="pt-BR" sz="2400"/>
              <a:t>Alguns de seus filmes mais importantes foram </a:t>
            </a:r>
            <a:r>
              <a:rPr i="1" lang="pt-BR" sz="2400"/>
              <a:t>A Besta Humana</a:t>
            </a:r>
            <a:r>
              <a:rPr lang="pt-BR" sz="2400"/>
              <a:t>, </a:t>
            </a:r>
            <a:r>
              <a:rPr i="1" lang="pt-BR" sz="2400"/>
              <a:t>A Grande Ilusão</a:t>
            </a:r>
            <a:r>
              <a:rPr lang="pt-BR" sz="2400"/>
              <a:t> e </a:t>
            </a:r>
            <a:r>
              <a:rPr i="1" lang="pt-BR" sz="2400"/>
              <a:t>A Regra do Jogo</a:t>
            </a:r>
            <a:r>
              <a:rPr lang="pt-BR" sz="2400"/>
              <a:t>.</a:t>
            </a:r>
            <a:endParaRPr/>
          </a:p>
          <a:p>
            <a:pPr indent="-342900" lvl="0" marL="342900" rtl="0" algn="l">
              <a:spcBef>
                <a:spcPts val="480"/>
              </a:spcBef>
              <a:spcAft>
                <a:spcPts val="0"/>
              </a:spcAft>
              <a:buClr>
                <a:schemeClr val="dk1"/>
              </a:buClr>
              <a:buSzPts val="2400"/>
              <a:buChar char="•"/>
            </a:pPr>
            <a:r>
              <a:rPr i="1" lang="pt-BR" sz="2400"/>
              <a:t>A Grande Ilusão</a:t>
            </a:r>
            <a:r>
              <a:rPr lang="pt-BR" sz="2400"/>
              <a:t> (1937) aborda a Primeira Guerra Mundial de modo mais humanista e multifacetado, não apontando para mocinhos nem vilões.</a:t>
            </a:r>
            <a:endParaRPr i="1" sz="2400"/>
          </a:p>
          <a:p>
            <a:pPr indent="-190500" lvl="0" marL="342900" rtl="0" algn="l">
              <a:spcBef>
                <a:spcPts val="480"/>
              </a:spcBef>
              <a:spcAft>
                <a:spcPts val="0"/>
              </a:spcAft>
              <a:buClr>
                <a:schemeClr val="dk1"/>
              </a:buClr>
              <a:buSzPts val="2400"/>
              <a:buNone/>
            </a:pPr>
            <a:r>
              <a:t/>
            </a:r>
            <a:endParaRPr sz="24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descr="A Grande Ilusão (1937) | MUBI" id="320" name="Google Shape;320;p30"/>
          <p:cNvPicPr preferRelativeResize="0"/>
          <p:nvPr/>
        </p:nvPicPr>
        <p:blipFill rotWithShape="1">
          <a:blip r:embed="rId3">
            <a:alphaModFix/>
          </a:blip>
          <a:srcRect b="0" l="0" r="0" t="0"/>
          <a:stretch/>
        </p:blipFill>
        <p:spPr>
          <a:xfrm>
            <a:off x="467544" y="1187391"/>
            <a:ext cx="8208912" cy="4617513"/>
          </a:xfrm>
          <a:prstGeom prst="rect">
            <a:avLst/>
          </a:prstGeom>
          <a:noFill/>
          <a:ln>
            <a:noFill/>
          </a:ln>
        </p:spPr>
      </p:pic>
      <p:sp>
        <p:nvSpPr>
          <p:cNvPr id="321" name="Google Shape;321;p30"/>
          <p:cNvSpPr txBox="1"/>
          <p:nvPr/>
        </p:nvSpPr>
        <p:spPr>
          <a:xfrm>
            <a:off x="2661477" y="5804888"/>
            <a:ext cx="3821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A Grande Ilusão </a:t>
            </a:r>
            <a:r>
              <a:rPr lang="pt-BR" sz="1800">
                <a:solidFill>
                  <a:schemeClr val="dk1"/>
                </a:solidFill>
                <a:latin typeface="Calibri"/>
                <a:ea typeface="Calibri"/>
                <a:cs typeface="Calibri"/>
                <a:sym typeface="Calibri"/>
              </a:rPr>
              <a:t>(1937), de Jean Renoir</a:t>
            </a:r>
            <a:endParaRPr i="1" sz="18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França: Jacques Tati</a:t>
            </a:r>
            <a:endParaRPr/>
          </a:p>
        </p:txBody>
      </p:sp>
      <p:sp>
        <p:nvSpPr>
          <p:cNvPr id="327" name="Google Shape;327;p31"/>
          <p:cNvSpPr txBox="1"/>
          <p:nvPr>
            <p:ph idx="1" type="body"/>
          </p:nvPr>
        </p:nvSpPr>
        <p:spPr>
          <a:xfrm>
            <a:off x="457200" y="1600200"/>
            <a:ext cx="8229600" cy="4997152"/>
          </a:xfrm>
          <a:prstGeom prst="rect">
            <a:avLst/>
          </a:prstGeom>
          <a:noFill/>
          <a:ln>
            <a:noFill/>
          </a:ln>
        </p:spPr>
        <p:txBody>
          <a:bodyPr anchorCtr="0" anchor="t" bIns="45700" lIns="91425" spcFirstLastPara="1" rIns="91425" wrap="square" tIns="45700">
            <a:normAutofit/>
          </a:bodyPr>
          <a:lstStyle/>
          <a:p>
            <a:pPr indent="-342900" lvl="0" marL="342900" rtl="0" algn="just">
              <a:spcBef>
                <a:spcPts val="0"/>
              </a:spcBef>
              <a:spcAft>
                <a:spcPts val="0"/>
              </a:spcAft>
              <a:buClr>
                <a:schemeClr val="dk1"/>
              </a:buClr>
              <a:buSzPts val="2400"/>
              <a:buChar char="•"/>
            </a:pPr>
            <a:r>
              <a:rPr lang="pt-BR" sz="2400"/>
              <a:t>Ator e diretor, último grande da comédia visual do cinema.</a:t>
            </a:r>
            <a:endParaRPr/>
          </a:p>
          <a:p>
            <a:pPr indent="-342900" lvl="0" marL="342900" rtl="0" algn="just">
              <a:spcBef>
                <a:spcPts val="480"/>
              </a:spcBef>
              <a:spcAft>
                <a:spcPts val="0"/>
              </a:spcAft>
              <a:buClr>
                <a:schemeClr val="dk1"/>
              </a:buClr>
              <a:buSzPts val="2400"/>
              <a:buChar char="•"/>
            </a:pPr>
            <a:r>
              <a:rPr lang="pt-BR" sz="2400"/>
              <a:t>Profundamente influenciado pelas interações com os objetos de Chaplin e pelo cinema arquitetural de Buster Keaton.</a:t>
            </a:r>
            <a:endParaRPr/>
          </a:p>
          <a:p>
            <a:pPr indent="-342900" lvl="0" marL="342900" rtl="0" algn="just">
              <a:spcBef>
                <a:spcPts val="480"/>
              </a:spcBef>
              <a:spcAft>
                <a:spcPts val="0"/>
              </a:spcAft>
              <a:buClr>
                <a:schemeClr val="dk1"/>
              </a:buClr>
              <a:buSzPts val="2400"/>
              <a:buChar char="•"/>
            </a:pPr>
            <a:r>
              <a:rPr lang="pt-BR" sz="2400"/>
              <a:t>Seu cinema é profundamente visual, e seu humor é fruto sobretudo das interações do homem com o ambiente.</a:t>
            </a:r>
            <a:endParaRPr/>
          </a:p>
          <a:p>
            <a:pPr indent="-342900" lvl="0" marL="342900" rtl="0" algn="just">
              <a:spcBef>
                <a:spcPts val="480"/>
              </a:spcBef>
              <a:spcAft>
                <a:spcPts val="0"/>
              </a:spcAft>
              <a:buClr>
                <a:schemeClr val="dk1"/>
              </a:buClr>
              <a:buSzPts val="2400"/>
              <a:buChar char="•"/>
            </a:pPr>
            <a:r>
              <a:rPr lang="pt-BR" sz="2400"/>
              <a:t>Seu personagem é Monsieur Hulot, lembrado pelo seu sobretudo, seu chapéu e seu cachimbo, além de seu caminhar um pouco desengonçado.</a:t>
            </a:r>
            <a:endParaRPr/>
          </a:p>
          <a:p>
            <a:pPr indent="-342900" lvl="0" marL="342900" rtl="0" algn="just">
              <a:spcBef>
                <a:spcPts val="480"/>
              </a:spcBef>
              <a:spcAft>
                <a:spcPts val="0"/>
              </a:spcAft>
              <a:buClr>
                <a:schemeClr val="dk1"/>
              </a:buClr>
              <a:buSzPts val="2400"/>
              <a:buChar char="•"/>
            </a:pPr>
            <a:r>
              <a:rPr lang="pt-BR" sz="2400"/>
              <a:t>Os filmes maduros de Tati, </a:t>
            </a:r>
            <a:r>
              <a:rPr i="1" lang="pt-BR" sz="2400"/>
              <a:t>Meu Tio</a:t>
            </a:r>
            <a:r>
              <a:rPr lang="pt-BR" sz="2400"/>
              <a:t> e </a:t>
            </a:r>
            <a:r>
              <a:rPr i="1" lang="pt-BR" sz="2400"/>
              <a:t>Playtime</a:t>
            </a:r>
            <a:r>
              <a:rPr lang="pt-BR" sz="2400"/>
              <a:t>, consistem em críticas incisivas da vida moderna, principalmente a dependência das tecnologias e o vazio da vida burguesa.</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descr="Mon oncle di Jacques Tati: di nuovo in sala insieme a tre altri capolavori  del regista francese - Indie-eye – Cinema" id="332" name="Google Shape;332;p32"/>
          <p:cNvPicPr preferRelativeResize="0"/>
          <p:nvPr/>
        </p:nvPicPr>
        <p:blipFill rotWithShape="1">
          <a:blip r:embed="rId3">
            <a:alphaModFix/>
          </a:blip>
          <a:srcRect b="0" l="0" r="0" t="0"/>
          <a:stretch/>
        </p:blipFill>
        <p:spPr>
          <a:xfrm>
            <a:off x="1151595" y="875630"/>
            <a:ext cx="6840760" cy="5106734"/>
          </a:xfrm>
          <a:prstGeom prst="rect">
            <a:avLst/>
          </a:prstGeom>
          <a:noFill/>
          <a:ln>
            <a:noFill/>
          </a:ln>
        </p:spPr>
      </p:pic>
      <p:sp>
        <p:nvSpPr>
          <p:cNvPr id="333" name="Google Shape;333;p32"/>
          <p:cNvSpPr txBox="1"/>
          <p:nvPr/>
        </p:nvSpPr>
        <p:spPr>
          <a:xfrm>
            <a:off x="2009112" y="5982376"/>
            <a:ext cx="5125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Meu Tio</a:t>
            </a:r>
            <a:r>
              <a:rPr lang="pt-BR" sz="1800">
                <a:solidFill>
                  <a:schemeClr val="dk1"/>
                </a:solidFill>
                <a:latin typeface="Calibri"/>
                <a:ea typeface="Calibri"/>
                <a:cs typeface="Calibri"/>
                <a:sym typeface="Calibri"/>
              </a:rPr>
              <a:t> (1958), de Jacques Tati: o seu maior sucesso</a:t>
            </a:r>
            <a:endParaRPr i="1"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4"/>
          <p:cNvSpPr txBox="1"/>
          <p:nvPr>
            <p:ph type="title"/>
          </p:nvPr>
        </p:nvSpPr>
        <p:spPr>
          <a:xfrm>
            <a:off x="359532" y="116632"/>
            <a:ext cx="8424936" cy="1368152"/>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lang="pt-BR" sz="3200"/>
              <a:t>Aula 2: O cinema clássico americano e algumas movimentações importantes no mundo (de 1927 até 1959)</a:t>
            </a:r>
            <a:endParaRPr/>
          </a:p>
        </p:txBody>
      </p:sp>
      <p:sp>
        <p:nvSpPr>
          <p:cNvPr id="110" name="Google Shape;110;p4"/>
          <p:cNvSpPr txBox="1"/>
          <p:nvPr>
            <p:ph idx="1" type="body"/>
          </p:nvPr>
        </p:nvSpPr>
        <p:spPr>
          <a:xfrm>
            <a:off x="359532" y="1556792"/>
            <a:ext cx="8424936" cy="5112568"/>
          </a:xfrm>
          <a:prstGeom prst="rect">
            <a:avLst/>
          </a:prstGeom>
          <a:noFill/>
          <a:ln>
            <a:noFill/>
          </a:ln>
        </p:spPr>
        <p:txBody>
          <a:bodyPr anchorCtr="0" anchor="t" bIns="45700" lIns="91425" spcFirstLastPara="1" rIns="91425" wrap="square" tIns="45700">
            <a:noAutofit/>
          </a:bodyPr>
          <a:lstStyle/>
          <a:p>
            <a:pPr indent="-323850" lvl="0" marL="342900" rtl="0" algn="l">
              <a:spcBef>
                <a:spcPts val="0"/>
              </a:spcBef>
              <a:spcAft>
                <a:spcPts val="0"/>
              </a:spcAft>
              <a:buClr>
                <a:schemeClr val="dk1"/>
              </a:buClr>
              <a:buSzPts val="2000"/>
              <a:buChar char="•"/>
            </a:pPr>
            <a:r>
              <a:rPr lang="pt-BR" sz="2000"/>
              <a:t>O cinema clássico  e os g</a:t>
            </a:r>
            <a:r>
              <a:rPr lang="pt-BR" sz="2000"/>
              <a:t>êneros no cinema hollywoodiano: o musical, o noir, o faroeste, o melodrama, o terror</a:t>
            </a:r>
            <a:endParaRPr sz="2000"/>
          </a:p>
          <a:p>
            <a:pPr indent="-323850" lvl="0" marL="342900" rtl="0" algn="l">
              <a:spcBef>
                <a:spcPts val="460"/>
              </a:spcBef>
              <a:spcAft>
                <a:spcPts val="0"/>
              </a:spcAft>
              <a:buClr>
                <a:schemeClr val="dk1"/>
              </a:buClr>
              <a:buSzPts val="2000"/>
              <a:buChar char="•"/>
            </a:pPr>
            <a:r>
              <a:rPr lang="pt-BR" sz="2000"/>
              <a:t>Os irmãos Marx: corpo e voz</a:t>
            </a:r>
            <a:endParaRPr sz="2000"/>
          </a:p>
          <a:p>
            <a:pPr indent="-323850" lvl="0" marL="342900" rtl="0" algn="l">
              <a:spcBef>
                <a:spcPts val="460"/>
              </a:spcBef>
              <a:spcAft>
                <a:spcPts val="0"/>
              </a:spcAft>
              <a:buClr>
                <a:schemeClr val="dk1"/>
              </a:buClr>
              <a:buSzPts val="2000"/>
              <a:buChar char="•"/>
            </a:pPr>
            <a:r>
              <a:rPr lang="pt-BR" sz="2000"/>
              <a:t>A “chegada” da cor no cinema</a:t>
            </a:r>
            <a:endParaRPr sz="2000"/>
          </a:p>
          <a:p>
            <a:pPr indent="-323850" lvl="0" marL="342900" rtl="0" algn="l">
              <a:spcBef>
                <a:spcPts val="460"/>
              </a:spcBef>
              <a:spcAft>
                <a:spcPts val="0"/>
              </a:spcAft>
              <a:buClr>
                <a:schemeClr val="dk1"/>
              </a:buClr>
              <a:buSzPts val="2000"/>
              <a:buChar char="•"/>
            </a:pPr>
            <a:r>
              <a:rPr lang="pt-BR" sz="2000"/>
              <a:t>Dorothy Arzner e Ida Lupino</a:t>
            </a:r>
            <a:endParaRPr sz="2000"/>
          </a:p>
          <a:p>
            <a:pPr indent="-323850" lvl="0" marL="342900" rtl="0" algn="l">
              <a:spcBef>
                <a:spcPts val="460"/>
              </a:spcBef>
              <a:spcAft>
                <a:spcPts val="0"/>
              </a:spcAft>
              <a:buClr>
                <a:schemeClr val="dk1"/>
              </a:buClr>
              <a:buSzPts val="2000"/>
              <a:buChar char="•"/>
            </a:pPr>
            <a:r>
              <a:rPr lang="pt-BR" sz="2000"/>
              <a:t>Um “autor” nos EUA: Alfred Hitchcock</a:t>
            </a:r>
            <a:endParaRPr sz="2000"/>
          </a:p>
          <a:p>
            <a:pPr indent="-323850" lvl="0" marL="342900" rtl="0" algn="l">
              <a:spcBef>
                <a:spcPts val="460"/>
              </a:spcBef>
              <a:spcAft>
                <a:spcPts val="0"/>
              </a:spcAft>
              <a:buSzPts val="2000"/>
              <a:buChar char="•"/>
            </a:pPr>
            <a:r>
              <a:rPr lang="pt-BR" sz="2000"/>
              <a:t>O Actors Studio e “O Método”</a:t>
            </a:r>
            <a:endParaRPr sz="2000"/>
          </a:p>
          <a:p>
            <a:pPr indent="-323850" lvl="0" marL="342900" rtl="0" algn="l">
              <a:spcBef>
                <a:spcPts val="460"/>
              </a:spcBef>
              <a:spcAft>
                <a:spcPts val="0"/>
              </a:spcAft>
              <a:buClr>
                <a:schemeClr val="dk1"/>
              </a:buClr>
              <a:buSzPts val="2000"/>
              <a:buChar char="•"/>
            </a:pPr>
            <a:r>
              <a:rPr lang="pt-BR" sz="2000"/>
              <a:t>França: Renoir, Tati e Bresson</a:t>
            </a:r>
            <a:endParaRPr sz="2000"/>
          </a:p>
          <a:p>
            <a:pPr indent="-323850" lvl="0" marL="342900" rtl="0" algn="l">
              <a:spcBef>
                <a:spcPts val="460"/>
              </a:spcBef>
              <a:spcAft>
                <a:spcPts val="0"/>
              </a:spcAft>
              <a:buSzPts val="2000"/>
              <a:buChar char="•"/>
            </a:pPr>
            <a:r>
              <a:rPr lang="pt-BR" sz="2000"/>
              <a:t>O cinema nazista de Leni Riefenstahl</a:t>
            </a:r>
            <a:endParaRPr sz="2000"/>
          </a:p>
          <a:p>
            <a:pPr indent="-323850" lvl="0" marL="342900" rtl="0" algn="l">
              <a:spcBef>
                <a:spcPts val="460"/>
              </a:spcBef>
              <a:spcAft>
                <a:spcPts val="0"/>
              </a:spcAft>
              <a:buClr>
                <a:schemeClr val="dk1"/>
              </a:buClr>
              <a:buSzPts val="2000"/>
              <a:buChar char="•"/>
            </a:pPr>
            <a:r>
              <a:rPr lang="pt-BR" sz="2000"/>
              <a:t>A revolução do Neorrealismo Italiano</a:t>
            </a:r>
            <a:endParaRPr sz="2000"/>
          </a:p>
          <a:p>
            <a:pPr indent="-323850" lvl="0" marL="342900" rtl="0" algn="l">
              <a:spcBef>
                <a:spcPts val="460"/>
              </a:spcBef>
              <a:spcAft>
                <a:spcPts val="0"/>
              </a:spcAft>
              <a:buClr>
                <a:schemeClr val="dk1"/>
              </a:buClr>
              <a:buSzPts val="2000"/>
              <a:buChar char="•"/>
            </a:pPr>
            <a:r>
              <a:rPr lang="pt-BR" sz="2000"/>
              <a:t>Índia: Satyajit Ray</a:t>
            </a:r>
            <a:endParaRPr sz="2000"/>
          </a:p>
          <a:p>
            <a:pPr indent="-323850" lvl="0" marL="342900" rtl="0" algn="l">
              <a:spcBef>
                <a:spcPts val="460"/>
              </a:spcBef>
              <a:spcAft>
                <a:spcPts val="0"/>
              </a:spcAft>
              <a:buClr>
                <a:schemeClr val="dk1"/>
              </a:buClr>
              <a:buSzPts val="2000"/>
              <a:buChar char="•"/>
            </a:pPr>
            <a:r>
              <a:rPr lang="pt-BR" sz="2000"/>
              <a:t>O cinema filosófico de Ingrid Bergman</a:t>
            </a:r>
            <a:endParaRPr sz="2000"/>
          </a:p>
          <a:p>
            <a:pPr indent="-323850" lvl="0" marL="342900" rtl="0" algn="l">
              <a:spcBef>
                <a:spcPts val="460"/>
              </a:spcBef>
              <a:spcAft>
                <a:spcPts val="0"/>
              </a:spcAft>
              <a:buClr>
                <a:schemeClr val="dk1"/>
              </a:buClr>
              <a:buSzPts val="2000"/>
              <a:buChar char="•"/>
            </a:pPr>
            <a:r>
              <a:rPr lang="pt-BR" sz="2000"/>
              <a:t>A chegada da TV, o </a:t>
            </a:r>
            <a:r>
              <a:rPr i="1" lang="pt-BR" sz="2000"/>
              <a:t>widescreen</a:t>
            </a:r>
            <a:r>
              <a:rPr lang="pt-BR" sz="2000"/>
              <a:t> e o 3D</a:t>
            </a:r>
            <a:endParaRPr sz="2000"/>
          </a:p>
          <a:p>
            <a:pPr indent="-323850" lvl="0" marL="342900" rtl="0" algn="l">
              <a:spcBef>
                <a:spcPts val="460"/>
              </a:spcBef>
              <a:spcAft>
                <a:spcPts val="0"/>
              </a:spcAft>
              <a:buClr>
                <a:schemeClr val="dk1"/>
              </a:buClr>
              <a:buSzPts val="2000"/>
              <a:buChar char="•"/>
            </a:pPr>
            <a:r>
              <a:rPr lang="pt-BR" sz="2000"/>
              <a:t>O cinema industrial no Brasil</a:t>
            </a:r>
            <a:endParaRPr sz="20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Playtime - Tempo de Diversão (1967) | MUBI" id="338" name="Google Shape;338;p33"/>
          <p:cNvPicPr preferRelativeResize="0"/>
          <p:nvPr/>
        </p:nvPicPr>
        <p:blipFill rotWithShape="1">
          <a:blip r:embed="rId3">
            <a:alphaModFix/>
          </a:blip>
          <a:srcRect b="0" l="0" r="0" t="0"/>
          <a:stretch/>
        </p:blipFill>
        <p:spPr>
          <a:xfrm>
            <a:off x="333325" y="998750"/>
            <a:ext cx="8640851" cy="4860500"/>
          </a:xfrm>
          <a:prstGeom prst="rect">
            <a:avLst/>
          </a:prstGeom>
          <a:noFill/>
          <a:ln>
            <a:noFill/>
          </a:ln>
        </p:spPr>
      </p:pic>
      <p:sp>
        <p:nvSpPr>
          <p:cNvPr id="339" name="Google Shape;339;p33"/>
          <p:cNvSpPr txBox="1"/>
          <p:nvPr/>
        </p:nvSpPr>
        <p:spPr>
          <a:xfrm>
            <a:off x="495742" y="5859247"/>
            <a:ext cx="81525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Playtime</a:t>
            </a:r>
            <a:r>
              <a:rPr lang="pt-BR" sz="1800">
                <a:solidFill>
                  <a:schemeClr val="dk1"/>
                </a:solidFill>
                <a:latin typeface="Calibri"/>
                <a:ea typeface="Calibri"/>
                <a:cs typeface="Calibri"/>
                <a:sym typeface="Calibri"/>
              </a:rPr>
              <a:t> (1967), de Jacques Tati: o seu filme mais ambicioso (e que o levou à falência)</a:t>
            </a:r>
            <a:endParaRPr i="1" sz="18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França: Robert Bresson</a:t>
            </a:r>
            <a:endParaRPr/>
          </a:p>
        </p:txBody>
      </p:sp>
      <p:sp>
        <p:nvSpPr>
          <p:cNvPr id="345" name="Google Shape;345;p34"/>
          <p:cNvSpPr txBox="1"/>
          <p:nvPr>
            <p:ph idx="1" type="body"/>
          </p:nvPr>
        </p:nvSpPr>
        <p:spPr>
          <a:xfrm>
            <a:off x="457200" y="1340768"/>
            <a:ext cx="8229600" cy="5328592"/>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pt-BR" sz="2400"/>
              <a:t>Atuante dos anos 1940 até os anos 1980.</a:t>
            </a:r>
            <a:endParaRPr/>
          </a:p>
          <a:p>
            <a:pPr indent="-342900" lvl="0" marL="342900" rtl="0" algn="l">
              <a:spcBef>
                <a:spcPts val="480"/>
              </a:spcBef>
              <a:spcAft>
                <a:spcPts val="0"/>
              </a:spcAft>
              <a:buClr>
                <a:schemeClr val="dk1"/>
              </a:buClr>
              <a:buSzPts val="2400"/>
              <a:buChar char="•"/>
            </a:pPr>
            <a:r>
              <a:rPr lang="pt-BR" sz="2400"/>
              <a:t>Também dono de um estilo bastante original, minimalista, Bresson não se enquadrava nas modas da época.</a:t>
            </a:r>
            <a:endParaRPr/>
          </a:p>
          <a:p>
            <a:pPr indent="-342900" lvl="0" marL="342900" rtl="0" algn="l">
              <a:spcBef>
                <a:spcPts val="480"/>
              </a:spcBef>
              <a:spcAft>
                <a:spcPts val="0"/>
              </a:spcAft>
              <a:buClr>
                <a:schemeClr val="dk1"/>
              </a:buClr>
              <a:buSzPts val="2400"/>
              <a:buChar char="•"/>
            </a:pPr>
            <a:r>
              <a:rPr lang="pt-BR" sz="2400"/>
              <a:t>Apresenta uma abordagem profundamente ascética, “limpa”, voltada para o corte de todo elemento supérfluo e de todo sentimentalismo desnecessário.</a:t>
            </a:r>
            <a:endParaRPr/>
          </a:p>
          <a:p>
            <a:pPr indent="-342900" lvl="0" marL="342900" rtl="0" algn="l">
              <a:spcBef>
                <a:spcPts val="480"/>
              </a:spcBef>
              <a:spcAft>
                <a:spcPts val="0"/>
              </a:spcAft>
              <a:buClr>
                <a:schemeClr val="dk1"/>
              </a:buClr>
              <a:buSzPts val="2400"/>
              <a:buChar char="•"/>
            </a:pPr>
            <a:r>
              <a:rPr lang="pt-BR" sz="2400"/>
              <a:t>Utilizava muitas vezes atores não profissionais.</a:t>
            </a:r>
            <a:endParaRPr/>
          </a:p>
          <a:p>
            <a:pPr indent="-342900" lvl="0" marL="342900" rtl="0" algn="l">
              <a:spcBef>
                <a:spcPts val="480"/>
              </a:spcBef>
              <a:spcAft>
                <a:spcPts val="0"/>
              </a:spcAft>
              <a:buClr>
                <a:schemeClr val="dk1"/>
              </a:buClr>
              <a:buSzPts val="2400"/>
              <a:buChar char="•"/>
            </a:pPr>
            <a:r>
              <a:rPr lang="pt-BR" sz="2400"/>
              <a:t>Desenvolveu a teoria do “ator modelo”: ele repetiria inúmeras vezes a cena, até que a atuação</a:t>
            </a:r>
            <a:r>
              <a:rPr lang="pt-BR" sz="2400"/>
              <a:t>, ao mesmo tempo, </a:t>
            </a:r>
            <a:r>
              <a:rPr lang="pt-BR" sz="2400"/>
              <a:t>ficasse mecânica e perdesse qualquer aspecto de </a:t>
            </a:r>
            <a:r>
              <a:rPr i="1" lang="pt-BR" sz="2400"/>
              <a:t>performance</a:t>
            </a:r>
            <a:r>
              <a:rPr lang="pt-BR" sz="2400"/>
              <a:t>.</a:t>
            </a:r>
            <a:endParaRPr/>
          </a:p>
          <a:p>
            <a:pPr indent="-342900" lvl="0" marL="342900" rtl="0" algn="l">
              <a:spcBef>
                <a:spcPts val="480"/>
              </a:spcBef>
              <a:spcAft>
                <a:spcPts val="0"/>
              </a:spcAft>
              <a:buClr>
                <a:schemeClr val="dk1"/>
              </a:buClr>
              <a:buSzPts val="2400"/>
              <a:buChar char="•"/>
            </a:pPr>
            <a:r>
              <a:rPr lang="pt-BR" sz="2400"/>
              <a:t>Alguns filmes: </a:t>
            </a:r>
            <a:r>
              <a:rPr i="1" lang="pt-BR" sz="2400"/>
              <a:t>Um Condenado à Morte Escapou </a:t>
            </a:r>
            <a:r>
              <a:rPr lang="pt-BR" sz="2400"/>
              <a:t>(1956), </a:t>
            </a:r>
            <a:r>
              <a:rPr i="1" lang="pt-BR" sz="2400"/>
              <a:t>Pickpocket</a:t>
            </a:r>
            <a:r>
              <a:rPr lang="pt-BR" sz="2400"/>
              <a:t> (1959) e </a:t>
            </a:r>
            <a:r>
              <a:rPr i="1" lang="pt-BR" sz="2400"/>
              <a:t>Au hasard Balthazar</a:t>
            </a:r>
            <a:r>
              <a:rPr lang="pt-BR" sz="2400"/>
              <a:t> (1956).</a:t>
            </a:r>
            <a:endParaRPr/>
          </a:p>
          <a:p>
            <a:pPr indent="-190500" lvl="0" marL="342900" rtl="0" algn="l">
              <a:spcBef>
                <a:spcPts val="480"/>
              </a:spcBef>
              <a:spcAft>
                <a:spcPts val="0"/>
              </a:spcAft>
              <a:buClr>
                <a:schemeClr val="dk1"/>
              </a:buClr>
              <a:buSzPts val="2400"/>
              <a:buNone/>
            </a:pPr>
            <a:r>
              <a:t/>
            </a:r>
            <a:endParaRPr sz="2400"/>
          </a:p>
          <a:p>
            <a:pPr indent="-190500" lvl="0" marL="342900" rtl="0" algn="l">
              <a:spcBef>
                <a:spcPts val="480"/>
              </a:spcBef>
              <a:spcAft>
                <a:spcPts val="0"/>
              </a:spcAft>
              <a:buClr>
                <a:schemeClr val="dk1"/>
              </a:buClr>
              <a:buSzPts val="2400"/>
              <a:buNone/>
            </a:pPr>
            <a:r>
              <a:t/>
            </a:r>
            <a:endParaRPr sz="24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descr="LE FILM CULTE - « Un Condamné à mort s'est échappé » : Au malheur des  hommes - Maze.fr" id="350" name="Google Shape;350;p35"/>
          <p:cNvPicPr preferRelativeResize="0"/>
          <p:nvPr/>
        </p:nvPicPr>
        <p:blipFill rotWithShape="1">
          <a:blip r:embed="rId3">
            <a:alphaModFix/>
          </a:blip>
          <a:srcRect b="0" l="0" r="0" t="0"/>
          <a:stretch/>
        </p:blipFill>
        <p:spPr>
          <a:xfrm>
            <a:off x="401840" y="760744"/>
            <a:ext cx="8340320" cy="4684480"/>
          </a:xfrm>
          <a:prstGeom prst="rect">
            <a:avLst/>
          </a:prstGeom>
          <a:noFill/>
          <a:ln>
            <a:noFill/>
          </a:ln>
        </p:spPr>
      </p:pic>
      <p:sp>
        <p:nvSpPr>
          <p:cNvPr id="351" name="Google Shape;351;p35"/>
          <p:cNvSpPr txBox="1"/>
          <p:nvPr/>
        </p:nvSpPr>
        <p:spPr>
          <a:xfrm>
            <a:off x="1703106" y="5445223"/>
            <a:ext cx="573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Um Condenado à Morte Escapou </a:t>
            </a:r>
            <a:r>
              <a:rPr lang="pt-BR" sz="1800">
                <a:solidFill>
                  <a:schemeClr val="dk1"/>
                </a:solidFill>
                <a:latin typeface="Calibri"/>
                <a:ea typeface="Calibri"/>
                <a:cs typeface="Calibri"/>
                <a:sym typeface="Calibri"/>
              </a:rPr>
              <a:t>(1956), de Robert Bresson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8"/>
          <p:cNvSpPr txBox="1"/>
          <p:nvPr>
            <p:ph type="title"/>
          </p:nvPr>
        </p:nvSpPr>
        <p:spPr>
          <a:xfrm>
            <a:off x="457200" y="187125"/>
            <a:ext cx="8229600" cy="881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3600"/>
              <a:buFont typeface="Calibri"/>
              <a:buNone/>
            </a:pPr>
            <a:r>
              <a:rPr lang="pt-BR" sz="3600"/>
              <a:t>Um “autor” no cinema clássico: Hitchcock</a:t>
            </a:r>
            <a:endParaRPr/>
          </a:p>
        </p:txBody>
      </p:sp>
      <p:sp>
        <p:nvSpPr>
          <p:cNvPr id="357" name="Google Shape;357;p38"/>
          <p:cNvSpPr txBox="1"/>
          <p:nvPr>
            <p:ph idx="1" type="body"/>
          </p:nvPr>
        </p:nvSpPr>
        <p:spPr>
          <a:xfrm>
            <a:off x="457200" y="1240950"/>
            <a:ext cx="8229600" cy="5359200"/>
          </a:xfrm>
          <a:prstGeom prst="rect">
            <a:avLst/>
          </a:prstGeom>
          <a:noFill/>
          <a:ln>
            <a:noFill/>
          </a:ln>
        </p:spPr>
        <p:txBody>
          <a:bodyPr anchorCtr="0" anchor="t" bIns="45700" lIns="91425" spcFirstLastPara="1" rIns="91425" wrap="square" tIns="45700">
            <a:normAutofit/>
          </a:bodyPr>
          <a:lstStyle/>
          <a:p>
            <a:pPr indent="-342900" lvl="0" marL="342900" rtl="0" algn="just">
              <a:spcBef>
                <a:spcPts val="0"/>
              </a:spcBef>
              <a:spcAft>
                <a:spcPts val="0"/>
              </a:spcAft>
              <a:buClr>
                <a:schemeClr val="dk1"/>
              </a:buClr>
              <a:buSzPts val="2400"/>
              <a:buChar char="•"/>
            </a:pPr>
            <a:r>
              <a:rPr lang="pt-BR" sz="2400"/>
              <a:t>Alfred Hitchcock começou a dirigir filmes na Inglaterra, ainda no cinema mudo, e principiou em Hollywood em 1940.</a:t>
            </a:r>
            <a:endParaRPr/>
          </a:p>
          <a:p>
            <a:pPr indent="-342900" lvl="0" marL="342900" rtl="0" algn="just">
              <a:spcBef>
                <a:spcPts val="480"/>
              </a:spcBef>
              <a:spcAft>
                <a:spcPts val="0"/>
              </a:spcAft>
              <a:buClr>
                <a:schemeClr val="dk1"/>
              </a:buClr>
              <a:buSzPts val="2400"/>
              <a:buChar char="•"/>
            </a:pPr>
            <a:r>
              <a:rPr lang="pt-BR" sz="2400"/>
              <a:t>Apesar de suas obras serem bem sucedidas comercialmente, o diretor não tinha status de artista.</a:t>
            </a:r>
            <a:endParaRPr/>
          </a:p>
          <a:p>
            <a:pPr indent="-342900" lvl="0" marL="342900" rtl="0" algn="just">
              <a:spcBef>
                <a:spcPts val="480"/>
              </a:spcBef>
              <a:spcAft>
                <a:spcPts val="0"/>
              </a:spcAft>
              <a:buClr>
                <a:schemeClr val="dk1"/>
              </a:buClr>
              <a:buSzPts val="2400"/>
              <a:buChar char="•"/>
            </a:pPr>
            <a:r>
              <a:rPr lang="pt-BR" sz="2400"/>
              <a:t>No final dos anos 1950, alguns pensadores franceses começaram a defender a importância do diretor como criador dos filmes, e inclusive valorizaram alguns diretores do cinema clássico americano, os quais foram considerados autores, em razão de suas obras apresentarem traços pessoais estáveis e reconhecíveis.</a:t>
            </a:r>
            <a:endParaRPr/>
          </a:p>
          <a:p>
            <a:pPr indent="-342900" lvl="0" marL="342900" rtl="0" algn="just">
              <a:spcBef>
                <a:spcPts val="480"/>
              </a:spcBef>
              <a:spcAft>
                <a:spcPts val="0"/>
              </a:spcAft>
              <a:buClr>
                <a:schemeClr val="dk1"/>
              </a:buClr>
              <a:buSzPts val="2400"/>
              <a:buChar char="•"/>
            </a:pPr>
            <a:r>
              <a:rPr lang="pt-BR" sz="2400"/>
              <a:t>Entre esses diretores, estava Hitchcock.</a:t>
            </a:r>
            <a:endParaRPr/>
          </a:p>
          <a:p>
            <a:pPr indent="-342900" lvl="0" marL="342900" rtl="0" algn="just">
              <a:spcBef>
                <a:spcPts val="480"/>
              </a:spcBef>
              <a:spcAft>
                <a:spcPts val="0"/>
              </a:spcAft>
              <a:buClr>
                <a:schemeClr val="dk1"/>
              </a:buClr>
              <a:buSzPts val="2400"/>
              <a:buChar char="•"/>
            </a:pPr>
            <a:r>
              <a:rPr lang="pt-BR" sz="2400"/>
              <a:t>Importância da imagem e da montagem, recorrência de temas, presença da música como elemento de tensão...</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descr="Hitchcock's Techniques Tell 'Rear Window' Story" id="362" name="Google Shape;362;p39"/>
          <p:cNvPicPr preferRelativeResize="0"/>
          <p:nvPr/>
        </p:nvPicPr>
        <p:blipFill rotWithShape="1">
          <a:blip r:embed="rId3">
            <a:alphaModFix/>
          </a:blip>
          <a:srcRect b="0" l="0" r="0" t="0"/>
          <a:stretch/>
        </p:blipFill>
        <p:spPr>
          <a:xfrm>
            <a:off x="454100" y="458768"/>
            <a:ext cx="8217424" cy="5279437"/>
          </a:xfrm>
          <a:prstGeom prst="rect">
            <a:avLst/>
          </a:prstGeom>
          <a:noFill/>
          <a:ln>
            <a:noFill/>
          </a:ln>
        </p:spPr>
      </p:pic>
      <p:sp>
        <p:nvSpPr>
          <p:cNvPr id="363" name="Google Shape;363;p39"/>
          <p:cNvSpPr txBox="1"/>
          <p:nvPr/>
        </p:nvSpPr>
        <p:spPr>
          <a:xfrm>
            <a:off x="463485" y="5738191"/>
            <a:ext cx="81987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Janela Indiscreta</a:t>
            </a:r>
            <a:r>
              <a:rPr lang="pt-BR" sz="1800">
                <a:solidFill>
                  <a:schemeClr val="dk1"/>
                </a:solidFill>
                <a:latin typeface="Calibri"/>
                <a:ea typeface="Calibri"/>
                <a:cs typeface="Calibri"/>
                <a:sym typeface="Calibri"/>
              </a:rPr>
              <a:t> (1954): a importância do olhar e da imagem no cinema de Hitchcock</a:t>
            </a:r>
            <a:endParaRPr i="1" sz="1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O cinema nazista de Leni Riefenstahl</a:t>
            </a:r>
            <a:endParaRPr sz="4000"/>
          </a:p>
        </p:txBody>
      </p:sp>
      <p:sp>
        <p:nvSpPr>
          <p:cNvPr id="369" name="Google Shape;369;p36"/>
          <p:cNvSpPr txBox="1"/>
          <p:nvPr>
            <p:ph idx="1" type="body"/>
          </p:nvPr>
        </p:nvSpPr>
        <p:spPr>
          <a:xfrm>
            <a:off x="457200" y="1600200"/>
            <a:ext cx="8229600" cy="4781128"/>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Char char="•"/>
            </a:pPr>
            <a:r>
              <a:rPr lang="pt-BR" sz="2400"/>
              <a:t>Uma das pessoas controversas na história do cinema, Leni Riefenstahl é dona de uma obra inovadora e criativa, mas associada profundamente com o nazismo.</a:t>
            </a:r>
            <a:endParaRPr/>
          </a:p>
          <a:p>
            <a:pPr indent="-342900" lvl="0" marL="342900" rtl="0" algn="l">
              <a:spcBef>
                <a:spcPts val="480"/>
              </a:spcBef>
              <a:spcAft>
                <a:spcPts val="0"/>
              </a:spcAft>
              <a:buClr>
                <a:schemeClr val="dk1"/>
              </a:buClr>
              <a:buSzPts val="2400"/>
              <a:buChar char="•"/>
            </a:pPr>
            <a:r>
              <a:rPr lang="pt-BR" sz="2400"/>
              <a:t>Nos anos 1930, fez dois filmes documentais/propagandísticos que glorificavam Hitler e o ideário nazista: </a:t>
            </a:r>
            <a:r>
              <a:rPr i="1" lang="pt-BR" sz="2400"/>
              <a:t>O Triunfo da Vontade </a:t>
            </a:r>
            <a:r>
              <a:rPr lang="pt-BR" sz="2400"/>
              <a:t>(1935) e </a:t>
            </a:r>
            <a:r>
              <a:rPr i="1" lang="pt-BR" sz="2400"/>
              <a:t>Olympia </a:t>
            </a:r>
            <a:r>
              <a:rPr lang="pt-BR" sz="2400"/>
              <a:t>(1938) - obras que apresentam inovações técnicas, como nos ângulos de câmera e na montagem.</a:t>
            </a:r>
            <a:endParaRPr/>
          </a:p>
          <a:p>
            <a:pPr indent="-342900" lvl="0" marL="342900" rtl="0" algn="l">
              <a:spcBef>
                <a:spcPts val="480"/>
              </a:spcBef>
              <a:spcAft>
                <a:spcPts val="0"/>
              </a:spcAft>
              <a:buClr>
                <a:schemeClr val="dk1"/>
              </a:buClr>
              <a:buSzPts val="2400"/>
              <a:buChar char="•"/>
            </a:pPr>
            <a:r>
              <a:rPr lang="pt-BR" sz="2400"/>
              <a:t>Ela teve relações próximas e amigáveis com Hitler e Goebbels.</a:t>
            </a:r>
            <a:endParaRPr/>
          </a:p>
          <a:p>
            <a:pPr indent="-342900" lvl="0" marL="342900" rtl="0" algn="l">
              <a:spcBef>
                <a:spcPts val="480"/>
              </a:spcBef>
              <a:spcAft>
                <a:spcPts val="0"/>
              </a:spcAft>
              <a:buClr>
                <a:schemeClr val="dk1"/>
              </a:buClr>
              <a:buSzPts val="2400"/>
              <a:buChar char="•"/>
            </a:pPr>
            <a:r>
              <a:rPr lang="pt-BR" sz="2400"/>
              <a:t>Riefenstahl viveu 101 anos (1902-2003), mas nunca pediu desculpas oficialmente, negou que tinha ciência do holocausto e disse que somente estava fazendo um trabalho.</a:t>
            </a:r>
            <a:endParaRPr/>
          </a:p>
        </p:txBody>
      </p:sp>
      <p:sp>
        <p:nvSpPr>
          <p:cNvPr descr="https://assets.eyefilm.nl/images/production/_2560x1440_crop_center-center_none/341629/Olympia-Leni-Riefenstahl.webp" id="370" name="Google Shape;370;p3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g3647680cdbb_0_0"/>
          <p:cNvPicPr preferRelativeResize="0"/>
          <p:nvPr/>
        </p:nvPicPr>
        <p:blipFill>
          <a:blip r:embed="rId3">
            <a:alphaModFix/>
          </a:blip>
          <a:stretch>
            <a:fillRect/>
          </a:stretch>
        </p:blipFill>
        <p:spPr>
          <a:xfrm>
            <a:off x="152400" y="109000"/>
            <a:ext cx="5106974" cy="3402651"/>
          </a:xfrm>
          <a:prstGeom prst="rect">
            <a:avLst/>
          </a:prstGeom>
          <a:noFill/>
          <a:ln>
            <a:noFill/>
          </a:ln>
        </p:spPr>
      </p:pic>
      <p:sp>
        <p:nvSpPr>
          <p:cNvPr id="377" name="Google Shape;377;g3647680cdbb_0_0"/>
          <p:cNvSpPr txBox="1"/>
          <p:nvPr/>
        </p:nvSpPr>
        <p:spPr>
          <a:xfrm>
            <a:off x="5367300" y="2992500"/>
            <a:ext cx="2316300" cy="873000"/>
          </a:xfrm>
          <a:prstGeom prst="rect">
            <a:avLst/>
          </a:prstGeom>
          <a:noFill/>
          <a:ln>
            <a:noFill/>
          </a:ln>
        </p:spPr>
        <p:txBody>
          <a:bodyPr anchorCtr="0" anchor="ctr" bIns="91425" lIns="91425" spcFirstLastPara="1" rIns="91425" wrap="square" tIns="91425">
            <a:noAutofit/>
          </a:bodyPr>
          <a:lstStyle/>
          <a:p>
            <a:pPr indent="0" lvl="0" marL="0" marR="152400" rtl="0" algn="l">
              <a:lnSpc>
                <a:spcPct val="128571"/>
              </a:lnSpc>
              <a:spcBef>
                <a:spcPts val="0"/>
              </a:spcBef>
              <a:spcAft>
                <a:spcPts val="0"/>
              </a:spcAft>
              <a:buClr>
                <a:schemeClr val="dk1"/>
              </a:buClr>
              <a:buSzPts val="1100"/>
              <a:buFont typeface="Arial"/>
              <a:buNone/>
            </a:pPr>
            <a:r>
              <a:rPr lang="pt-BR" sz="1800">
                <a:solidFill>
                  <a:srgbClr val="1F1F1F"/>
                </a:solidFill>
                <a:highlight>
                  <a:srgbClr val="FFFFFF"/>
                </a:highlight>
                <a:latin typeface="Calibri"/>
                <a:ea typeface="Calibri"/>
                <a:cs typeface="Calibri"/>
                <a:sym typeface="Calibri"/>
              </a:rPr>
              <a:t>Leni Riefenstahl: era apenas um trabalho?</a:t>
            </a:r>
            <a:endParaRPr sz="1800">
              <a:solidFill>
                <a:srgbClr val="1F1F1F"/>
              </a:solidFill>
              <a:highlight>
                <a:srgbClr val="FFFFFF"/>
              </a:highlight>
              <a:latin typeface="Calibri"/>
              <a:ea typeface="Calibri"/>
              <a:cs typeface="Calibri"/>
              <a:sym typeface="Calibri"/>
            </a:endParaRPr>
          </a:p>
        </p:txBody>
      </p:sp>
      <p:pic>
        <p:nvPicPr>
          <p:cNvPr id="378" name="Google Shape;378;g3647680cdbb_0_0"/>
          <p:cNvPicPr preferRelativeResize="0"/>
          <p:nvPr/>
        </p:nvPicPr>
        <p:blipFill>
          <a:blip r:embed="rId4">
            <a:alphaModFix/>
          </a:blip>
          <a:stretch>
            <a:fillRect/>
          </a:stretch>
        </p:blipFill>
        <p:spPr>
          <a:xfrm>
            <a:off x="152400" y="3566145"/>
            <a:ext cx="5106976" cy="306418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descr="Olympia. 2. Teil: Fest der Schönheit | Eye Filmmuseum" id="383" name="Google Shape;383;p3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Olympia. 2. Teil: Fest der Schönheit | Eye Filmmuseum" id="384" name="Google Shape;384;p37"/>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Olympia. 2. Teil: Fest der Schönheit | Eye Filmmuseum" id="385" name="Google Shape;385;p37"/>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s://assets.eyefilm.nl/images/production/_2560x1440_crop_center-center_none/341629/Olympia-Leni-Riefenstahl.webp" id="386" name="Google Shape;386;p37"/>
          <p:cNvSpPr/>
          <p:nvPr/>
        </p:nvSpPr>
        <p:spPr>
          <a:xfrm>
            <a:off x="612775" y="3127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s://assets.eyefilm.nl/images/production/_2560x1440_crop_center-center_none/341629/Olympia-Leni-Riefenstahl.webp" id="387" name="Google Shape;387;p37"/>
          <p:cNvSpPr/>
          <p:nvPr/>
        </p:nvSpPr>
        <p:spPr>
          <a:xfrm>
            <a:off x="765175" y="4651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Olympia Part One: Festival of the Nations (1938) | MUBI" id="388" name="Google Shape;388;p37"/>
          <p:cNvPicPr preferRelativeResize="0"/>
          <p:nvPr/>
        </p:nvPicPr>
        <p:blipFill rotWithShape="1">
          <a:blip r:embed="rId3">
            <a:alphaModFix/>
          </a:blip>
          <a:srcRect b="0" l="0" r="0" t="0"/>
          <a:stretch/>
        </p:blipFill>
        <p:spPr>
          <a:xfrm>
            <a:off x="460385" y="1075361"/>
            <a:ext cx="8368480" cy="4707272"/>
          </a:xfrm>
          <a:prstGeom prst="rect">
            <a:avLst/>
          </a:prstGeom>
          <a:noFill/>
          <a:ln>
            <a:noFill/>
          </a:ln>
        </p:spPr>
      </p:pic>
      <p:sp>
        <p:nvSpPr>
          <p:cNvPr id="389" name="Google Shape;389;p37"/>
          <p:cNvSpPr txBox="1"/>
          <p:nvPr/>
        </p:nvSpPr>
        <p:spPr>
          <a:xfrm>
            <a:off x="2791947" y="5782632"/>
            <a:ext cx="3560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Olympia</a:t>
            </a:r>
            <a:r>
              <a:rPr lang="pt-BR" sz="1800">
                <a:solidFill>
                  <a:schemeClr val="dk1"/>
                </a:solidFill>
                <a:latin typeface="Calibri"/>
                <a:ea typeface="Calibri"/>
                <a:cs typeface="Calibri"/>
                <a:sym typeface="Calibri"/>
              </a:rPr>
              <a:t> (1938), de Leni Riefenstahl </a:t>
            </a:r>
            <a:endParaRPr i="1" sz="18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40"/>
          <p:cNvSpPr txBox="1"/>
          <p:nvPr>
            <p:ph type="title"/>
          </p:nvPr>
        </p:nvSpPr>
        <p:spPr>
          <a:xfrm>
            <a:off x="457200" y="274650"/>
            <a:ext cx="8229600" cy="866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O neorrealismo italiano</a:t>
            </a:r>
            <a:endParaRPr/>
          </a:p>
        </p:txBody>
      </p:sp>
      <p:sp>
        <p:nvSpPr>
          <p:cNvPr id="395" name="Google Shape;395;p40"/>
          <p:cNvSpPr txBox="1"/>
          <p:nvPr>
            <p:ph idx="1" type="body"/>
          </p:nvPr>
        </p:nvSpPr>
        <p:spPr>
          <a:xfrm>
            <a:off x="307825" y="1195375"/>
            <a:ext cx="8601900" cy="55500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pt-BR" sz="2400"/>
              <a:t>Mais importante movimento cinematográfico da primeira metade do século XX e um dos grandes rompimentos com o cinema clássico / realismo romântico fechado.</a:t>
            </a:r>
            <a:endParaRPr/>
          </a:p>
          <a:p>
            <a:pPr indent="-342900" lvl="0" marL="342900" rtl="0" algn="l">
              <a:spcBef>
                <a:spcPts val="480"/>
              </a:spcBef>
              <a:spcAft>
                <a:spcPts val="0"/>
              </a:spcAft>
              <a:buClr>
                <a:schemeClr val="dk1"/>
              </a:buClr>
              <a:buSzPts val="2400"/>
              <a:buChar char="•"/>
            </a:pPr>
            <a:r>
              <a:rPr lang="pt-BR" sz="2400"/>
              <a:t>Contexto da Itália no final da Segunda Guerra Mundial, ocupada pelos alemães, e do pós-guerra, com o país destruído e empobrecido.</a:t>
            </a:r>
            <a:endParaRPr/>
          </a:p>
          <a:p>
            <a:pPr indent="-342900" lvl="0" marL="342900" rtl="0" algn="l">
              <a:spcBef>
                <a:spcPts val="480"/>
              </a:spcBef>
              <a:spcAft>
                <a:spcPts val="0"/>
              </a:spcAft>
              <a:buClr>
                <a:schemeClr val="dk1"/>
              </a:buClr>
              <a:buSzPts val="2400"/>
              <a:buChar char="•"/>
            </a:pPr>
            <a:r>
              <a:rPr i="1" lang="pt-BR" sz="2400"/>
              <a:t>Roma, cidade aberta</a:t>
            </a:r>
            <a:r>
              <a:rPr lang="pt-BR" sz="2400"/>
              <a:t> (1945) de Roberto Rossellini, é tradicionalmente considerado o filme que inaugurou o movimento (ainda que outras obras anteriores já antecipassem as suas características, como </a:t>
            </a:r>
            <a:r>
              <a:rPr i="1" lang="pt-BR" sz="2400"/>
              <a:t>Obsessão</a:t>
            </a:r>
            <a:r>
              <a:rPr lang="pt-BR" sz="2400"/>
              <a:t>, de Luchino Visconti).</a:t>
            </a:r>
            <a:endParaRPr/>
          </a:p>
          <a:p>
            <a:pPr indent="-342900" lvl="0" marL="342900" rtl="0" algn="l">
              <a:spcBef>
                <a:spcPts val="480"/>
              </a:spcBef>
              <a:spcAft>
                <a:spcPts val="0"/>
              </a:spcAft>
              <a:buClr>
                <a:schemeClr val="dk1"/>
              </a:buClr>
              <a:buSzPts val="2400"/>
              <a:buChar char="•"/>
            </a:pPr>
            <a:r>
              <a:rPr lang="pt-BR" sz="2400"/>
              <a:t>Rossellini é o diretor mais associado ao neorrealismo.</a:t>
            </a:r>
            <a:endParaRPr/>
          </a:p>
          <a:p>
            <a:pPr indent="-342900" lvl="0" marL="342900" rtl="0" algn="l">
              <a:spcBef>
                <a:spcPts val="480"/>
              </a:spcBef>
              <a:spcAft>
                <a:spcPts val="0"/>
              </a:spcAft>
              <a:buClr>
                <a:schemeClr val="dk1"/>
              </a:buClr>
              <a:buSzPts val="2400"/>
              <a:buChar char="•"/>
            </a:pPr>
            <a:r>
              <a:rPr lang="pt-BR" sz="2400"/>
              <a:t>Outros nomes: </a:t>
            </a:r>
            <a:r>
              <a:rPr lang="pt-BR" sz="2400"/>
              <a:t>Luchino Visconti</a:t>
            </a:r>
            <a:r>
              <a:rPr lang="pt-BR" sz="2400"/>
              <a:t>, Vittorio de Sica, o roteirista Cesare Zavattini.</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g3647680cdbb_0_13"/>
          <p:cNvPicPr preferRelativeResize="0"/>
          <p:nvPr/>
        </p:nvPicPr>
        <p:blipFill>
          <a:blip r:embed="rId3">
            <a:alphaModFix/>
          </a:blip>
          <a:stretch>
            <a:fillRect/>
          </a:stretch>
        </p:blipFill>
        <p:spPr>
          <a:xfrm>
            <a:off x="347700" y="406725"/>
            <a:ext cx="8448599" cy="5632400"/>
          </a:xfrm>
          <a:prstGeom prst="rect">
            <a:avLst/>
          </a:prstGeom>
          <a:noFill/>
          <a:ln>
            <a:noFill/>
          </a:ln>
        </p:spPr>
      </p:pic>
      <p:sp>
        <p:nvSpPr>
          <p:cNvPr id="402" name="Google Shape;402;g3647680cdbb_0_13"/>
          <p:cNvSpPr txBox="1"/>
          <p:nvPr/>
        </p:nvSpPr>
        <p:spPr>
          <a:xfrm>
            <a:off x="1497300" y="6039125"/>
            <a:ext cx="6149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pt-BR" sz="1800">
                <a:solidFill>
                  <a:schemeClr val="dk1"/>
                </a:solidFill>
                <a:latin typeface="Calibri"/>
                <a:ea typeface="Calibri"/>
                <a:cs typeface="Calibri"/>
                <a:sym typeface="Calibri"/>
              </a:rPr>
              <a:t>Obsessão </a:t>
            </a:r>
            <a:r>
              <a:rPr lang="pt-BR" sz="1800">
                <a:solidFill>
                  <a:schemeClr val="dk1"/>
                </a:solidFill>
                <a:latin typeface="Calibri"/>
                <a:ea typeface="Calibri"/>
                <a:cs typeface="Calibri"/>
                <a:sym typeface="Calibri"/>
              </a:rPr>
              <a:t>(1943), de Visconti: obra precursora do Neorrealismo</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g3648349d8f0_0_0"/>
          <p:cNvSpPr txBox="1"/>
          <p:nvPr>
            <p:ph type="title"/>
          </p:nvPr>
        </p:nvSpPr>
        <p:spPr>
          <a:xfrm>
            <a:off x="457200" y="314300"/>
            <a:ext cx="8229600" cy="7449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pt-BR" sz="3200"/>
              <a:t>Cinema Clássico / Realismo Romântico Fechado</a:t>
            </a:r>
            <a:endParaRPr sz="3200"/>
          </a:p>
        </p:txBody>
      </p:sp>
      <p:sp>
        <p:nvSpPr>
          <p:cNvPr id="117" name="Google Shape;117;g3648349d8f0_0_0"/>
          <p:cNvSpPr txBox="1"/>
          <p:nvPr>
            <p:ph idx="1" type="body"/>
          </p:nvPr>
        </p:nvSpPr>
        <p:spPr>
          <a:xfrm>
            <a:off x="207450" y="1059200"/>
            <a:ext cx="8729100" cy="5831700"/>
          </a:xfrm>
          <a:prstGeom prst="rect">
            <a:avLst/>
          </a:prstGeom>
        </p:spPr>
        <p:txBody>
          <a:bodyPr anchorCtr="0" anchor="t" bIns="45700" lIns="91425" spcFirstLastPara="1" rIns="91425" wrap="square" tIns="45700">
            <a:noAutofit/>
          </a:bodyPr>
          <a:lstStyle/>
          <a:p>
            <a:pPr indent="0" lvl="0" marL="342900" rtl="0" algn="l">
              <a:spcBef>
                <a:spcPts val="480"/>
              </a:spcBef>
              <a:spcAft>
                <a:spcPts val="0"/>
              </a:spcAft>
              <a:buNone/>
            </a:pPr>
            <a:r>
              <a:t/>
            </a:r>
            <a:endParaRPr sz="2400"/>
          </a:p>
          <a:p>
            <a:pPr indent="-342900" lvl="0" marL="342900" rtl="0" algn="l">
              <a:spcBef>
                <a:spcPts val="480"/>
              </a:spcBef>
              <a:spcAft>
                <a:spcPts val="0"/>
              </a:spcAft>
              <a:buSzPts val="2400"/>
              <a:buChar char="•"/>
            </a:pPr>
            <a:r>
              <a:rPr lang="pt-BR" sz="2400"/>
              <a:t>Estilo que vai dos anos 1920 até principalmente 1945 (com ecos até hoje no cinema dominante).</a:t>
            </a:r>
            <a:endParaRPr sz="2400"/>
          </a:p>
          <a:p>
            <a:pPr indent="-342900" lvl="0" marL="342900" rtl="0" algn="l">
              <a:spcBef>
                <a:spcPts val="480"/>
              </a:spcBef>
              <a:spcAft>
                <a:spcPts val="0"/>
              </a:spcAft>
              <a:buSzPts val="2400"/>
              <a:buChar char="•"/>
            </a:pPr>
            <a:r>
              <a:rPr lang="pt-BR" sz="2400"/>
              <a:t>Criação de um universo ficcional (diegese) fechado e COMPLETAMENTE separado do mundo do espectador (ideia de quarta parede).</a:t>
            </a:r>
            <a:endParaRPr sz="2400"/>
          </a:p>
          <a:p>
            <a:pPr indent="-342900" lvl="0" marL="342900" rtl="0" algn="l">
              <a:spcBef>
                <a:spcPts val="480"/>
              </a:spcBef>
              <a:spcAft>
                <a:spcPts val="0"/>
              </a:spcAft>
              <a:buSzPts val="2400"/>
              <a:buChar char="•"/>
            </a:pPr>
            <a:r>
              <a:rPr lang="pt-BR" sz="2400"/>
              <a:t>Ideologia do individualismo e do </a:t>
            </a:r>
            <a:r>
              <a:rPr i="1" lang="pt-BR" sz="2400"/>
              <a:t>self made man</a:t>
            </a:r>
            <a:r>
              <a:rPr lang="pt-BR" sz="2400"/>
              <a:t>.</a:t>
            </a:r>
            <a:endParaRPr sz="2400"/>
          </a:p>
          <a:p>
            <a:pPr indent="-342900" lvl="0" marL="342900" rtl="0" algn="l">
              <a:spcBef>
                <a:spcPts val="480"/>
              </a:spcBef>
              <a:spcAft>
                <a:spcPts val="0"/>
              </a:spcAft>
              <a:buSzPts val="2400"/>
              <a:buChar char="•"/>
            </a:pPr>
            <a:r>
              <a:rPr lang="pt-BR" sz="2400"/>
              <a:t>Narrativas lineares, simples, com resolução clara e </a:t>
            </a:r>
            <a:r>
              <a:rPr i="1" lang="pt-BR" sz="2400"/>
              <a:t>happy ending</a:t>
            </a:r>
            <a:r>
              <a:rPr lang="pt-BR" sz="2400"/>
              <a:t>.</a:t>
            </a:r>
            <a:endParaRPr sz="2400"/>
          </a:p>
          <a:p>
            <a:pPr indent="-342900" lvl="0" marL="342900" rtl="0" algn="l">
              <a:spcBef>
                <a:spcPts val="480"/>
              </a:spcBef>
              <a:spcAft>
                <a:spcPts val="0"/>
              </a:spcAft>
              <a:buSzPts val="2400"/>
              <a:buChar char="•"/>
            </a:pPr>
            <a:r>
              <a:rPr lang="pt-BR" sz="2400"/>
              <a:t>Presença da verossimilhança, que leva à identificação do espectador.</a:t>
            </a:r>
            <a:endParaRPr sz="2400"/>
          </a:p>
          <a:p>
            <a:pPr indent="-342900" lvl="0" marL="342900" rtl="0" algn="l">
              <a:spcBef>
                <a:spcPts val="480"/>
              </a:spcBef>
              <a:spcAft>
                <a:spcPts val="0"/>
              </a:spcAft>
              <a:buSzPts val="2400"/>
              <a:buChar char="•"/>
            </a:pPr>
            <a:r>
              <a:rPr lang="pt-BR" sz="2400"/>
              <a:t>Romantismo exacerbado e moralismo bem definido; </a:t>
            </a:r>
            <a:r>
              <a:rPr i="1" lang="pt-BR" sz="2400"/>
              <a:t>star system</a:t>
            </a:r>
            <a:r>
              <a:rPr lang="pt-BR" sz="2400"/>
              <a:t>.</a:t>
            </a:r>
            <a:endParaRPr sz="2400"/>
          </a:p>
          <a:p>
            <a:pPr indent="-381000" lvl="0" marL="342900" rtl="0" algn="l">
              <a:spcBef>
                <a:spcPts val="480"/>
              </a:spcBef>
              <a:spcAft>
                <a:spcPts val="0"/>
              </a:spcAft>
              <a:buSzPts val="2400"/>
              <a:buChar char="•"/>
            </a:pPr>
            <a:r>
              <a:rPr lang="pt-BR" sz="2400"/>
              <a:t>Presença de sistemas de autocensura, como o “Código Hays” (1930-1968, principalmente a partir de 1934, com Joseph Breen).</a:t>
            </a:r>
            <a:endParaRPr sz="21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1"/>
          <p:cNvSpPr txBox="1"/>
          <p:nvPr>
            <p:ph type="title"/>
          </p:nvPr>
        </p:nvSpPr>
        <p:spPr>
          <a:xfrm>
            <a:off x="457200" y="274647"/>
            <a:ext cx="8229600" cy="875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Principais características</a:t>
            </a:r>
            <a:endParaRPr/>
          </a:p>
        </p:txBody>
      </p:sp>
      <p:sp>
        <p:nvSpPr>
          <p:cNvPr id="408" name="Google Shape;408;p41"/>
          <p:cNvSpPr txBox="1"/>
          <p:nvPr>
            <p:ph idx="1" type="body"/>
          </p:nvPr>
        </p:nvSpPr>
        <p:spPr>
          <a:xfrm>
            <a:off x="280050" y="1150050"/>
            <a:ext cx="8583900" cy="5477400"/>
          </a:xfrm>
          <a:prstGeom prst="rect">
            <a:avLst/>
          </a:prstGeom>
          <a:noFill/>
          <a:ln>
            <a:noFill/>
          </a:ln>
        </p:spPr>
        <p:txBody>
          <a:bodyPr anchorCtr="0" anchor="t" bIns="45700" lIns="91425" spcFirstLastPara="1" rIns="91425" wrap="square" tIns="45700">
            <a:noAutofit/>
          </a:bodyPr>
          <a:lstStyle/>
          <a:p>
            <a:pPr indent="-330200" lvl="0" marL="342900" rtl="0" algn="l">
              <a:spcBef>
                <a:spcPts val="0"/>
              </a:spcBef>
              <a:spcAft>
                <a:spcPts val="0"/>
              </a:spcAft>
              <a:buClr>
                <a:schemeClr val="dk1"/>
              </a:buClr>
              <a:buSzPts val="2200"/>
              <a:buChar char="•"/>
            </a:pPr>
            <a:r>
              <a:rPr lang="pt-BR" sz="2200"/>
              <a:t>Localização das histórias em contextos sociais e históricos delimitados.</a:t>
            </a:r>
            <a:endParaRPr sz="2200"/>
          </a:p>
          <a:p>
            <a:pPr indent="-330200" lvl="0" marL="342900" rtl="0" algn="l">
              <a:spcBef>
                <a:spcPts val="480"/>
              </a:spcBef>
              <a:spcAft>
                <a:spcPts val="0"/>
              </a:spcAft>
              <a:buClr>
                <a:schemeClr val="dk1"/>
              </a:buClr>
              <a:buSzPts val="2200"/>
              <a:buChar char="•"/>
            </a:pPr>
            <a:r>
              <a:rPr lang="pt-BR" sz="2200"/>
              <a:t>Abordagem de temas e questões sociais (como a pobreza, a destruição da guerra, o desemprego, a violência), com viés progressista.</a:t>
            </a:r>
            <a:endParaRPr sz="2200"/>
          </a:p>
          <a:p>
            <a:pPr indent="-330200" lvl="0" marL="342900" rtl="0" algn="l">
              <a:spcBef>
                <a:spcPts val="480"/>
              </a:spcBef>
              <a:spcAft>
                <a:spcPts val="0"/>
              </a:spcAft>
              <a:buSzPts val="2200"/>
              <a:buChar char="•"/>
            </a:pPr>
            <a:r>
              <a:rPr lang="pt-BR" sz="2200"/>
              <a:t>Personagens de classes sociais mais baixas.</a:t>
            </a:r>
            <a:endParaRPr sz="2200"/>
          </a:p>
          <a:p>
            <a:pPr indent="-330200" lvl="0" marL="342900" rtl="0" algn="l">
              <a:spcBef>
                <a:spcPts val="480"/>
              </a:spcBef>
              <a:spcAft>
                <a:spcPts val="0"/>
              </a:spcAft>
              <a:buClr>
                <a:schemeClr val="dk1"/>
              </a:buClr>
              <a:buSzPts val="2200"/>
              <a:buChar char="•"/>
            </a:pPr>
            <a:r>
              <a:rPr lang="pt-BR" sz="2200"/>
              <a:t>Olhar mais realista para os eventos narrados.</a:t>
            </a:r>
            <a:endParaRPr sz="2200"/>
          </a:p>
          <a:p>
            <a:pPr indent="-330200" lvl="0" marL="342900" rtl="0" algn="l">
              <a:spcBef>
                <a:spcPts val="480"/>
              </a:spcBef>
              <a:spcAft>
                <a:spcPts val="0"/>
              </a:spcAft>
              <a:buSzPts val="2200"/>
              <a:buChar char="•"/>
            </a:pPr>
            <a:r>
              <a:rPr lang="pt-BR" sz="2200"/>
              <a:t>Valorização do chamado “tempo morto”, aquele em que não ocorrem eventos tão significativos para a trama.</a:t>
            </a:r>
            <a:endParaRPr sz="2200"/>
          </a:p>
          <a:p>
            <a:pPr indent="-330200" lvl="0" marL="342900" rtl="0" algn="l">
              <a:spcBef>
                <a:spcPts val="480"/>
              </a:spcBef>
              <a:spcAft>
                <a:spcPts val="0"/>
              </a:spcAft>
              <a:buSzPts val="2200"/>
              <a:buChar char="•"/>
            </a:pPr>
            <a:r>
              <a:rPr lang="pt-BR" sz="2200"/>
              <a:t>Narrativas podem enfatizar pequenas ações, mais cotidianas.</a:t>
            </a:r>
            <a:endParaRPr sz="2200"/>
          </a:p>
          <a:p>
            <a:pPr indent="-330200" lvl="0" marL="342900" rtl="0" algn="l">
              <a:spcBef>
                <a:spcPts val="480"/>
              </a:spcBef>
              <a:spcAft>
                <a:spcPts val="0"/>
              </a:spcAft>
              <a:buClr>
                <a:schemeClr val="dk1"/>
              </a:buClr>
              <a:buSzPts val="2200"/>
              <a:buChar char="•"/>
            </a:pPr>
            <a:r>
              <a:rPr lang="pt-BR" sz="2200"/>
              <a:t>Filmagem em locações (lugares reais), em vez do estúdio.</a:t>
            </a:r>
            <a:endParaRPr sz="2200"/>
          </a:p>
          <a:p>
            <a:pPr indent="-330200" lvl="0" marL="342900" rtl="0" algn="l">
              <a:spcBef>
                <a:spcPts val="480"/>
              </a:spcBef>
              <a:spcAft>
                <a:spcPts val="0"/>
              </a:spcAft>
              <a:buClr>
                <a:schemeClr val="dk1"/>
              </a:buClr>
              <a:buSzPts val="2200"/>
              <a:buChar char="•"/>
            </a:pPr>
            <a:r>
              <a:rPr lang="pt-BR" sz="2200"/>
              <a:t>Pouco uso de iluminação artificial e exibição das fontes de iluminação.</a:t>
            </a:r>
            <a:endParaRPr sz="2200"/>
          </a:p>
          <a:p>
            <a:pPr indent="-330200" lvl="0" marL="342900" rtl="0" algn="l">
              <a:spcBef>
                <a:spcPts val="480"/>
              </a:spcBef>
              <a:spcAft>
                <a:spcPts val="0"/>
              </a:spcAft>
              <a:buClr>
                <a:schemeClr val="dk1"/>
              </a:buClr>
              <a:buSzPts val="2200"/>
              <a:buChar char="•"/>
            </a:pPr>
            <a:r>
              <a:rPr lang="pt-BR" sz="2200"/>
              <a:t>Utilização frequente de não atores.</a:t>
            </a:r>
            <a:endParaRPr sz="2200"/>
          </a:p>
          <a:p>
            <a:pPr indent="-330200" lvl="0" marL="342900" rtl="0" algn="l">
              <a:spcBef>
                <a:spcPts val="480"/>
              </a:spcBef>
              <a:spcAft>
                <a:spcPts val="0"/>
              </a:spcAft>
              <a:buClr>
                <a:schemeClr val="dk1"/>
              </a:buClr>
              <a:buSzPts val="2200"/>
              <a:buChar char="•"/>
            </a:pPr>
            <a:r>
              <a:rPr lang="pt-BR" sz="2200"/>
              <a:t>Estilo documental de cinematografia (mais sóbrio e direto).</a:t>
            </a:r>
            <a:endParaRPr sz="2200"/>
          </a:p>
          <a:p>
            <a:pPr indent="-330200" lvl="0" marL="342900" rtl="0" algn="l">
              <a:spcBef>
                <a:spcPts val="480"/>
              </a:spcBef>
              <a:spcAft>
                <a:spcPts val="0"/>
              </a:spcAft>
              <a:buClr>
                <a:schemeClr val="dk1"/>
              </a:buClr>
              <a:buSzPts val="2200"/>
              <a:buChar char="•"/>
            </a:pPr>
            <a:r>
              <a:rPr lang="pt-BR" sz="2200"/>
              <a:t>Influência profunda e duradoura no cinema posterior (inclusive no brasileiro).</a:t>
            </a:r>
            <a:endParaRPr sz="2200"/>
          </a:p>
          <a:p>
            <a:pPr indent="-190500" lvl="0" marL="342900" rtl="0" algn="l">
              <a:spcBef>
                <a:spcPts val="480"/>
              </a:spcBef>
              <a:spcAft>
                <a:spcPts val="0"/>
              </a:spcAft>
              <a:buClr>
                <a:schemeClr val="dk1"/>
              </a:buClr>
              <a:buSzPts val="2400"/>
              <a:buNone/>
            </a:pPr>
            <a:r>
              <a:t/>
            </a:r>
            <a:endParaRPr sz="2400"/>
          </a:p>
          <a:p>
            <a:pPr indent="-190500" lvl="0" marL="342900" rtl="0" algn="l">
              <a:spcBef>
                <a:spcPts val="480"/>
              </a:spcBef>
              <a:spcAft>
                <a:spcPts val="0"/>
              </a:spcAft>
              <a:buClr>
                <a:schemeClr val="dk1"/>
              </a:buClr>
              <a:buSzPts val="2400"/>
              <a:buNone/>
            </a:pPr>
            <a:r>
              <a:t/>
            </a:r>
            <a:endParaRPr sz="24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g3647680cdbb_0_21"/>
          <p:cNvPicPr preferRelativeResize="0"/>
          <p:nvPr/>
        </p:nvPicPr>
        <p:blipFill>
          <a:blip r:embed="rId3">
            <a:alphaModFix/>
          </a:blip>
          <a:stretch>
            <a:fillRect/>
          </a:stretch>
        </p:blipFill>
        <p:spPr>
          <a:xfrm>
            <a:off x="152400" y="152400"/>
            <a:ext cx="6337881" cy="6553201"/>
          </a:xfrm>
          <a:prstGeom prst="rect">
            <a:avLst/>
          </a:prstGeom>
          <a:noFill/>
          <a:ln>
            <a:noFill/>
          </a:ln>
        </p:spPr>
      </p:pic>
      <p:sp>
        <p:nvSpPr>
          <p:cNvPr id="415" name="Google Shape;415;g3647680cdbb_0_21"/>
          <p:cNvSpPr txBox="1"/>
          <p:nvPr/>
        </p:nvSpPr>
        <p:spPr>
          <a:xfrm>
            <a:off x="6490275" y="981600"/>
            <a:ext cx="2061900" cy="489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800">
                <a:solidFill>
                  <a:schemeClr val="dk1"/>
                </a:solidFill>
                <a:latin typeface="Calibri"/>
                <a:ea typeface="Calibri"/>
                <a:cs typeface="Calibri"/>
                <a:sym typeface="Calibri"/>
              </a:rPr>
              <a:t>Roberto Rossellini (esquerda) e Vittorio de Sica (direita). No Centro, a atriz sueca Ingrid Bergman, uma das maiores estrelas do período clássico de Hollywood, que atuou em filmes de </a:t>
            </a:r>
            <a:r>
              <a:rPr lang="pt-BR" sz="1800">
                <a:solidFill>
                  <a:schemeClr val="dk1"/>
                </a:solidFill>
                <a:latin typeface="Calibri"/>
                <a:ea typeface="Calibri"/>
                <a:cs typeface="Calibri"/>
                <a:sym typeface="Calibri"/>
              </a:rPr>
              <a:t>Rossellini</a:t>
            </a:r>
            <a:r>
              <a:rPr lang="pt-BR" sz="1800">
                <a:solidFill>
                  <a:schemeClr val="dk1"/>
                </a:solidFill>
                <a:latin typeface="Calibri"/>
                <a:ea typeface="Calibri"/>
                <a:cs typeface="Calibri"/>
                <a:sym typeface="Calibri"/>
              </a:rPr>
              <a:t> nos anos 1950 e viveu um polêmico romance com ele (largando toda a sua vida em Hollywood por alguns anos).</a:t>
            </a:r>
            <a:endParaRPr sz="1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i="1" lang="pt-BR" sz="4000"/>
              <a:t>Roma, Cidade Aberta </a:t>
            </a:r>
            <a:r>
              <a:rPr lang="pt-BR" sz="4000"/>
              <a:t>(1945)</a:t>
            </a:r>
            <a:endParaRPr/>
          </a:p>
        </p:txBody>
      </p:sp>
      <p:sp>
        <p:nvSpPr>
          <p:cNvPr id="421" name="Google Shape;421;p42"/>
          <p:cNvSpPr txBox="1"/>
          <p:nvPr>
            <p:ph idx="1" type="body"/>
          </p:nvPr>
        </p:nvSpPr>
        <p:spPr>
          <a:xfrm>
            <a:off x="457200" y="1600200"/>
            <a:ext cx="8229600" cy="5099700"/>
          </a:xfrm>
          <a:prstGeom prst="rect">
            <a:avLst/>
          </a:prstGeom>
          <a:noFill/>
          <a:ln>
            <a:noFill/>
          </a:ln>
        </p:spPr>
        <p:txBody>
          <a:bodyPr anchorCtr="0" anchor="t" bIns="45700" lIns="91425" spcFirstLastPara="1" rIns="91425" wrap="square" tIns="45700">
            <a:noAutofit/>
          </a:bodyPr>
          <a:lstStyle/>
          <a:p>
            <a:pPr indent="-342900" lvl="0" marL="342900" rtl="0" algn="just">
              <a:spcBef>
                <a:spcPts val="0"/>
              </a:spcBef>
              <a:spcAft>
                <a:spcPts val="0"/>
              </a:spcAft>
              <a:buClr>
                <a:schemeClr val="dk1"/>
              </a:buClr>
              <a:buSzPts val="2400"/>
              <a:buChar char="•"/>
            </a:pPr>
            <a:r>
              <a:rPr lang="pt-BR" sz="2400"/>
              <a:t>Primeiro filme de uma “trilogia da guerra” de Rossellini, que conta com </a:t>
            </a:r>
            <a:r>
              <a:rPr i="1" lang="pt-BR" sz="2400"/>
              <a:t>Paisà</a:t>
            </a:r>
            <a:r>
              <a:rPr lang="pt-BR" sz="2400"/>
              <a:t> (1946) e </a:t>
            </a:r>
            <a:r>
              <a:rPr i="1" lang="pt-BR" sz="2400"/>
              <a:t>Alemanha, Ano Zero</a:t>
            </a:r>
            <a:r>
              <a:rPr lang="pt-BR" sz="2400"/>
              <a:t> (1948).</a:t>
            </a:r>
            <a:endParaRPr/>
          </a:p>
          <a:p>
            <a:pPr indent="-342900" lvl="0" marL="342900" rtl="0" algn="just">
              <a:spcBef>
                <a:spcPts val="480"/>
              </a:spcBef>
              <a:spcAft>
                <a:spcPts val="0"/>
              </a:spcAft>
              <a:buClr>
                <a:schemeClr val="dk1"/>
              </a:buClr>
              <a:buSzPts val="2400"/>
              <a:buChar char="•"/>
            </a:pPr>
            <a:r>
              <a:rPr lang="pt-BR" sz="2400"/>
              <a:t>Federico Fellini, posteriormente diretor, colaborou no roteiro.</a:t>
            </a:r>
            <a:endParaRPr/>
          </a:p>
          <a:p>
            <a:pPr indent="-342900" lvl="0" marL="342900" rtl="0" algn="just">
              <a:spcBef>
                <a:spcPts val="480"/>
              </a:spcBef>
              <a:spcAft>
                <a:spcPts val="0"/>
              </a:spcAft>
              <a:buClr>
                <a:schemeClr val="dk1"/>
              </a:buClr>
              <a:buSzPts val="2400"/>
              <a:buChar char="•"/>
            </a:pPr>
            <a:r>
              <a:rPr lang="pt-BR" sz="2400"/>
              <a:t>Obra retrata o contexto da ocupação alemã na Itália, em 1944.</a:t>
            </a:r>
            <a:endParaRPr/>
          </a:p>
          <a:p>
            <a:pPr indent="-342900" lvl="0" marL="342900" rtl="0" algn="just">
              <a:spcBef>
                <a:spcPts val="480"/>
              </a:spcBef>
              <a:spcAft>
                <a:spcPts val="0"/>
              </a:spcAft>
              <a:buClr>
                <a:schemeClr val="dk1"/>
              </a:buClr>
              <a:buSzPts val="2400"/>
              <a:buChar char="•"/>
            </a:pPr>
            <a:r>
              <a:rPr lang="pt-BR" sz="2400"/>
              <a:t>Enredo aborda um grupo de pessoas envolvidas na resistência aos nazistas.</a:t>
            </a:r>
            <a:endParaRPr/>
          </a:p>
          <a:p>
            <a:pPr indent="-342900" lvl="0" marL="342900" rtl="0" algn="just">
              <a:spcBef>
                <a:spcPts val="480"/>
              </a:spcBef>
              <a:spcAft>
                <a:spcPts val="0"/>
              </a:spcAft>
              <a:buClr>
                <a:schemeClr val="dk1"/>
              </a:buClr>
              <a:buSzPts val="2400"/>
              <a:buChar char="•"/>
            </a:pPr>
            <a:r>
              <a:rPr lang="pt-BR" sz="2400"/>
              <a:t>Utilização de atores não profissionais em conjunto com os profissionais (Anna Magnani).</a:t>
            </a:r>
            <a:endParaRPr/>
          </a:p>
          <a:p>
            <a:pPr indent="-342900" lvl="0" marL="342900" rtl="0" algn="just">
              <a:spcBef>
                <a:spcPts val="480"/>
              </a:spcBef>
              <a:spcAft>
                <a:spcPts val="0"/>
              </a:spcAft>
              <a:buClr>
                <a:schemeClr val="dk1"/>
              </a:buClr>
              <a:buSzPts val="2400"/>
              <a:buChar char="•"/>
            </a:pPr>
            <a:r>
              <a:rPr lang="pt-BR" sz="2400"/>
              <a:t>Obra trouxe a atenção do mundo para o cinema italiano.</a:t>
            </a:r>
            <a:endParaRPr sz="2400"/>
          </a:p>
          <a:p>
            <a:pPr indent="-342900" lvl="0" marL="342900" rtl="0" algn="just">
              <a:spcBef>
                <a:spcPts val="480"/>
              </a:spcBef>
              <a:spcAft>
                <a:spcPts val="0"/>
              </a:spcAft>
              <a:buSzPts val="2400"/>
              <a:buChar char="•"/>
            </a:pPr>
            <a:r>
              <a:rPr lang="pt-BR" sz="2400"/>
              <a:t>Os dois filmes seguintes do diretor do diretor seguem abordando o tema da guerra e as suas consequências. </a:t>
            </a:r>
            <a:endParaRPr sz="2400"/>
          </a:p>
          <a:p>
            <a:pPr indent="-190500" lvl="0" marL="342900" rtl="0" algn="just">
              <a:spcBef>
                <a:spcPts val="480"/>
              </a:spcBef>
              <a:spcAft>
                <a:spcPts val="0"/>
              </a:spcAft>
              <a:buClr>
                <a:schemeClr val="dk1"/>
              </a:buClr>
              <a:buSzPts val="2400"/>
              <a:buNone/>
            </a:pPr>
            <a:r>
              <a:t/>
            </a:r>
            <a:endParaRPr sz="24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descr="Roma città aperta (1945) di Rossellini - Recensione | Quinlan.it" id="426" name="Google Shape;426;p43"/>
          <p:cNvPicPr preferRelativeResize="0"/>
          <p:nvPr/>
        </p:nvPicPr>
        <p:blipFill rotWithShape="1">
          <a:blip r:embed="rId3">
            <a:alphaModFix/>
          </a:blip>
          <a:srcRect b="0" l="0" r="0" t="0"/>
          <a:stretch/>
        </p:blipFill>
        <p:spPr>
          <a:xfrm>
            <a:off x="558400" y="3429007"/>
            <a:ext cx="5691874" cy="3150294"/>
          </a:xfrm>
          <a:prstGeom prst="rect">
            <a:avLst/>
          </a:prstGeom>
          <a:noFill/>
          <a:ln>
            <a:noFill/>
          </a:ln>
        </p:spPr>
      </p:pic>
      <p:sp>
        <p:nvSpPr>
          <p:cNvPr id="427" name="Google Shape;427;p43"/>
          <p:cNvSpPr txBox="1"/>
          <p:nvPr/>
        </p:nvSpPr>
        <p:spPr>
          <a:xfrm>
            <a:off x="6288195" y="2967300"/>
            <a:ext cx="26853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1800">
                <a:solidFill>
                  <a:schemeClr val="dk1"/>
                </a:solidFill>
                <a:latin typeface="Calibri"/>
                <a:ea typeface="Calibri"/>
                <a:cs typeface="Calibri"/>
                <a:sym typeface="Calibri"/>
              </a:rPr>
              <a:t>Imagens de </a:t>
            </a:r>
            <a:r>
              <a:rPr i="1" lang="pt-BR" sz="1800">
                <a:solidFill>
                  <a:schemeClr val="dk1"/>
                </a:solidFill>
                <a:latin typeface="Calibri"/>
                <a:ea typeface="Calibri"/>
                <a:cs typeface="Calibri"/>
                <a:sym typeface="Calibri"/>
              </a:rPr>
              <a:t>Roma, Cidade Aberta</a:t>
            </a:r>
            <a:r>
              <a:rPr lang="pt-BR" sz="1800">
                <a:solidFill>
                  <a:schemeClr val="dk1"/>
                </a:solidFill>
                <a:latin typeface="Calibri"/>
                <a:ea typeface="Calibri"/>
                <a:cs typeface="Calibri"/>
                <a:sym typeface="Calibri"/>
              </a:rPr>
              <a:t> (1945), de Roberto Rossellini</a:t>
            </a:r>
            <a:endParaRPr i="1" sz="1800">
              <a:solidFill>
                <a:schemeClr val="dk1"/>
              </a:solidFill>
              <a:latin typeface="Calibri"/>
              <a:ea typeface="Calibri"/>
              <a:cs typeface="Calibri"/>
              <a:sym typeface="Calibri"/>
            </a:endParaRPr>
          </a:p>
        </p:txBody>
      </p:sp>
      <p:pic>
        <p:nvPicPr>
          <p:cNvPr id="428" name="Google Shape;428;p43"/>
          <p:cNvPicPr preferRelativeResize="0"/>
          <p:nvPr/>
        </p:nvPicPr>
        <p:blipFill>
          <a:blip r:embed="rId4">
            <a:alphaModFix/>
          </a:blip>
          <a:stretch>
            <a:fillRect/>
          </a:stretch>
        </p:blipFill>
        <p:spPr>
          <a:xfrm>
            <a:off x="558400" y="227325"/>
            <a:ext cx="5691876" cy="320168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g3647680cdbb_0_42"/>
          <p:cNvPicPr preferRelativeResize="0"/>
          <p:nvPr/>
        </p:nvPicPr>
        <p:blipFill>
          <a:blip r:embed="rId3">
            <a:alphaModFix/>
          </a:blip>
          <a:stretch>
            <a:fillRect/>
          </a:stretch>
        </p:blipFill>
        <p:spPr>
          <a:xfrm>
            <a:off x="152400" y="216000"/>
            <a:ext cx="5190799" cy="3460542"/>
          </a:xfrm>
          <a:prstGeom prst="rect">
            <a:avLst/>
          </a:prstGeom>
          <a:noFill/>
          <a:ln>
            <a:noFill/>
          </a:ln>
        </p:spPr>
      </p:pic>
      <p:pic>
        <p:nvPicPr>
          <p:cNvPr id="435" name="Google Shape;435;g3647680cdbb_0_42"/>
          <p:cNvPicPr preferRelativeResize="0"/>
          <p:nvPr/>
        </p:nvPicPr>
        <p:blipFill>
          <a:blip r:embed="rId4">
            <a:alphaModFix/>
          </a:blip>
          <a:stretch>
            <a:fillRect/>
          </a:stretch>
        </p:blipFill>
        <p:spPr>
          <a:xfrm>
            <a:off x="152400" y="3902252"/>
            <a:ext cx="5190800" cy="2738425"/>
          </a:xfrm>
          <a:prstGeom prst="rect">
            <a:avLst/>
          </a:prstGeom>
          <a:noFill/>
          <a:ln>
            <a:noFill/>
          </a:ln>
        </p:spPr>
      </p:pic>
      <p:sp>
        <p:nvSpPr>
          <p:cNvPr id="436" name="Google Shape;436;g3647680cdbb_0_42"/>
          <p:cNvSpPr txBox="1"/>
          <p:nvPr/>
        </p:nvSpPr>
        <p:spPr>
          <a:xfrm>
            <a:off x="5343200" y="3284575"/>
            <a:ext cx="225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800">
                <a:solidFill>
                  <a:schemeClr val="dk1"/>
                </a:solidFill>
                <a:latin typeface="Calibri"/>
                <a:ea typeface="Calibri"/>
                <a:cs typeface="Calibri"/>
                <a:sym typeface="Calibri"/>
              </a:rPr>
              <a:t>Alemanha, Ano 0</a:t>
            </a:r>
            <a:r>
              <a:rPr lang="pt-BR" sz="1800">
                <a:solidFill>
                  <a:schemeClr val="dk1"/>
                </a:solidFill>
                <a:latin typeface="Calibri"/>
                <a:ea typeface="Calibri"/>
                <a:cs typeface="Calibri"/>
                <a:sym typeface="Calibri"/>
              </a:rPr>
              <a:t>, de Roberto Rossellini</a:t>
            </a:r>
            <a:endParaRPr sz="18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44"/>
          <p:cNvSpPr txBox="1"/>
          <p:nvPr>
            <p:ph type="title"/>
          </p:nvPr>
        </p:nvSpPr>
        <p:spPr>
          <a:xfrm>
            <a:off x="457200" y="138400"/>
            <a:ext cx="8229600" cy="884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i="1" lang="pt-BR" sz="4000"/>
              <a:t>Ladrões de Bicicleta </a:t>
            </a:r>
            <a:r>
              <a:rPr lang="pt-BR" sz="4000"/>
              <a:t>(1948)</a:t>
            </a:r>
            <a:endParaRPr/>
          </a:p>
        </p:txBody>
      </p:sp>
      <p:sp>
        <p:nvSpPr>
          <p:cNvPr id="442" name="Google Shape;442;p44"/>
          <p:cNvSpPr txBox="1"/>
          <p:nvPr>
            <p:ph idx="1" type="body"/>
          </p:nvPr>
        </p:nvSpPr>
        <p:spPr>
          <a:xfrm>
            <a:off x="339150" y="1104550"/>
            <a:ext cx="8465700" cy="55317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pt-BR" sz="2400"/>
              <a:t>Obra de Vittorio de Sica, anteriormente um ator de sucesso em comédias (posteriormente também diretor nesse gênero).</a:t>
            </a:r>
            <a:endParaRPr/>
          </a:p>
          <a:p>
            <a:pPr indent="-342900" lvl="0" marL="342900" rtl="0" algn="l">
              <a:spcBef>
                <a:spcPts val="480"/>
              </a:spcBef>
              <a:spcAft>
                <a:spcPts val="0"/>
              </a:spcAft>
              <a:buClr>
                <a:schemeClr val="dk1"/>
              </a:buClr>
              <a:buSzPts val="2400"/>
              <a:buChar char="•"/>
            </a:pPr>
            <a:r>
              <a:rPr lang="pt-BR" sz="2400"/>
              <a:t>A obra retrata a jornada de um pai e seu filho em busca de uma bicicleta roubada.</a:t>
            </a:r>
            <a:endParaRPr/>
          </a:p>
          <a:p>
            <a:pPr indent="-342900" lvl="0" marL="342900" rtl="0" algn="l">
              <a:spcBef>
                <a:spcPts val="480"/>
              </a:spcBef>
              <a:spcAft>
                <a:spcPts val="0"/>
              </a:spcAft>
              <a:buClr>
                <a:schemeClr val="dk1"/>
              </a:buClr>
              <a:buSzPts val="2400"/>
              <a:buChar char="•"/>
            </a:pPr>
            <a:r>
              <a:rPr lang="pt-BR" sz="2400"/>
              <a:t>O pai precisava de uma bicicleta para trabalhar (colando cartazes pela cidade), mas o meio de transporte foi roubado.</a:t>
            </a:r>
            <a:endParaRPr/>
          </a:p>
          <a:p>
            <a:pPr indent="-342900" lvl="0" marL="342900" rtl="0" algn="l">
              <a:spcBef>
                <a:spcPts val="480"/>
              </a:spcBef>
              <a:spcAft>
                <a:spcPts val="0"/>
              </a:spcAft>
              <a:buClr>
                <a:schemeClr val="dk1"/>
              </a:buClr>
              <a:buSzPts val="2400"/>
              <a:buChar char="•"/>
            </a:pPr>
            <a:r>
              <a:rPr lang="pt-BR" sz="2400"/>
              <a:t>Mais adiante no filme, em um momento de desespero, o homem tenta roubar uma bicicleta na rua, mas falha, e tem que lidar com a vergonha do filho.</a:t>
            </a:r>
            <a:endParaRPr/>
          </a:p>
          <a:p>
            <a:pPr indent="-342900" lvl="0" marL="342900" rtl="0" algn="l">
              <a:spcBef>
                <a:spcPts val="480"/>
              </a:spcBef>
              <a:spcAft>
                <a:spcPts val="0"/>
              </a:spcAft>
              <a:buClr>
                <a:schemeClr val="dk1"/>
              </a:buClr>
              <a:buSzPts val="2400"/>
              <a:buChar char="•"/>
            </a:pPr>
            <a:r>
              <a:rPr lang="pt-BR" sz="2400"/>
              <a:t>Ambos os protagonistas são desempenhados por amadores.</a:t>
            </a:r>
            <a:endParaRPr/>
          </a:p>
          <a:p>
            <a:pPr indent="-342900" lvl="0" marL="342900" rtl="0" algn="l">
              <a:spcBef>
                <a:spcPts val="480"/>
              </a:spcBef>
              <a:spcAft>
                <a:spcPts val="0"/>
              </a:spcAft>
              <a:buClr>
                <a:schemeClr val="dk1"/>
              </a:buClr>
              <a:buSzPts val="2400"/>
              <a:buChar char="•"/>
            </a:pPr>
            <a:r>
              <a:rPr lang="pt-BR" sz="2400"/>
              <a:t>Obra apresenta um olhar humanista e empático aos marginalizados (influência de Chaplin), olhar esse bastante notável em uma obra posterior do diretor, </a:t>
            </a:r>
            <a:r>
              <a:rPr i="1" lang="pt-BR" sz="2400"/>
              <a:t>Umberto D. </a:t>
            </a:r>
            <a:r>
              <a:rPr lang="pt-BR" sz="2400"/>
              <a:t>(1952).</a:t>
            </a:r>
            <a:endParaRPr/>
          </a:p>
          <a:p>
            <a:pPr indent="-190500" lvl="0" marL="342900" rtl="0" algn="l">
              <a:spcBef>
                <a:spcPts val="480"/>
              </a:spcBef>
              <a:spcAft>
                <a:spcPts val="0"/>
              </a:spcAft>
              <a:buClr>
                <a:schemeClr val="dk1"/>
              </a:buClr>
              <a:buSzPts val="2400"/>
              <a:buNone/>
            </a:pPr>
            <a:r>
              <a:t/>
            </a:r>
            <a:endParaRPr sz="24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descr="BABYLON in Berlin - Scola &amp; De Sica: Ladri di biciclette [Bicycle Thieves]" id="447" name="Google Shape;447;p45"/>
          <p:cNvPicPr preferRelativeResize="0"/>
          <p:nvPr/>
        </p:nvPicPr>
        <p:blipFill rotWithShape="1">
          <a:blip r:embed="rId3">
            <a:alphaModFix/>
          </a:blip>
          <a:srcRect b="0" l="0" r="0" t="0"/>
          <a:stretch/>
        </p:blipFill>
        <p:spPr>
          <a:xfrm>
            <a:off x="579738" y="428500"/>
            <a:ext cx="7984525" cy="5317675"/>
          </a:xfrm>
          <a:prstGeom prst="rect">
            <a:avLst/>
          </a:prstGeom>
          <a:noFill/>
          <a:ln>
            <a:noFill/>
          </a:ln>
        </p:spPr>
      </p:pic>
      <p:sp>
        <p:nvSpPr>
          <p:cNvPr id="448" name="Google Shape;448;p45"/>
          <p:cNvSpPr txBox="1"/>
          <p:nvPr/>
        </p:nvSpPr>
        <p:spPr>
          <a:xfrm>
            <a:off x="3107554" y="5746163"/>
            <a:ext cx="29289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pt-BR" sz="1800">
                <a:solidFill>
                  <a:schemeClr val="dk1"/>
                </a:solidFill>
                <a:latin typeface="Calibri"/>
                <a:ea typeface="Calibri"/>
                <a:cs typeface="Calibri"/>
                <a:sym typeface="Calibri"/>
              </a:rPr>
              <a:t>Ladrões de Bicicleta </a:t>
            </a:r>
            <a:r>
              <a:rPr lang="pt-BR" sz="1800">
                <a:solidFill>
                  <a:schemeClr val="dk1"/>
                </a:solidFill>
                <a:latin typeface="Calibri"/>
                <a:ea typeface="Calibri"/>
                <a:cs typeface="Calibri"/>
                <a:sym typeface="Calibri"/>
              </a:rPr>
              <a:t>(1948), de Vittorio de Sica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g3647680cdbb_0_51"/>
          <p:cNvPicPr preferRelativeResize="0"/>
          <p:nvPr/>
        </p:nvPicPr>
        <p:blipFill>
          <a:blip r:embed="rId3">
            <a:alphaModFix/>
          </a:blip>
          <a:stretch>
            <a:fillRect/>
          </a:stretch>
        </p:blipFill>
        <p:spPr>
          <a:xfrm>
            <a:off x="634825" y="189525"/>
            <a:ext cx="8352025" cy="5568024"/>
          </a:xfrm>
          <a:prstGeom prst="rect">
            <a:avLst/>
          </a:prstGeom>
          <a:noFill/>
          <a:ln>
            <a:noFill/>
          </a:ln>
        </p:spPr>
      </p:pic>
      <p:sp>
        <p:nvSpPr>
          <p:cNvPr id="455" name="Google Shape;455;g3647680cdbb_0_51"/>
          <p:cNvSpPr txBox="1"/>
          <p:nvPr/>
        </p:nvSpPr>
        <p:spPr>
          <a:xfrm>
            <a:off x="3532836" y="5757550"/>
            <a:ext cx="2556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pt-BR" sz="1800">
                <a:solidFill>
                  <a:schemeClr val="dk1"/>
                </a:solidFill>
                <a:latin typeface="Calibri"/>
                <a:ea typeface="Calibri"/>
                <a:cs typeface="Calibri"/>
                <a:sym typeface="Calibri"/>
              </a:rPr>
              <a:t>Umberto D </a:t>
            </a:r>
            <a:r>
              <a:rPr lang="pt-BR" sz="1800">
                <a:solidFill>
                  <a:schemeClr val="dk1"/>
                </a:solidFill>
                <a:latin typeface="Calibri"/>
                <a:ea typeface="Calibri"/>
                <a:cs typeface="Calibri"/>
                <a:sym typeface="Calibri"/>
              </a:rPr>
              <a:t>(1952), de Vittorio de Sica </a:t>
            </a:r>
            <a:endParaRPr>
              <a:solidFill>
                <a:schemeClr val="dk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6"/>
          <p:cNvSpPr txBox="1"/>
          <p:nvPr>
            <p:ph type="title"/>
          </p:nvPr>
        </p:nvSpPr>
        <p:spPr>
          <a:xfrm>
            <a:off x="457200" y="274650"/>
            <a:ext cx="8229600" cy="7845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Satyajit Ray</a:t>
            </a:r>
            <a:endParaRPr/>
          </a:p>
        </p:txBody>
      </p:sp>
      <p:sp>
        <p:nvSpPr>
          <p:cNvPr id="461" name="Google Shape;461;p46"/>
          <p:cNvSpPr txBox="1"/>
          <p:nvPr>
            <p:ph idx="1" type="body"/>
          </p:nvPr>
        </p:nvSpPr>
        <p:spPr>
          <a:xfrm>
            <a:off x="316900" y="1059150"/>
            <a:ext cx="8520300" cy="56136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pt-BR" sz="2400"/>
              <a:t>Entrou para o cinema após conhecer Jean Renoir e assistir ao filme </a:t>
            </a:r>
            <a:r>
              <a:rPr i="1" lang="pt-BR" sz="2400"/>
              <a:t>Ladrões de Bicicleta</a:t>
            </a:r>
            <a:r>
              <a:rPr lang="pt-BR" sz="2400"/>
              <a:t>, de Vittorio de Sica.</a:t>
            </a:r>
            <a:endParaRPr/>
          </a:p>
          <a:p>
            <a:pPr indent="-342900" lvl="0" marL="342900" rtl="0" algn="l">
              <a:spcBef>
                <a:spcPts val="480"/>
              </a:spcBef>
              <a:spcAft>
                <a:spcPts val="0"/>
              </a:spcAft>
              <a:buClr>
                <a:schemeClr val="dk1"/>
              </a:buClr>
              <a:buSzPts val="2400"/>
              <a:buChar char="•"/>
            </a:pPr>
            <a:r>
              <a:rPr lang="pt-BR" sz="2400"/>
              <a:t>Inicia a carreira em 1955, com o filme </a:t>
            </a:r>
            <a:r>
              <a:rPr i="1" lang="pt-BR" sz="2400"/>
              <a:t>A Canção da Estrada</a:t>
            </a:r>
            <a:r>
              <a:rPr lang="pt-BR" sz="2400"/>
              <a:t>, o qual, junto com </a:t>
            </a:r>
            <a:r>
              <a:rPr i="1" lang="pt-BR" sz="2400"/>
              <a:t>O Invencível</a:t>
            </a:r>
            <a:r>
              <a:rPr lang="pt-BR" sz="2400"/>
              <a:t> (1956) e </a:t>
            </a:r>
            <a:r>
              <a:rPr i="1" lang="pt-BR" sz="2400"/>
              <a:t>O Mundo de Apu</a:t>
            </a:r>
            <a:r>
              <a:rPr lang="pt-BR" sz="2400"/>
              <a:t> (1959) forma a chamada Trilogia de Apu.</a:t>
            </a:r>
            <a:endParaRPr/>
          </a:p>
          <a:p>
            <a:pPr indent="-342900" lvl="0" marL="342900" rtl="0" algn="l">
              <a:spcBef>
                <a:spcPts val="480"/>
              </a:spcBef>
              <a:spcAft>
                <a:spcPts val="0"/>
              </a:spcAft>
              <a:buClr>
                <a:schemeClr val="dk1"/>
              </a:buClr>
              <a:buSzPts val="2400"/>
              <a:buChar char="•"/>
            </a:pPr>
            <a:r>
              <a:rPr lang="pt-BR" sz="2400"/>
              <a:t>Nesses filmes, talvez os principais de Ray, acompanhamos a jornada do personagem Apu da infância até a vida adul</a:t>
            </a:r>
            <a:r>
              <a:rPr lang="pt-BR" sz="2400"/>
              <a:t>ta.</a:t>
            </a:r>
            <a:endParaRPr sz="2400"/>
          </a:p>
          <a:p>
            <a:pPr indent="-342900" lvl="0" marL="342900" rtl="0" algn="l">
              <a:spcBef>
                <a:spcPts val="480"/>
              </a:spcBef>
              <a:spcAft>
                <a:spcPts val="0"/>
              </a:spcAft>
              <a:buSzPts val="2400"/>
              <a:buChar char="•"/>
            </a:pPr>
            <a:r>
              <a:rPr lang="pt-BR" sz="2400"/>
              <a:t>Trilha sonora de Ravi Shankar.</a:t>
            </a:r>
            <a:endParaRPr sz="2400"/>
          </a:p>
          <a:p>
            <a:pPr indent="-342900" lvl="0" marL="342900" rtl="0" algn="l">
              <a:spcBef>
                <a:spcPts val="480"/>
              </a:spcBef>
              <a:spcAft>
                <a:spcPts val="0"/>
              </a:spcAft>
              <a:buClr>
                <a:schemeClr val="dk1"/>
              </a:buClr>
              <a:buSzPts val="2400"/>
              <a:buChar char="•"/>
            </a:pPr>
            <a:r>
              <a:rPr lang="pt-BR" sz="2400"/>
              <a:t>Essas obras, principalmente a primeira, foram profundamente influentes.</a:t>
            </a:r>
            <a:endParaRPr/>
          </a:p>
          <a:p>
            <a:pPr indent="-342900" lvl="0" marL="342900" rtl="0" algn="l">
              <a:spcBef>
                <a:spcPts val="480"/>
              </a:spcBef>
              <a:spcAft>
                <a:spcPts val="0"/>
              </a:spcAft>
              <a:buClr>
                <a:schemeClr val="dk1"/>
              </a:buClr>
              <a:buSzPts val="2400"/>
              <a:buChar char="•"/>
            </a:pPr>
            <a:r>
              <a:rPr lang="pt-BR" sz="2400"/>
              <a:t>O diretor adota um tom realista, mas também bastante humanista, muito derivado do neorrealismo italiano.</a:t>
            </a:r>
            <a:endParaRPr/>
          </a:p>
          <a:p>
            <a:pPr indent="-342900" lvl="0" marL="342900" rtl="0" algn="l">
              <a:spcBef>
                <a:spcPts val="480"/>
              </a:spcBef>
              <a:spcAft>
                <a:spcPts val="0"/>
              </a:spcAft>
              <a:buClr>
                <a:schemeClr val="dk1"/>
              </a:buClr>
              <a:buSzPts val="2400"/>
              <a:buChar char="•"/>
            </a:pPr>
            <a:r>
              <a:rPr lang="pt-BR" sz="2400"/>
              <a:t>O estilo, mais lento, é quase oposto ao das obras de Bollywood.</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descr="A Canção da Estrada (1955) | MUBI" id="466" name="Google Shape;466;p47"/>
          <p:cNvPicPr preferRelativeResize="0"/>
          <p:nvPr/>
        </p:nvPicPr>
        <p:blipFill rotWithShape="1">
          <a:blip r:embed="rId3">
            <a:alphaModFix/>
          </a:blip>
          <a:srcRect b="0" l="0" r="0" t="0"/>
          <a:stretch/>
        </p:blipFill>
        <p:spPr>
          <a:xfrm>
            <a:off x="383098" y="1021655"/>
            <a:ext cx="8559453" cy="4814692"/>
          </a:xfrm>
          <a:prstGeom prst="rect">
            <a:avLst/>
          </a:prstGeom>
          <a:noFill/>
          <a:ln>
            <a:noFill/>
          </a:ln>
        </p:spPr>
      </p:pic>
      <p:sp>
        <p:nvSpPr>
          <p:cNvPr id="467" name="Google Shape;467;p47"/>
          <p:cNvSpPr txBox="1"/>
          <p:nvPr/>
        </p:nvSpPr>
        <p:spPr>
          <a:xfrm>
            <a:off x="2536875" y="5836350"/>
            <a:ext cx="4251900" cy="369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pt-BR" sz="1800">
                <a:solidFill>
                  <a:schemeClr val="dk1"/>
                </a:solidFill>
                <a:latin typeface="Calibri"/>
                <a:ea typeface="Calibri"/>
                <a:cs typeface="Calibri"/>
                <a:sym typeface="Calibri"/>
              </a:rPr>
              <a:t>A Canção da Estrada</a:t>
            </a:r>
            <a:r>
              <a:rPr lang="pt-BR" sz="1800">
                <a:solidFill>
                  <a:schemeClr val="dk1"/>
                </a:solidFill>
                <a:latin typeface="Calibri"/>
                <a:ea typeface="Calibri"/>
                <a:cs typeface="Calibri"/>
                <a:sym typeface="Calibri"/>
              </a:rPr>
              <a:t> (1955), de Satyajit Ray</a:t>
            </a:r>
            <a:endParaRPr i="1"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364913e3291_0_0"/>
          <p:cNvSpPr txBox="1"/>
          <p:nvPr>
            <p:ph type="title"/>
          </p:nvPr>
        </p:nvSpPr>
        <p:spPr>
          <a:xfrm>
            <a:off x="414175" y="138363"/>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pt-BR" sz="4000"/>
              <a:t>O Código Hays: algumas proibições</a:t>
            </a:r>
            <a:endParaRPr sz="4000"/>
          </a:p>
        </p:txBody>
      </p:sp>
      <p:graphicFrame>
        <p:nvGraphicFramePr>
          <p:cNvPr id="124" name="Google Shape;124;g364913e3291_0_0"/>
          <p:cNvGraphicFramePr/>
          <p:nvPr/>
        </p:nvGraphicFramePr>
        <p:xfrm>
          <a:off x="371150" y="1281375"/>
          <a:ext cx="3000000" cy="3000000"/>
        </p:xfrm>
        <a:graphic>
          <a:graphicData uri="http://schemas.openxmlformats.org/drawingml/2006/table">
            <a:tbl>
              <a:tblPr>
                <a:noFill/>
                <a:tableStyleId>{DE4C31AC-9574-432A-99E3-1512E7905FBD}</a:tableStyleId>
              </a:tblPr>
              <a:tblGrid>
                <a:gridCol w="4157825"/>
                <a:gridCol w="4157825"/>
              </a:tblGrid>
              <a:tr h="472500">
                <a:tc>
                  <a:txBody>
                    <a:bodyPr/>
                    <a:lstStyle/>
                    <a:p>
                      <a:pPr indent="0" lvl="0" marL="0" rtl="0" algn="l">
                        <a:lnSpc>
                          <a:spcPct val="115000"/>
                        </a:lnSpc>
                        <a:spcBef>
                          <a:spcPts val="1200"/>
                        </a:spcBef>
                        <a:spcAft>
                          <a:spcPts val="0"/>
                        </a:spcAft>
                        <a:buNone/>
                      </a:pPr>
                      <a:r>
                        <a:rPr lang="pt-BR" sz="1700"/>
                        <a:t>Sexo apresentado de maneira imprópria</a:t>
                      </a:r>
                      <a:endParaRPr sz="1700"/>
                    </a:p>
                  </a:txBody>
                  <a:tcPr marT="91425" marB="91425" marR="68575" marL="68575" anchor="ctr">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pt-BR" sz="1700"/>
                        <a:t>Tornar os vícios atraentes</a:t>
                      </a:r>
                      <a:endParaRPr sz="1700"/>
                    </a:p>
                  </a:txBody>
                  <a:tcPr marT="91425" marB="91425" marR="68575" marL="68575" anchor="ctr">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r>
              <a:tr h="765075">
                <a:tc>
                  <a:txBody>
                    <a:bodyPr/>
                    <a:lstStyle/>
                    <a:p>
                      <a:pPr indent="0" lvl="0" marL="0" rtl="0" algn="l">
                        <a:lnSpc>
                          <a:spcPct val="115000"/>
                        </a:lnSpc>
                        <a:spcBef>
                          <a:spcPts val="1200"/>
                        </a:spcBef>
                        <a:spcAft>
                          <a:spcPts val="0"/>
                        </a:spcAft>
                        <a:buNone/>
                      </a:pPr>
                      <a:r>
                        <a:rPr lang="pt-BR" sz="1700"/>
                        <a:t>Cenas românticas prolongadas e apaixonadas</a:t>
                      </a:r>
                      <a:endParaRPr sz="1700"/>
                    </a:p>
                  </a:txBody>
                  <a:tcPr marT="91425" marB="91425" marR="68575" marL="68575" anchor="ctr">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pt-BR" sz="1700"/>
                        <a:t>Tornar o jogo e a bebida atraentes</a:t>
                      </a:r>
                      <a:endParaRPr sz="1700"/>
                    </a:p>
                  </a:txBody>
                  <a:tcPr marT="91425" marB="91425" marR="68575" marL="68575" anchor="ctr">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r>
              <a:tr h="472500">
                <a:tc>
                  <a:txBody>
                    <a:bodyPr/>
                    <a:lstStyle/>
                    <a:p>
                      <a:pPr indent="0" lvl="0" marL="0" rtl="0" algn="l">
                        <a:lnSpc>
                          <a:spcPct val="115000"/>
                        </a:lnSpc>
                        <a:spcBef>
                          <a:spcPts val="1200"/>
                        </a:spcBef>
                        <a:spcAft>
                          <a:spcPts val="0"/>
                        </a:spcAft>
                        <a:buNone/>
                      </a:pPr>
                      <a:r>
                        <a:rPr lang="pt-BR" sz="1700"/>
                        <a:t>Ridicularizar funcionários públicos</a:t>
                      </a:r>
                      <a:endParaRPr sz="1700"/>
                    </a:p>
                  </a:txBody>
                  <a:tcPr marT="91425" marB="91425" marR="68575" marL="68575" anchor="ctr">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pt-BR" sz="1700"/>
                        <a:t>Enfatizar a violência</a:t>
                      </a:r>
                      <a:endParaRPr sz="1700"/>
                    </a:p>
                  </a:txBody>
                  <a:tcPr marT="91425" marB="91425" marR="68575" marL="68575" anchor="ctr">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r>
              <a:tr h="765075">
                <a:tc>
                  <a:txBody>
                    <a:bodyPr/>
                    <a:lstStyle/>
                    <a:p>
                      <a:pPr indent="0" lvl="0" marL="0" rtl="0" algn="l">
                        <a:lnSpc>
                          <a:spcPct val="115000"/>
                        </a:lnSpc>
                        <a:spcBef>
                          <a:spcPts val="1200"/>
                        </a:spcBef>
                        <a:spcAft>
                          <a:spcPts val="0"/>
                        </a:spcAft>
                        <a:buNone/>
                      </a:pPr>
                      <a:r>
                        <a:rPr lang="pt-BR" sz="1700"/>
                        <a:t>Retratar religiosos de maneira pejorativa ou cômica</a:t>
                      </a:r>
                      <a:endParaRPr sz="1700"/>
                    </a:p>
                  </a:txBody>
                  <a:tcPr marT="91425" marB="91425" marR="68575" marL="68575" anchor="ctr">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pt-BR" sz="1700"/>
                        <a:t>Uso de drogas</a:t>
                      </a:r>
                      <a:endParaRPr sz="1700"/>
                    </a:p>
                  </a:txBody>
                  <a:tcPr marT="91425" marB="91425" marR="68575" marL="68575" anchor="ctr">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r>
              <a:tr h="472500">
                <a:tc>
                  <a:txBody>
                    <a:bodyPr/>
                    <a:lstStyle/>
                    <a:p>
                      <a:pPr indent="0" lvl="0" marL="0" rtl="0" algn="l">
                        <a:lnSpc>
                          <a:spcPct val="115000"/>
                        </a:lnSpc>
                        <a:spcBef>
                          <a:spcPts val="1200"/>
                        </a:spcBef>
                        <a:spcAft>
                          <a:spcPts val="0"/>
                        </a:spcAft>
                        <a:buNone/>
                      </a:pPr>
                      <a:r>
                        <a:rPr lang="pt-BR" sz="1700"/>
                        <a:t>Filmes com o tema da escravidão branca</a:t>
                      </a:r>
                      <a:endParaRPr sz="1700"/>
                    </a:p>
                  </a:txBody>
                  <a:tcPr marT="91425" marB="91425" marR="68575" marL="68575" anchor="ctr">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pt-BR" sz="1700"/>
                        <a:t>Nudez</a:t>
                      </a:r>
                      <a:endParaRPr sz="1700"/>
                    </a:p>
                  </a:txBody>
                  <a:tcPr marT="91425" marB="91425" marR="68575" marL="68575" anchor="ctr">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r>
              <a:tr h="765075">
                <a:tc>
                  <a:txBody>
                    <a:bodyPr/>
                    <a:lstStyle/>
                    <a:p>
                      <a:pPr indent="0" lvl="0" marL="0" rtl="0" algn="l">
                        <a:lnSpc>
                          <a:spcPct val="115000"/>
                        </a:lnSpc>
                        <a:spcBef>
                          <a:spcPts val="1200"/>
                        </a:spcBef>
                        <a:spcAft>
                          <a:spcPts val="0"/>
                        </a:spcAft>
                        <a:buNone/>
                      </a:pPr>
                      <a:r>
                        <a:rPr lang="pt-BR" sz="1700"/>
                        <a:t>Destacar o submundo</a:t>
                      </a:r>
                      <a:endParaRPr sz="1700"/>
                    </a:p>
                  </a:txBody>
                  <a:tcPr marT="91425" marB="91425" marR="68575" marL="68575" anchor="ctr">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pt-BR" sz="1700"/>
                        <a:t>Exibir em detalhes métodos de ação criminosa</a:t>
                      </a:r>
                      <a:endParaRPr sz="1700"/>
                    </a:p>
                  </a:txBody>
                  <a:tcPr marT="91425" marB="91425" marR="68575" marL="68575" anchor="ctr">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r>
              <a:tr h="472500">
                <a:tc>
                  <a:txBody>
                    <a:bodyPr/>
                    <a:lstStyle/>
                    <a:p>
                      <a:pPr indent="0" lvl="0" marL="0" rtl="0" algn="l">
                        <a:lnSpc>
                          <a:spcPct val="115000"/>
                        </a:lnSpc>
                        <a:spcBef>
                          <a:spcPts val="1200"/>
                        </a:spcBef>
                        <a:spcAft>
                          <a:spcPts val="0"/>
                        </a:spcAft>
                        <a:buNone/>
                      </a:pPr>
                      <a:r>
                        <a:rPr lang="pt-BR" sz="1700"/>
                        <a:t>Ofender crenças religiosas</a:t>
                      </a:r>
                      <a:endParaRPr sz="1700"/>
                    </a:p>
                  </a:txBody>
                  <a:tcPr marT="91425" marB="91425" marR="68575" marL="68575" anchor="ctr">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pt-BR" sz="1700"/>
                        <a:t>Retratar gestos e posturas vulgares</a:t>
                      </a:r>
                      <a:endParaRPr sz="1700"/>
                    </a:p>
                  </a:txBody>
                  <a:tcPr marT="91425" marB="91425" marR="68575" marL="68575" anchor="ctr">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r>
              <a:tr h="765075">
                <a:tc>
                  <a:txBody>
                    <a:bodyPr/>
                    <a:lstStyle/>
                    <a:p>
                      <a:pPr indent="0" lvl="0" marL="0" rtl="0" algn="l">
                        <a:lnSpc>
                          <a:spcPct val="115000"/>
                        </a:lnSpc>
                        <a:spcBef>
                          <a:spcPts val="1200"/>
                        </a:spcBef>
                        <a:spcAft>
                          <a:spcPts val="0"/>
                        </a:spcAft>
                        <a:buNone/>
                      </a:pPr>
                      <a:r>
                        <a:rPr lang="pt-BR" sz="1700"/>
                        <a:t>Referências a doenças venéreas</a:t>
                      </a:r>
                      <a:endParaRPr sz="1700"/>
                    </a:p>
                  </a:txBody>
                  <a:tcPr marT="91425" marB="91425" marR="68575" marL="68575" anchor="ctr">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c>
                  <a:txBody>
                    <a:bodyPr/>
                    <a:lstStyle/>
                    <a:p>
                      <a:pPr indent="0" lvl="0" marL="0" rtl="0" algn="l">
                        <a:lnSpc>
                          <a:spcPct val="115000"/>
                        </a:lnSpc>
                        <a:spcBef>
                          <a:spcPts val="1200"/>
                        </a:spcBef>
                        <a:spcAft>
                          <a:spcPts val="0"/>
                        </a:spcAft>
                        <a:buNone/>
                      </a:pPr>
                      <a:r>
                        <a:rPr lang="pt-BR" sz="1700"/>
                        <a:t>Miscigenação e alusão ao amor entre brancos e negros</a:t>
                      </a:r>
                      <a:endParaRPr sz="1700"/>
                    </a:p>
                  </a:txBody>
                  <a:tcPr marT="91425" marB="91425" marR="68575" marL="68575" anchor="ctr">
                    <a:lnL cap="flat" cmpd="sng" w="10575">
                      <a:solidFill>
                        <a:srgbClr val="000000"/>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000000"/>
                      </a:solidFill>
                      <a:prstDash val="solid"/>
                      <a:round/>
                      <a:headEnd len="sm" w="sm" type="none"/>
                      <a:tailEnd len="sm" w="sm" type="none"/>
                    </a:lnT>
                    <a:lnB cap="flat" cmpd="sng" w="10575">
                      <a:solidFill>
                        <a:srgbClr val="000000"/>
                      </a:solidFill>
                      <a:prstDash val="solid"/>
                      <a:round/>
                      <a:headEnd len="sm" w="sm" type="none"/>
                      <a:tailEnd len="sm" w="sm" type="none"/>
                    </a:lnB>
                  </a:tcPr>
                </a:tc>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g3647680cdbb_0_59"/>
          <p:cNvPicPr preferRelativeResize="0"/>
          <p:nvPr/>
        </p:nvPicPr>
        <p:blipFill>
          <a:blip r:embed="rId3">
            <a:alphaModFix/>
          </a:blip>
          <a:stretch>
            <a:fillRect/>
          </a:stretch>
        </p:blipFill>
        <p:spPr>
          <a:xfrm>
            <a:off x="152400" y="940925"/>
            <a:ext cx="8839201" cy="4976143"/>
          </a:xfrm>
          <a:prstGeom prst="rect">
            <a:avLst/>
          </a:prstGeom>
          <a:noFill/>
          <a:ln>
            <a:noFill/>
          </a:ln>
        </p:spPr>
      </p:pic>
      <p:sp>
        <p:nvSpPr>
          <p:cNvPr id="474" name="Google Shape;474;g3647680cdbb_0_59"/>
          <p:cNvSpPr txBox="1"/>
          <p:nvPr/>
        </p:nvSpPr>
        <p:spPr>
          <a:xfrm>
            <a:off x="2770800" y="5917075"/>
            <a:ext cx="3602400" cy="465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pt-BR" sz="1800">
                <a:solidFill>
                  <a:schemeClr val="dk1"/>
                </a:solidFill>
                <a:latin typeface="Calibri"/>
                <a:ea typeface="Calibri"/>
                <a:cs typeface="Calibri"/>
                <a:sym typeface="Calibri"/>
              </a:rPr>
              <a:t>O Invencível</a:t>
            </a:r>
            <a:r>
              <a:rPr lang="pt-BR" sz="1800">
                <a:solidFill>
                  <a:schemeClr val="dk1"/>
                </a:solidFill>
                <a:latin typeface="Calibri"/>
                <a:ea typeface="Calibri"/>
                <a:cs typeface="Calibri"/>
                <a:sym typeface="Calibri"/>
              </a:rPr>
              <a:t> (1956), de Satyajit Ray</a:t>
            </a:r>
            <a:endParaRPr i="1" sz="18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id="480" name="Google Shape;480;g3647680cdbb_0_67"/>
          <p:cNvPicPr preferRelativeResize="0"/>
          <p:nvPr/>
        </p:nvPicPr>
        <p:blipFill>
          <a:blip r:embed="rId3">
            <a:alphaModFix/>
          </a:blip>
          <a:stretch>
            <a:fillRect/>
          </a:stretch>
        </p:blipFill>
        <p:spPr>
          <a:xfrm>
            <a:off x="743325" y="406925"/>
            <a:ext cx="7657350" cy="5739176"/>
          </a:xfrm>
          <a:prstGeom prst="rect">
            <a:avLst/>
          </a:prstGeom>
          <a:noFill/>
          <a:ln>
            <a:noFill/>
          </a:ln>
        </p:spPr>
      </p:pic>
      <p:sp>
        <p:nvSpPr>
          <p:cNvPr id="481" name="Google Shape;481;g3647680cdbb_0_67"/>
          <p:cNvSpPr txBox="1"/>
          <p:nvPr/>
        </p:nvSpPr>
        <p:spPr>
          <a:xfrm>
            <a:off x="2446051" y="6146098"/>
            <a:ext cx="4251900" cy="369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pt-BR" sz="1800">
                <a:solidFill>
                  <a:schemeClr val="dk1"/>
                </a:solidFill>
                <a:latin typeface="Calibri"/>
                <a:ea typeface="Calibri"/>
                <a:cs typeface="Calibri"/>
                <a:sym typeface="Calibri"/>
              </a:rPr>
              <a:t>O Mundo de Apu</a:t>
            </a:r>
            <a:r>
              <a:rPr lang="pt-BR" sz="1800">
                <a:solidFill>
                  <a:schemeClr val="dk1"/>
                </a:solidFill>
                <a:latin typeface="Calibri"/>
                <a:ea typeface="Calibri"/>
                <a:cs typeface="Calibri"/>
                <a:sym typeface="Calibri"/>
              </a:rPr>
              <a:t> (1959), de Satyajit Ray</a:t>
            </a:r>
            <a:endParaRPr i="1" sz="180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48"/>
          <p:cNvSpPr txBox="1"/>
          <p:nvPr>
            <p:ph type="title"/>
          </p:nvPr>
        </p:nvSpPr>
        <p:spPr>
          <a:xfrm>
            <a:off x="457200" y="274638"/>
            <a:ext cx="8229600" cy="922114"/>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Ingmar Bergman</a:t>
            </a:r>
            <a:endParaRPr/>
          </a:p>
        </p:txBody>
      </p:sp>
      <p:sp>
        <p:nvSpPr>
          <p:cNvPr id="487" name="Google Shape;487;p48"/>
          <p:cNvSpPr txBox="1"/>
          <p:nvPr>
            <p:ph idx="1" type="body"/>
          </p:nvPr>
        </p:nvSpPr>
        <p:spPr>
          <a:xfrm>
            <a:off x="323525" y="1249900"/>
            <a:ext cx="8496900" cy="53475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Char char="•"/>
            </a:pPr>
            <a:r>
              <a:rPr lang="pt-BR" sz="2400"/>
              <a:t>Diretor sueco, dono de uma obra profundamente filosófica e influente no cinema moderno.</a:t>
            </a:r>
            <a:endParaRPr/>
          </a:p>
          <a:p>
            <a:pPr indent="-342900" lvl="0" marL="342900" rtl="0" algn="l">
              <a:spcBef>
                <a:spcPts val="480"/>
              </a:spcBef>
              <a:spcAft>
                <a:spcPts val="0"/>
              </a:spcAft>
              <a:buClr>
                <a:schemeClr val="dk1"/>
              </a:buClr>
              <a:buSzPts val="2400"/>
              <a:buChar char="•"/>
            </a:pPr>
            <a:r>
              <a:rPr lang="pt-BR" sz="2400"/>
              <a:t>Suas obras abordam os conflitos e as angústias humanas, em um contexto em que a religiosidade não conseguia mais explicar tudo. É importante a ideia do “silêncio de Deus”: na ausência da resposta divina, o que fazer?</a:t>
            </a:r>
            <a:endParaRPr/>
          </a:p>
          <a:p>
            <a:pPr indent="-342900" lvl="0" marL="342900" rtl="0" algn="l">
              <a:spcBef>
                <a:spcPts val="480"/>
              </a:spcBef>
              <a:spcAft>
                <a:spcPts val="0"/>
              </a:spcAft>
              <a:buClr>
                <a:schemeClr val="dk1"/>
              </a:buClr>
              <a:buSzPts val="2400"/>
              <a:buChar char="•"/>
            </a:pPr>
            <a:r>
              <a:rPr lang="pt-BR" sz="2400"/>
              <a:t>Ênfase nos </a:t>
            </a:r>
            <a:r>
              <a:rPr i="1" lang="pt-BR" sz="2400"/>
              <a:t>closes</a:t>
            </a:r>
            <a:r>
              <a:rPr lang="pt-BR" sz="2400"/>
              <a:t> e em planos aproximados dos personagens: sondagens da alma.</a:t>
            </a:r>
            <a:endParaRPr/>
          </a:p>
          <a:p>
            <a:pPr indent="-342900" lvl="0" marL="342900" rtl="0" algn="l">
              <a:spcBef>
                <a:spcPts val="480"/>
              </a:spcBef>
              <a:spcAft>
                <a:spcPts val="0"/>
              </a:spcAft>
              <a:buClr>
                <a:schemeClr val="dk1"/>
              </a:buClr>
              <a:buSzPts val="2400"/>
              <a:buChar char="•"/>
            </a:pPr>
            <a:r>
              <a:rPr lang="pt-BR" sz="2400"/>
              <a:t>Importante trabalho do diretor de fotografia Sven Nykvist.</a:t>
            </a:r>
            <a:endParaRPr/>
          </a:p>
          <a:p>
            <a:pPr indent="-342900" lvl="0" marL="342900" rtl="0" algn="l">
              <a:spcBef>
                <a:spcPts val="480"/>
              </a:spcBef>
              <a:spcAft>
                <a:spcPts val="0"/>
              </a:spcAft>
              <a:buClr>
                <a:schemeClr val="dk1"/>
              </a:buClr>
              <a:buSzPts val="2400"/>
              <a:buChar char="•"/>
            </a:pPr>
            <a:r>
              <a:rPr lang="pt-BR" sz="2400"/>
              <a:t>Grandes obras: </a:t>
            </a:r>
            <a:r>
              <a:rPr i="1" lang="pt-BR" sz="2400"/>
              <a:t>Monika e o Desejo</a:t>
            </a:r>
            <a:r>
              <a:rPr lang="pt-BR" sz="2400"/>
              <a:t>	 (1952), </a:t>
            </a:r>
            <a:r>
              <a:rPr i="1" lang="pt-BR" sz="2400"/>
              <a:t>O Sétimo Selo</a:t>
            </a:r>
            <a:r>
              <a:rPr lang="pt-BR" sz="2400"/>
              <a:t>	 (1956), </a:t>
            </a:r>
            <a:r>
              <a:rPr i="1" lang="pt-BR" sz="2400"/>
              <a:t>Morangos Silvestres</a:t>
            </a:r>
            <a:r>
              <a:rPr lang="pt-BR" sz="2400"/>
              <a:t> (1957),</a:t>
            </a:r>
            <a:r>
              <a:rPr lang="pt-BR" sz="2400"/>
              <a:t> </a:t>
            </a:r>
            <a:r>
              <a:rPr i="1" lang="pt-BR" sz="2400"/>
              <a:t>A Fonte da Donzela</a:t>
            </a:r>
            <a:r>
              <a:rPr lang="pt-BR" sz="2400"/>
              <a:t> (1959), </a:t>
            </a:r>
            <a:r>
              <a:rPr i="1" lang="pt-BR" sz="2400"/>
              <a:t>Persona </a:t>
            </a:r>
            <a:r>
              <a:rPr lang="pt-BR" sz="2400"/>
              <a:t>(1966), </a:t>
            </a:r>
            <a:r>
              <a:rPr i="1" lang="pt-BR" sz="2400"/>
              <a:t>Gritos e Sussurros</a:t>
            </a:r>
            <a:r>
              <a:rPr lang="pt-BR" sz="2400"/>
              <a:t> (1972), </a:t>
            </a:r>
            <a:r>
              <a:rPr i="1" lang="pt-BR" sz="2400"/>
              <a:t>Sonata de Outono </a:t>
            </a:r>
            <a:r>
              <a:rPr lang="pt-BR" sz="2400"/>
              <a:t>(1978), </a:t>
            </a:r>
            <a:r>
              <a:rPr i="1" lang="pt-BR" sz="2400"/>
              <a:t>Fanny e Alexander </a:t>
            </a:r>
            <a:r>
              <a:rPr lang="pt-BR" sz="2400"/>
              <a:t>(1982).</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descr="Cinemasparagus: Summer with Monika" id="492" name="Google Shape;492;p49"/>
          <p:cNvPicPr preferRelativeResize="0"/>
          <p:nvPr/>
        </p:nvPicPr>
        <p:blipFill rotWithShape="1">
          <a:blip r:embed="rId3">
            <a:alphaModFix/>
          </a:blip>
          <a:srcRect b="0" l="0" r="0" t="0"/>
          <a:stretch/>
        </p:blipFill>
        <p:spPr>
          <a:xfrm>
            <a:off x="1848036" y="468869"/>
            <a:ext cx="5447928" cy="5447930"/>
          </a:xfrm>
          <a:prstGeom prst="rect">
            <a:avLst/>
          </a:prstGeom>
          <a:noFill/>
          <a:ln>
            <a:noFill/>
          </a:ln>
        </p:spPr>
      </p:pic>
      <p:sp>
        <p:nvSpPr>
          <p:cNvPr id="493" name="Google Shape;493;p49"/>
          <p:cNvSpPr txBox="1"/>
          <p:nvPr/>
        </p:nvSpPr>
        <p:spPr>
          <a:xfrm>
            <a:off x="395550" y="5916800"/>
            <a:ext cx="8352900" cy="765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pt-BR" sz="1800">
                <a:solidFill>
                  <a:schemeClr val="dk1"/>
                </a:solidFill>
                <a:latin typeface="Calibri"/>
                <a:ea typeface="Calibri"/>
                <a:cs typeface="Calibri"/>
                <a:sym typeface="Calibri"/>
              </a:rPr>
              <a:t>Monica e o Desejo</a:t>
            </a:r>
            <a:r>
              <a:rPr lang="pt-BR" sz="1800">
                <a:solidFill>
                  <a:schemeClr val="dk1"/>
                </a:solidFill>
                <a:latin typeface="Calibri"/>
                <a:ea typeface="Calibri"/>
                <a:cs typeface="Calibri"/>
                <a:sym typeface="Calibri"/>
              </a:rPr>
              <a:t> (1953), de Bergman, apresenta o procedimento do olhar para a câmera, que aparecerá em obras de diretores modernos, como Jean-Luc Godard</a:t>
            </a:r>
            <a:endParaRPr i="1" sz="180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descr="The Seventh Seal (1957) | MUBI" id="498" name="Google Shape;498;p50"/>
          <p:cNvPicPr preferRelativeResize="0"/>
          <p:nvPr/>
        </p:nvPicPr>
        <p:blipFill rotWithShape="1">
          <a:blip r:embed="rId3">
            <a:alphaModFix/>
          </a:blip>
          <a:srcRect b="0" l="0" r="0" t="0"/>
          <a:stretch/>
        </p:blipFill>
        <p:spPr>
          <a:xfrm>
            <a:off x="579482" y="1183262"/>
            <a:ext cx="7984886" cy="4491499"/>
          </a:xfrm>
          <a:prstGeom prst="rect">
            <a:avLst/>
          </a:prstGeom>
          <a:noFill/>
          <a:ln>
            <a:noFill/>
          </a:ln>
        </p:spPr>
      </p:pic>
      <p:sp>
        <p:nvSpPr>
          <p:cNvPr id="499" name="Google Shape;499;p50"/>
          <p:cNvSpPr txBox="1"/>
          <p:nvPr/>
        </p:nvSpPr>
        <p:spPr>
          <a:xfrm>
            <a:off x="1667250" y="5674750"/>
            <a:ext cx="5809500" cy="369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pt-BR" sz="1800">
                <a:solidFill>
                  <a:schemeClr val="dk1"/>
                </a:solidFill>
                <a:latin typeface="Calibri"/>
                <a:ea typeface="Calibri"/>
                <a:cs typeface="Calibri"/>
                <a:sym typeface="Calibri"/>
              </a:rPr>
              <a:t>O xadrez com a Morte em </a:t>
            </a:r>
            <a:r>
              <a:rPr i="1" lang="pt-BR" sz="1800">
                <a:solidFill>
                  <a:schemeClr val="dk1"/>
                </a:solidFill>
                <a:latin typeface="Calibri"/>
                <a:ea typeface="Calibri"/>
                <a:cs typeface="Calibri"/>
                <a:sym typeface="Calibri"/>
              </a:rPr>
              <a:t>O Sétimo Selo</a:t>
            </a:r>
            <a:r>
              <a:rPr lang="pt-BR" sz="1800">
                <a:solidFill>
                  <a:schemeClr val="dk1"/>
                </a:solidFill>
                <a:latin typeface="Calibri"/>
                <a:ea typeface="Calibri"/>
                <a:cs typeface="Calibri"/>
                <a:sym typeface="Calibri"/>
              </a:rPr>
              <a:t> (1956), de Bergman</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g37b66a8c1eb_0_0"/>
          <p:cNvPicPr preferRelativeResize="0"/>
          <p:nvPr/>
        </p:nvPicPr>
        <p:blipFill>
          <a:blip r:embed="rId3">
            <a:alphaModFix/>
          </a:blip>
          <a:stretch>
            <a:fillRect/>
          </a:stretch>
        </p:blipFill>
        <p:spPr>
          <a:xfrm>
            <a:off x="821187" y="615887"/>
            <a:ext cx="7501627" cy="5626224"/>
          </a:xfrm>
          <a:prstGeom prst="rect">
            <a:avLst/>
          </a:prstGeom>
          <a:noFill/>
          <a:ln>
            <a:noFill/>
          </a:ln>
        </p:spPr>
      </p:pic>
      <p:sp>
        <p:nvSpPr>
          <p:cNvPr id="506" name="Google Shape;506;g37b66a8c1eb_0_0"/>
          <p:cNvSpPr txBox="1"/>
          <p:nvPr/>
        </p:nvSpPr>
        <p:spPr>
          <a:xfrm>
            <a:off x="1340700" y="6242100"/>
            <a:ext cx="64626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t-BR" sz="1800">
                <a:solidFill>
                  <a:schemeClr val="dk1"/>
                </a:solidFill>
                <a:latin typeface="Calibri"/>
                <a:ea typeface="Calibri"/>
                <a:cs typeface="Calibri"/>
                <a:sym typeface="Calibri"/>
              </a:rPr>
              <a:t>A velhice e a memória </a:t>
            </a:r>
            <a:r>
              <a:rPr lang="pt-BR" sz="1800">
                <a:solidFill>
                  <a:schemeClr val="dk1"/>
                </a:solidFill>
                <a:latin typeface="Calibri"/>
                <a:ea typeface="Calibri"/>
                <a:cs typeface="Calibri"/>
                <a:sym typeface="Calibri"/>
              </a:rPr>
              <a:t>em </a:t>
            </a:r>
            <a:r>
              <a:rPr i="1" lang="pt-BR" sz="1800">
                <a:solidFill>
                  <a:schemeClr val="dk1"/>
                </a:solidFill>
                <a:latin typeface="Calibri"/>
                <a:ea typeface="Calibri"/>
                <a:cs typeface="Calibri"/>
                <a:sym typeface="Calibri"/>
              </a:rPr>
              <a:t>Morangos Silvestres</a:t>
            </a:r>
            <a:r>
              <a:rPr lang="pt-BR" sz="1800">
                <a:solidFill>
                  <a:schemeClr val="dk1"/>
                </a:solidFill>
                <a:latin typeface="Calibri"/>
                <a:ea typeface="Calibri"/>
                <a:cs typeface="Calibri"/>
                <a:sym typeface="Calibri"/>
              </a:rPr>
              <a:t> (1957), de Bergman</a:t>
            </a:r>
            <a:endParaRPr>
              <a:solidFill>
                <a:schemeClr val="dk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descr="Your Mask, Myself | Persona (1966)" id="511" name="Google Shape;511;p51"/>
          <p:cNvPicPr preferRelativeResize="0"/>
          <p:nvPr/>
        </p:nvPicPr>
        <p:blipFill rotWithShape="1">
          <a:blip r:embed="rId3">
            <a:alphaModFix/>
          </a:blip>
          <a:srcRect b="0" l="0" r="0" t="0"/>
          <a:stretch/>
        </p:blipFill>
        <p:spPr>
          <a:xfrm>
            <a:off x="962200" y="728706"/>
            <a:ext cx="7219602" cy="5400601"/>
          </a:xfrm>
          <a:prstGeom prst="rect">
            <a:avLst/>
          </a:prstGeom>
          <a:noFill/>
          <a:ln>
            <a:noFill/>
          </a:ln>
        </p:spPr>
      </p:pic>
      <p:sp>
        <p:nvSpPr>
          <p:cNvPr id="512" name="Google Shape;512;p51"/>
          <p:cNvSpPr txBox="1"/>
          <p:nvPr/>
        </p:nvSpPr>
        <p:spPr>
          <a:xfrm>
            <a:off x="2498400" y="6129300"/>
            <a:ext cx="4147200" cy="443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pt-BR" sz="1800">
                <a:solidFill>
                  <a:schemeClr val="dk1"/>
                </a:solidFill>
                <a:latin typeface="Calibri"/>
                <a:ea typeface="Calibri"/>
                <a:cs typeface="Calibri"/>
                <a:sym typeface="Calibri"/>
              </a:rPr>
              <a:t>O misterioso </a:t>
            </a:r>
            <a:r>
              <a:rPr i="1" lang="pt-BR" sz="1800">
                <a:solidFill>
                  <a:schemeClr val="dk1"/>
                </a:solidFill>
                <a:latin typeface="Calibri"/>
                <a:ea typeface="Calibri"/>
                <a:cs typeface="Calibri"/>
                <a:sym typeface="Calibri"/>
              </a:rPr>
              <a:t>Persona</a:t>
            </a:r>
            <a:r>
              <a:rPr lang="pt-BR" sz="1800">
                <a:solidFill>
                  <a:schemeClr val="dk1"/>
                </a:solidFill>
                <a:latin typeface="Calibri"/>
                <a:ea typeface="Calibri"/>
                <a:cs typeface="Calibri"/>
                <a:sym typeface="Calibri"/>
              </a:rPr>
              <a:t> (1966), de Bergman</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g3648349d8f0_0_20"/>
          <p:cNvPicPr preferRelativeResize="0"/>
          <p:nvPr/>
        </p:nvPicPr>
        <p:blipFill>
          <a:blip r:embed="rId3">
            <a:alphaModFix/>
          </a:blip>
          <a:stretch>
            <a:fillRect/>
          </a:stretch>
        </p:blipFill>
        <p:spPr>
          <a:xfrm>
            <a:off x="152400" y="727250"/>
            <a:ext cx="8839204" cy="5494290"/>
          </a:xfrm>
          <a:prstGeom prst="rect">
            <a:avLst/>
          </a:prstGeom>
          <a:noFill/>
          <a:ln>
            <a:noFill/>
          </a:ln>
        </p:spPr>
      </p:pic>
      <p:sp>
        <p:nvSpPr>
          <p:cNvPr id="519" name="Google Shape;519;g3648349d8f0_0_20"/>
          <p:cNvSpPr txBox="1"/>
          <p:nvPr/>
        </p:nvSpPr>
        <p:spPr>
          <a:xfrm>
            <a:off x="979500" y="6221550"/>
            <a:ext cx="7185000" cy="63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pt-BR" sz="1800">
                <a:solidFill>
                  <a:schemeClr val="dk1"/>
                </a:solidFill>
                <a:latin typeface="Calibri"/>
                <a:ea typeface="Calibri"/>
                <a:cs typeface="Calibri"/>
                <a:sym typeface="Calibri"/>
              </a:rPr>
              <a:t>Sonata de Outono</a:t>
            </a:r>
            <a:r>
              <a:rPr lang="pt-BR" sz="1800">
                <a:solidFill>
                  <a:schemeClr val="dk1"/>
                </a:solidFill>
                <a:latin typeface="Calibri"/>
                <a:ea typeface="Calibri"/>
                <a:cs typeface="Calibri"/>
                <a:sym typeface="Calibri"/>
              </a:rPr>
              <a:t> (1978), de Bergman, uniu os “dois Bergmans” da Suécia: a atriz Ingrid e o diretor Ingmar</a:t>
            </a:r>
            <a:endParaRPr sz="1800">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52"/>
          <p:cNvSpPr txBox="1"/>
          <p:nvPr>
            <p:ph type="title"/>
          </p:nvPr>
        </p:nvSpPr>
        <p:spPr>
          <a:xfrm>
            <a:off x="457200" y="150800"/>
            <a:ext cx="8229600" cy="6993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lang="pt-BR" sz="4000"/>
              <a:t>Japão: Yasujiro Ozu</a:t>
            </a:r>
            <a:endParaRPr sz="4000"/>
          </a:p>
        </p:txBody>
      </p:sp>
      <p:sp>
        <p:nvSpPr>
          <p:cNvPr id="525" name="Google Shape;525;p52"/>
          <p:cNvSpPr txBox="1"/>
          <p:nvPr>
            <p:ph idx="1" type="body"/>
          </p:nvPr>
        </p:nvSpPr>
        <p:spPr>
          <a:xfrm>
            <a:off x="359525" y="941050"/>
            <a:ext cx="8424900" cy="5642400"/>
          </a:xfrm>
          <a:prstGeom prst="rect">
            <a:avLst/>
          </a:prstGeom>
          <a:noFill/>
          <a:ln>
            <a:noFill/>
          </a:ln>
        </p:spPr>
        <p:txBody>
          <a:bodyPr anchorCtr="0" anchor="t" bIns="45700" lIns="91425" spcFirstLastPara="1" rIns="91425" wrap="square" tIns="45700">
            <a:noAutofit/>
          </a:bodyPr>
          <a:lstStyle/>
          <a:p>
            <a:pPr indent="-336550" lvl="0" marL="342900" rtl="0" algn="l">
              <a:spcBef>
                <a:spcPts val="0"/>
              </a:spcBef>
              <a:spcAft>
                <a:spcPts val="0"/>
              </a:spcAft>
              <a:buClr>
                <a:schemeClr val="dk1"/>
              </a:buClr>
              <a:buSzPts val="2200"/>
              <a:buChar char="•"/>
            </a:pPr>
            <a:r>
              <a:rPr lang="pt-BR" sz="2200"/>
              <a:t>O mais japonês dos diretores japoneses.</a:t>
            </a:r>
            <a:endParaRPr sz="2200"/>
          </a:p>
          <a:p>
            <a:pPr indent="-336550" lvl="0" marL="342900" rtl="0" algn="l">
              <a:spcBef>
                <a:spcPts val="460"/>
              </a:spcBef>
              <a:spcAft>
                <a:spcPts val="0"/>
              </a:spcAft>
              <a:buClr>
                <a:schemeClr val="dk1"/>
              </a:buClr>
              <a:buSzPts val="2200"/>
              <a:buChar char="•"/>
            </a:pPr>
            <a:r>
              <a:rPr lang="pt-BR" sz="2200"/>
              <a:t>Sua obra é bastante única, tanto na forma quanto nos temas.</a:t>
            </a:r>
            <a:endParaRPr sz="2200"/>
          </a:p>
          <a:p>
            <a:pPr indent="-336550" lvl="0" marL="342900" rtl="0" algn="l">
              <a:spcBef>
                <a:spcPts val="460"/>
              </a:spcBef>
              <a:spcAft>
                <a:spcPts val="0"/>
              </a:spcAft>
              <a:buClr>
                <a:schemeClr val="dk1"/>
              </a:buClr>
              <a:buSzPts val="2200"/>
              <a:buChar char="•"/>
            </a:pPr>
            <a:r>
              <a:rPr lang="pt-BR" sz="2200"/>
              <a:t>O diretor com frequência enquadra os corpos inteiros, com a câmera situada mais ao nível do chão (o que dava maior equilíbrio à composição) e frequentemente mostra os tetos (ignorados em Hollywood).</a:t>
            </a:r>
            <a:endParaRPr sz="2200"/>
          </a:p>
          <a:p>
            <a:pPr indent="-336550" lvl="0" marL="342900" rtl="0" algn="l">
              <a:spcBef>
                <a:spcPts val="460"/>
              </a:spcBef>
              <a:spcAft>
                <a:spcPts val="0"/>
              </a:spcAft>
              <a:buClr>
                <a:schemeClr val="dk1"/>
              </a:buClr>
              <a:buSzPts val="2200"/>
              <a:buChar char="•"/>
            </a:pPr>
            <a:r>
              <a:rPr lang="pt-BR" sz="2200"/>
              <a:t>Sua obra apresenta muitas vezes, entre as cenas, planos “vazios”, sem ação dramática (</a:t>
            </a:r>
            <a:r>
              <a:rPr i="1" lang="pt-BR" sz="2200"/>
              <a:t>pillow shots</a:t>
            </a:r>
            <a:r>
              <a:rPr lang="pt-BR" sz="2200"/>
              <a:t>): varais, ruas, salas, cozinhas,</a:t>
            </a:r>
            <a:r>
              <a:rPr lang="pt-BR" sz="2200"/>
              <a:t> </a:t>
            </a:r>
            <a:r>
              <a:rPr lang="pt-BR" sz="2200"/>
              <a:t>praças.</a:t>
            </a:r>
            <a:endParaRPr sz="2200"/>
          </a:p>
          <a:p>
            <a:pPr indent="-336550" lvl="0" marL="342900" rtl="0" algn="l">
              <a:spcBef>
                <a:spcPts val="460"/>
              </a:spcBef>
              <a:spcAft>
                <a:spcPts val="0"/>
              </a:spcAft>
              <a:buClr>
                <a:schemeClr val="dk1"/>
              </a:buClr>
              <a:buSzPts val="2200"/>
              <a:buChar char="•"/>
            </a:pPr>
            <a:r>
              <a:rPr lang="pt-BR" sz="2200"/>
              <a:t>Ozu é um cineasta do cotidiano, abordando temas familiares (como a necessidade de casamento) e questões sociais (o trabalho, a pobreza, os conflitos geracionais).</a:t>
            </a:r>
            <a:endParaRPr sz="2200"/>
          </a:p>
          <a:p>
            <a:pPr indent="-336550" lvl="0" marL="342900" rtl="0" algn="l">
              <a:spcBef>
                <a:spcPts val="460"/>
              </a:spcBef>
              <a:spcAft>
                <a:spcPts val="0"/>
              </a:spcAft>
              <a:buClr>
                <a:schemeClr val="dk1"/>
              </a:buClr>
              <a:buSzPts val="2200"/>
              <a:buChar char="•"/>
            </a:pPr>
            <a:r>
              <a:rPr lang="pt-BR" sz="2200"/>
              <a:t>Em seus filmes, mais realistas, os personagens devem lidar com a realidade e aprender com os conflitos e as dificuldades, sem heroísmos.</a:t>
            </a:r>
            <a:endParaRPr sz="2200"/>
          </a:p>
          <a:p>
            <a:pPr indent="-368300" lvl="0" marL="342900" rtl="0" algn="l">
              <a:spcBef>
                <a:spcPts val="460"/>
              </a:spcBef>
              <a:spcAft>
                <a:spcPts val="0"/>
              </a:spcAft>
              <a:buSzPts val="2200"/>
              <a:buChar char="•"/>
            </a:pPr>
            <a:r>
              <a:rPr lang="pt-BR" sz="2200"/>
              <a:t>Mark Cousins diz que é Ozu quem faz o cinema clássico, não os EUA.</a:t>
            </a:r>
            <a:endParaRPr sz="2200"/>
          </a:p>
          <a:p>
            <a:pPr indent="-190500" lvl="0" marL="342900" rtl="0" algn="l">
              <a:spcBef>
                <a:spcPts val="480"/>
              </a:spcBef>
              <a:spcAft>
                <a:spcPts val="0"/>
              </a:spcAft>
              <a:buClr>
                <a:schemeClr val="dk1"/>
              </a:buClr>
              <a:buSzPts val="2400"/>
              <a:buNone/>
            </a:pPr>
            <a:r>
              <a:t/>
            </a:r>
            <a:endParaRPr sz="24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descr="Urban Myths: Yasujiro Ozu's “Tatami Shot” - Our Culture" id="530" name="Google Shape;530;p53"/>
          <p:cNvPicPr preferRelativeResize="0"/>
          <p:nvPr/>
        </p:nvPicPr>
        <p:blipFill rotWithShape="1">
          <a:blip r:embed="rId3">
            <a:alphaModFix/>
          </a:blip>
          <a:srcRect b="0" l="0" r="0" t="0"/>
          <a:stretch/>
        </p:blipFill>
        <p:spPr>
          <a:xfrm>
            <a:off x="862608" y="332656"/>
            <a:ext cx="7418784" cy="5573005"/>
          </a:xfrm>
          <a:prstGeom prst="rect">
            <a:avLst/>
          </a:prstGeom>
          <a:noFill/>
          <a:ln>
            <a:noFill/>
          </a:ln>
        </p:spPr>
      </p:pic>
      <p:sp>
        <p:nvSpPr>
          <p:cNvPr id="531" name="Google Shape;531;p53"/>
          <p:cNvSpPr txBox="1"/>
          <p:nvPr/>
        </p:nvSpPr>
        <p:spPr>
          <a:xfrm>
            <a:off x="521804" y="5905661"/>
            <a:ext cx="81003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pt-BR" sz="1800">
                <a:solidFill>
                  <a:schemeClr val="dk1"/>
                </a:solidFill>
                <a:latin typeface="Calibri"/>
                <a:ea typeface="Calibri"/>
                <a:cs typeface="Calibri"/>
                <a:sym typeface="Calibri"/>
              </a:rPr>
              <a:t>A câmera no chão e o enquadramento de corpo inteiro em </a:t>
            </a:r>
            <a:r>
              <a:rPr i="1" lang="pt-BR" sz="1800">
                <a:solidFill>
                  <a:schemeClr val="dk1"/>
                </a:solidFill>
                <a:latin typeface="Calibri"/>
                <a:ea typeface="Calibri"/>
                <a:cs typeface="Calibri"/>
                <a:sym typeface="Calibri"/>
              </a:rPr>
              <a:t>Flor do Equinócio </a:t>
            </a:r>
            <a:r>
              <a:rPr lang="pt-BR" sz="1800">
                <a:solidFill>
                  <a:schemeClr val="dk1"/>
                </a:solidFill>
                <a:latin typeface="Calibri"/>
                <a:ea typeface="Calibri"/>
                <a:cs typeface="Calibri"/>
                <a:sym typeface="Calibri"/>
              </a:rPr>
              <a:t>(1958), de Yasujiro Ozu</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g364913e3291_0_12"/>
          <p:cNvPicPr preferRelativeResize="0"/>
          <p:nvPr/>
        </p:nvPicPr>
        <p:blipFill>
          <a:blip r:embed="rId3">
            <a:alphaModFix/>
          </a:blip>
          <a:stretch>
            <a:fillRect/>
          </a:stretch>
        </p:blipFill>
        <p:spPr>
          <a:xfrm>
            <a:off x="338613" y="1047725"/>
            <a:ext cx="8466776" cy="4762550"/>
          </a:xfrm>
          <a:prstGeom prst="rect">
            <a:avLst/>
          </a:prstGeom>
          <a:noFill/>
          <a:ln>
            <a:noFill/>
          </a:ln>
        </p:spPr>
      </p:pic>
      <p:sp>
        <p:nvSpPr>
          <p:cNvPr id="131" name="Google Shape;131;g364913e3291_0_12"/>
          <p:cNvSpPr txBox="1"/>
          <p:nvPr/>
        </p:nvSpPr>
        <p:spPr>
          <a:xfrm>
            <a:off x="338550" y="5810275"/>
            <a:ext cx="84669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pt-BR" sz="1800">
                <a:solidFill>
                  <a:schemeClr val="dk1"/>
                </a:solidFill>
                <a:latin typeface="Calibri"/>
                <a:ea typeface="Calibri"/>
                <a:cs typeface="Calibri"/>
                <a:sym typeface="Calibri"/>
              </a:rPr>
              <a:t>Scarface, a vergonha de uma nação</a:t>
            </a:r>
            <a:r>
              <a:rPr lang="pt-BR" sz="1800">
                <a:solidFill>
                  <a:schemeClr val="dk1"/>
                </a:solidFill>
                <a:latin typeface="Calibri"/>
                <a:ea typeface="Calibri"/>
                <a:cs typeface="Calibri"/>
                <a:sym typeface="Calibri"/>
              </a:rPr>
              <a:t> (1932), de Howard Hawks: a temática da máfia, bastante presente no início dos anos 1930, seria praticamente proibida após 1934.</a:t>
            </a:r>
            <a:endParaRPr sz="1800">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g3647680cdbb_0_75"/>
          <p:cNvPicPr preferRelativeResize="0"/>
          <p:nvPr/>
        </p:nvPicPr>
        <p:blipFill>
          <a:blip r:embed="rId3">
            <a:alphaModFix/>
          </a:blip>
          <a:stretch>
            <a:fillRect/>
          </a:stretch>
        </p:blipFill>
        <p:spPr>
          <a:xfrm>
            <a:off x="650000" y="299750"/>
            <a:ext cx="7844001" cy="5821725"/>
          </a:xfrm>
          <a:prstGeom prst="rect">
            <a:avLst/>
          </a:prstGeom>
          <a:noFill/>
          <a:ln>
            <a:noFill/>
          </a:ln>
        </p:spPr>
      </p:pic>
      <p:sp>
        <p:nvSpPr>
          <p:cNvPr id="538" name="Google Shape;538;g3647680cdbb_0_75"/>
          <p:cNvSpPr txBox="1"/>
          <p:nvPr/>
        </p:nvSpPr>
        <p:spPr>
          <a:xfrm>
            <a:off x="1533600" y="6121475"/>
            <a:ext cx="60768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t-BR" sz="1800">
                <a:solidFill>
                  <a:schemeClr val="dk1"/>
                </a:solidFill>
                <a:latin typeface="Calibri"/>
                <a:ea typeface="Calibri"/>
                <a:cs typeface="Calibri"/>
                <a:sym typeface="Calibri"/>
              </a:rPr>
              <a:t>Um dos (muitos) planos vazios de Ozu, em </a:t>
            </a:r>
            <a:r>
              <a:rPr i="1" lang="pt-BR" sz="1800">
                <a:solidFill>
                  <a:schemeClr val="dk1"/>
                </a:solidFill>
                <a:latin typeface="Calibri"/>
                <a:ea typeface="Calibri"/>
                <a:cs typeface="Calibri"/>
                <a:sym typeface="Calibri"/>
              </a:rPr>
              <a:t>Filho Único </a:t>
            </a:r>
            <a:r>
              <a:rPr lang="pt-BR" sz="1800">
                <a:solidFill>
                  <a:schemeClr val="dk1"/>
                </a:solidFill>
                <a:latin typeface="Calibri"/>
                <a:ea typeface="Calibri"/>
                <a:cs typeface="Calibri"/>
                <a:sym typeface="Calibri"/>
              </a:rPr>
              <a:t>(1936)</a:t>
            </a:r>
            <a:endParaRPr sz="1800">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descr="Pin by Avery Allred on Filme | Japanese movies, Tokyo story, Movies quotes  scene" id="543" name="Google Shape;543;p54"/>
          <p:cNvPicPr preferRelativeResize="0"/>
          <p:nvPr/>
        </p:nvPicPr>
        <p:blipFill rotWithShape="1">
          <a:blip r:embed="rId3">
            <a:alphaModFix/>
          </a:blip>
          <a:srcRect b="0" l="0" r="0" t="0"/>
          <a:stretch/>
        </p:blipFill>
        <p:spPr>
          <a:xfrm>
            <a:off x="323528" y="347259"/>
            <a:ext cx="4057625" cy="6163481"/>
          </a:xfrm>
          <a:prstGeom prst="rect">
            <a:avLst/>
          </a:prstGeom>
          <a:noFill/>
          <a:ln>
            <a:noFill/>
          </a:ln>
        </p:spPr>
      </p:pic>
      <p:sp>
        <p:nvSpPr>
          <p:cNvPr id="544" name="Google Shape;544;p54"/>
          <p:cNvSpPr txBox="1"/>
          <p:nvPr/>
        </p:nvSpPr>
        <p:spPr>
          <a:xfrm>
            <a:off x="4381141" y="2329335"/>
            <a:ext cx="3888300" cy="258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1800">
                <a:solidFill>
                  <a:schemeClr val="dk1"/>
                </a:solidFill>
                <a:latin typeface="Calibri"/>
                <a:ea typeface="Calibri"/>
                <a:cs typeface="Calibri"/>
                <a:sym typeface="Calibri"/>
              </a:rPr>
              <a:t>Ozu filmava os diálogos de um modo bastante diferente do padrão “clássico”: muitas vezes seus personagens ficavam em posição de frontalidade. No cinema mais “tradicional”, os personagens costumam ficar em um ângulo de 45º da câmera, em uma posição na qual os seus olhares se encontram (</a:t>
            </a:r>
            <a:r>
              <a:rPr i="1" lang="pt-BR" sz="1800">
                <a:solidFill>
                  <a:schemeClr val="dk1"/>
                </a:solidFill>
                <a:latin typeface="Calibri"/>
                <a:ea typeface="Calibri"/>
                <a:cs typeface="Calibri"/>
                <a:sym typeface="Calibri"/>
              </a:rPr>
              <a:t>raccord</a:t>
            </a:r>
            <a:r>
              <a:rPr lang="pt-BR" sz="1800">
                <a:solidFill>
                  <a:schemeClr val="dk1"/>
                </a:solidFill>
                <a:latin typeface="Calibri"/>
                <a:ea typeface="Calibri"/>
                <a:cs typeface="Calibri"/>
                <a:sym typeface="Calibri"/>
              </a:rPr>
              <a:t> de olhar).</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g374fa328b99_0_0"/>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t/>
            </a:r>
            <a:endParaRPr/>
          </a:p>
        </p:txBody>
      </p:sp>
      <p:sp>
        <p:nvSpPr>
          <p:cNvPr id="551" name="Google Shape;551;g374fa328b99_0_0"/>
          <p:cNvSpPr txBox="1"/>
          <p:nvPr>
            <p:ph idx="1" type="body"/>
          </p:nvPr>
        </p:nvSpPr>
        <p:spPr>
          <a:xfrm>
            <a:off x="457200" y="1600200"/>
            <a:ext cx="8229600" cy="4526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p:txBody>
      </p:sp>
      <p:pic>
        <p:nvPicPr>
          <p:cNvPr id="552" name="Google Shape;552;g374fa328b99_0_0"/>
          <p:cNvPicPr preferRelativeResize="0"/>
          <p:nvPr/>
        </p:nvPicPr>
        <p:blipFill>
          <a:blip r:embed="rId3">
            <a:alphaModFix/>
          </a:blip>
          <a:stretch>
            <a:fillRect/>
          </a:stretch>
        </p:blipFill>
        <p:spPr>
          <a:xfrm>
            <a:off x="0" y="0"/>
            <a:ext cx="9144000" cy="6858000"/>
          </a:xfrm>
          <a:prstGeom prst="rect">
            <a:avLst/>
          </a:prstGeom>
          <a:noFill/>
          <a:ln>
            <a:noFill/>
          </a:ln>
        </p:spPr>
      </p:pic>
      <p:sp>
        <p:nvSpPr>
          <p:cNvPr id="553" name="Google Shape;553;g374fa328b99_0_0"/>
          <p:cNvSpPr/>
          <p:nvPr/>
        </p:nvSpPr>
        <p:spPr>
          <a:xfrm>
            <a:off x="3013800" y="2779700"/>
            <a:ext cx="762900" cy="201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54" name="Google Shape;554;g374fa328b99_0_0"/>
          <p:cNvSpPr/>
          <p:nvPr/>
        </p:nvSpPr>
        <p:spPr>
          <a:xfrm rot="10800000">
            <a:off x="5367300" y="2771450"/>
            <a:ext cx="762900" cy="218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55" name="Google Shape;555;g374fa328b99_0_0"/>
          <p:cNvSpPr txBox="1"/>
          <p:nvPr/>
        </p:nvSpPr>
        <p:spPr>
          <a:xfrm>
            <a:off x="4117800" y="2681450"/>
            <a:ext cx="908400" cy="39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t-BR" sz="1800">
                <a:solidFill>
                  <a:schemeClr val="dk1"/>
                </a:solidFill>
                <a:latin typeface="Calibri"/>
                <a:ea typeface="Calibri"/>
                <a:cs typeface="Calibri"/>
                <a:sym typeface="Calibri"/>
              </a:rPr>
              <a:t>Olhares</a:t>
            </a:r>
            <a:endParaRPr sz="18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descr="An exploration of foreign films: Unique cinematography and minimalist  themes distinguish 'Tokyo Story'" id="560" name="Google Shape;560;p5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An exploration of foreign films: Unique cinematography and minimalist  themes distinguish 'Tokyo Story'" id="561" name="Google Shape;561;p55"/>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An exploration of foreign films: Unique cinematography and ..." id="562" name="Google Shape;562;p55"/>
          <p:cNvSpPr/>
          <p:nvPr/>
        </p:nvSpPr>
        <p:spPr>
          <a:xfrm>
            <a:off x="460375" y="1603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okyo Story 2010, directed by Yasujiro Ozu | Film review" id="563" name="Google Shape;563;p55"/>
          <p:cNvPicPr preferRelativeResize="0"/>
          <p:nvPr/>
        </p:nvPicPr>
        <p:blipFill rotWithShape="1">
          <a:blip r:embed="rId3">
            <a:alphaModFix/>
          </a:blip>
          <a:srcRect b="0" l="0" r="0" t="0"/>
          <a:stretch/>
        </p:blipFill>
        <p:spPr>
          <a:xfrm>
            <a:off x="632737" y="312750"/>
            <a:ext cx="7878520" cy="5672525"/>
          </a:xfrm>
          <a:prstGeom prst="rect">
            <a:avLst/>
          </a:prstGeom>
          <a:noFill/>
          <a:ln>
            <a:noFill/>
          </a:ln>
        </p:spPr>
      </p:pic>
      <p:sp>
        <p:nvSpPr>
          <p:cNvPr id="564" name="Google Shape;564;p55"/>
          <p:cNvSpPr txBox="1"/>
          <p:nvPr/>
        </p:nvSpPr>
        <p:spPr>
          <a:xfrm>
            <a:off x="1021650" y="5985275"/>
            <a:ext cx="7100700" cy="646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pt-BR" sz="1800">
                <a:solidFill>
                  <a:schemeClr val="dk1"/>
                </a:solidFill>
                <a:latin typeface="Calibri"/>
                <a:ea typeface="Calibri"/>
                <a:cs typeface="Calibri"/>
                <a:sym typeface="Calibri"/>
              </a:rPr>
              <a:t>Era uma Vez em Tóquio</a:t>
            </a:r>
            <a:r>
              <a:rPr lang="pt-BR" sz="1800">
                <a:solidFill>
                  <a:schemeClr val="dk1"/>
                </a:solidFill>
                <a:latin typeface="Calibri"/>
                <a:ea typeface="Calibri"/>
                <a:cs typeface="Calibri"/>
                <a:sym typeface="Calibri"/>
              </a:rPr>
              <a:t> (1953), de Yasujiro Ozu, um dos seus filmes mais prestigiados, colocado muitas vezes entre os melhores da história</a:t>
            </a:r>
            <a:endParaRPr i="1" sz="1800">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descr="Dossier Wim Wenders, Vol II – Tokyo-Ga (1985) - Tribuna do Cinema" id="569" name="Google Shape;569;p56"/>
          <p:cNvPicPr preferRelativeResize="0"/>
          <p:nvPr/>
        </p:nvPicPr>
        <p:blipFill rotWithShape="1">
          <a:blip r:embed="rId3">
            <a:alphaModFix/>
          </a:blip>
          <a:srcRect b="0" l="0" r="0" t="0"/>
          <a:stretch/>
        </p:blipFill>
        <p:spPr>
          <a:xfrm>
            <a:off x="951971" y="188640"/>
            <a:ext cx="7240058" cy="5256584"/>
          </a:xfrm>
          <a:prstGeom prst="rect">
            <a:avLst/>
          </a:prstGeom>
          <a:noFill/>
          <a:ln>
            <a:noFill/>
          </a:ln>
        </p:spPr>
      </p:pic>
      <p:sp>
        <p:nvSpPr>
          <p:cNvPr id="570" name="Google Shape;570;p56"/>
          <p:cNvSpPr txBox="1"/>
          <p:nvPr/>
        </p:nvSpPr>
        <p:spPr>
          <a:xfrm>
            <a:off x="287525" y="5445225"/>
            <a:ext cx="8568900" cy="1272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pt-BR" sz="1800">
                <a:solidFill>
                  <a:schemeClr val="dk1"/>
                </a:solidFill>
                <a:latin typeface="Calibri"/>
                <a:ea typeface="Calibri"/>
                <a:cs typeface="Calibri"/>
                <a:sym typeface="Calibri"/>
              </a:rPr>
              <a:t>Ozu demorou a ser reconhecido fora do Japão, mas foi sendo mais influente ao longo do tempo. Aqui, uma imagem do filme </a:t>
            </a:r>
            <a:r>
              <a:rPr i="1" lang="pt-BR" sz="1800">
                <a:solidFill>
                  <a:schemeClr val="dk1"/>
                </a:solidFill>
                <a:latin typeface="Calibri"/>
                <a:ea typeface="Calibri"/>
                <a:cs typeface="Calibri"/>
                <a:sym typeface="Calibri"/>
              </a:rPr>
              <a:t>Tokyo Ga</a:t>
            </a:r>
            <a:r>
              <a:rPr lang="pt-BR" sz="1800">
                <a:solidFill>
                  <a:schemeClr val="dk1"/>
                </a:solidFill>
                <a:latin typeface="Calibri"/>
                <a:ea typeface="Calibri"/>
                <a:cs typeface="Calibri"/>
                <a:sym typeface="Calibri"/>
              </a:rPr>
              <a:t> (1985), do alemão Wim Wenders, que foi até o Japão conhecer mais sobre os lugares e as pessoas importantes para Ozu. Aqui, ele filma Chishū Ryū, um dos atores favoritos de Ozu: apareceu em 52 dos seus 54 filmes.</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57"/>
          <p:cNvSpPr txBox="1"/>
          <p:nvPr>
            <p:ph type="title"/>
          </p:nvPr>
        </p:nvSpPr>
        <p:spPr>
          <a:xfrm>
            <a:off x="457200" y="274649"/>
            <a:ext cx="8229600" cy="10479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Japão: Akira Kurosawa</a:t>
            </a:r>
            <a:endParaRPr/>
          </a:p>
        </p:txBody>
      </p:sp>
      <p:sp>
        <p:nvSpPr>
          <p:cNvPr id="576" name="Google Shape;576;p57"/>
          <p:cNvSpPr txBox="1"/>
          <p:nvPr>
            <p:ph idx="1" type="body"/>
          </p:nvPr>
        </p:nvSpPr>
        <p:spPr>
          <a:xfrm>
            <a:off x="395525" y="1417650"/>
            <a:ext cx="8478000" cy="5107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pt-BR" sz="2400"/>
              <a:t>O mais “internacional” dos diretores japoneses.</a:t>
            </a:r>
            <a:endParaRPr sz="2400"/>
          </a:p>
          <a:p>
            <a:pPr indent="-342900" lvl="0" marL="342900" rtl="0" algn="l">
              <a:spcBef>
                <a:spcPts val="480"/>
              </a:spcBef>
              <a:spcAft>
                <a:spcPts val="0"/>
              </a:spcAft>
              <a:buClr>
                <a:schemeClr val="dk1"/>
              </a:buClr>
              <a:buSzPts val="2400"/>
              <a:buChar char="•"/>
            </a:pPr>
            <a:r>
              <a:rPr lang="pt-BR" sz="2400"/>
              <a:t>Bastante influenciado pelos faroestes de John Ford.</a:t>
            </a:r>
            <a:endParaRPr sz="2400"/>
          </a:p>
          <a:p>
            <a:pPr indent="-342900" lvl="0" marL="342900" rtl="0" algn="l">
              <a:spcBef>
                <a:spcPts val="480"/>
              </a:spcBef>
              <a:spcAft>
                <a:spcPts val="0"/>
              </a:spcAft>
              <a:buClr>
                <a:schemeClr val="dk1"/>
              </a:buClr>
              <a:buSzPts val="2400"/>
              <a:buChar char="•"/>
            </a:pPr>
            <a:r>
              <a:rPr lang="pt-BR" sz="2400"/>
              <a:t>Sua obra pode ser dividida em filmes de samurai e dramas urbanos contemporâneos.</a:t>
            </a:r>
            <a:endParaRPr sz="2400"/>
          </a:p>
          <a:p>
            <a:pPr indent="-342900" lvl="0" marL="342900" rtl="0" algn="l">
              <a:spcBef>
                <a:spcPts val="480"/>
              </a:spcBef>
              <a:spcAft>
                <a:spcPts val="0"/>
              </a:spcAft>
              <a:buClr>
                <a:schemeClr val="dk1"/>
              </a:buClr>
              <a:buSzPts val="2400"/>
              <a:buChar char="•"/>
            </a:pPr>
            <a:r>
              <a:rPr lang="pt-BR" sz="2400"/>
              <a:t>Ganhou atenção internacional com </a:t>
            </a:r>
            <a:r>
              <a:rPr i="1" lang="pt-BR" sz="2400"/>
              <a:t>Rashomon </a:t>
            </a:r>
            <a:r>
              <a:rPr lang="pt-BR" sz="2400"/>
              <a:t>(1950), filme que aborda a multiplicidade de pontos de vista sobre o “real”.</a:t>
            </a:r>
            <a:endParaRPr sz="2400"/>
          </a:p>
          <a:p>
            <a:pPr indent="-342900" lvl="0" marL="342900" rtl="0" algn="l">
              <a:spcBef>
                <a:spcPts val="480"/>
              </a:spcBef>
              <a:spcAft>
                <a:spcPts val="0"/>
              </a:spcAft>
              <a:buSzPts val="2400"/>
              <a:buChar char="•"/>
            </a:pPr>
            <a:r>
              <a:rPr i="1" lang="pt-BR" sz="2400"/>
              <a:t>Viver</a:t>
            </a:r>
            <a:r>
              <a:rPr lang="pt-BR" sz="2400"/>
              <a:t> (1952) relata a história de um burocrata que descobre um câncer e procura dar sentido à vida em seus momentos finais.</a:t>
            </a:r>
            <a:endParaRPr sz="2400"/>
          </a:p>
          <a:p>
            <a:pPr indent="-381000" lvl="0" marL="342900" rtl="0" algn="l">
              <a:spcBef>
                <a:spcPts val="480"/>
              </a:spcBef>
              <a:spcAft>
                <a:spcPts val="0"/>
              </a:spcAft>
              <a:buSzPts val="2400"/>
              <a:buChar char="•"/>
            </a:pPr>
            <a:r>
              <a:rPr lang="pt-BR" sz="2400"/>
              <a:t>Seus filmes apresentam um olhar humanista, valorizando muitas vezes o heroísmo e o sacrifício.</a:t>
            </a:r>
            <a:endParaRPr sz="2400"/>
          </a:p>
          <a:p>
            <a:pPr indent="-381000" lvl="0" marL="342900" rtl="0" algn="l">
              <a:spcBef>
                <a:spcPts val="480"/>
              </a:spcBef>
              <a:spcAft>
                <a:spcPts val="0"/>
              </a:spcAft>
              <a:buSzPts val="2400"/>
              <a:buChar char="•"/>
            </a:pPr>
            <a:r>
              <a:rPr i="1" lang="pt-BR" sz="2400"/>
              <a:t>Os Sete Samurais </a:t>
            </a:r>
            <a:r>
              <a:rPr lang="pt-BR" sz="2400"/>
              <a:t>(1954) foi extremamente influente, recebendo uma adaptação em Hollywood.</a:t>
            </a:r>
            <a:endParaRPr sz="2400"/>
          </a:p>
          <a:p>
            <a:pPr indent="-190500" lvl="0" marL="342900" rtl="0" algn="l">
              <a:spcBef>
                <a:spcPts val="480"/>
              </a:spcBef>
              <a:spcAft>
                <a:spcPts val="0"/>
              </a:spcAft>
              <a:buClr>
                <a:schemeClr val="dk1"/>
              </a:buClr>
              <a:buSzPts val="2400"/>
              <a:buNone/>
            </a:pPr>
            <a:r>
              <a:t/>
            </a:r>
            <a:endParaRPr sz="24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g3647680cdbb_0_92"/>
          <p:cNvSpPr txBox="1"/>
          <p:nvPr>
            <p:ph type="title"/>
          </p:nvPr>
        </p:nvSpPr>
        <p:spPr>
          <a:xfrm>
            <a:off x="457200" y="27463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pt-BR" sz="4000"/>
              <a:t>Japão: Akira Kurosawa</a:t>
            </a:r>
            <a:endParaRPr/>
          </a:p>
        </p:txBody>
      </p:sp>
      <p:sp>
        <p:nvSpPr>
          <p:cNvPr id="583" name="Google Shape;583;g3647680cdbb_0_92"/>
          <p:cNvSpPr txBox="1"/>
          <p:nvPr>
            <p:ph idx="1" type="body"/>
          </p:nvPr>
        </p:nvSpPr>
        <p:spPr>
          <a:xfrm>
            <a:off x="457200" y="1458800"/>
            <a:ext cx="8229600" cy="5041200"/>
          </a:xfrm>
          <a:prstGeom prst="rect">
            <a:avLst/>
          </a:prstGeom>
        </p:spPr>
        <p:txBody>
          <a:bodyPr anchorCtr="0" anchor="t" bIns="45700" lIns="91425" spcFirstLastPara="1" rIns="91425" wrap="square" tIns="45700">
            <a:normAutofit/>
          </a:bodyPr>
          <a:lstStyle/>
          <a:p>
            <a:pPr indent="-342900" lvl="0" marL="342900" rtl="0" algn="l">
              <a:spcBef>
                <a:spcPts val="480"/>
              </a:spcBef>
              <a:spcAft>
                <a:spcPts val="0"/>
              </a:spcAft>
              <a:buSzPts val="2400"/>
              <a:buChar char="•"/>
            </a:pPr>
            <a:r>
              <a:rPr i="1" lang="pt-BR" sz="2400"/>
              <a:t>Yojimbo, o Guarda-Costas</a:t>
            </a:r>
            <a:r>
              <a:rPr lang="pt-BR" sz="2400"/>
              <a:t> (1961) foi convertido para um faroeste </a:t>
            </a:r>
            <a:r>
              <a:rPr i="1" lang="pt-BR" sz="2400"/>
              <a:t>spaghetti de Sergio Leone.</a:t>
            </a:r>
            <a:endParaRPr sz="2400"/>
          </a:p>
          <a:p>
            <a:pPr indent="-342900" lvl="0" marL="342900" rtl="0" algn="l">
              <a:spcBef>
                <a:spcPts val="480"/>
              </a:spcBef>
              <a:spcAft>
                <a:spcPts val="0"/>
              </a:spcAft>
              <a:buSzPts val="2400"/>
              <a:buChar char="•"/>
            </a:pPr>
            <a:r>
              <a:rPr lang="pt-BR" sz="2400"/>
              <a:t>Na década de 1970, Kurosawa passa uma depressão severa e tenta acabar com a própria vida.</a:t>
            </a:r>
            <a:endParaRPr sz="2400"/>
          </a:p>
          <a:p>
            <a:pPr indent="-342900" lvl="0" marL="342900" rtl="0" algn="l">
              <a:spcBef>
                <a:spcPts val="480"/>
              </a:spcBef>
              <a:spcAft>
                <a:spcPts val="0"/>
              </a:spcAft>
              <a:buSzPts val="2400"/>
              <a:buChar char="•"/>
            </a:pPr>
            <a:r>
              <a:rPr lang="pt-BR" sz="2400"/>
              <a:t>Felizmente se recupera, lançando a seguir um grande filme pela URSS (</a:t>
            </a:r>
            <a:r>
              <a:rPr i="1" lang="pt-BR" sz="2400"/>
              <a:t>Dersu Uzala</a:t>
            </a:r>
            <a:r>
              <a:rPr lang="pt-BR" sz="2400"/>
              <a:t>), de 1975.</a:t>
            </a:r>
            <a:endParaRPr sz="2400"/>
          </a:p>
          <a:p>
            <a:pPr indent="-342900" lvl="0" marL="342900" rtl="0" algn="l">
              <a:spcBef>
                <a:spcPts val="480"/>
              </a:spcBef>
              <a:spcAft>
                <a:spcPts val="0"/>
              </a:spcAft>
              <a:buSzPts val="2400"/>
              <a:buChar char="•"/>
            </a:pPr>
            <a:r>
              <a:rPr lang="pt-BR" sz="2400"/>
              <a:t>Lança ainda importantes filmes, em intervalos mais espaçados: </a:t>
            </a:r>
            <a:r>
              <a:rPr i="1" lang="pt-BR" sz="2400"/>
              <a:t>Kagemusha</a:t>
            </a:r>
            <a:r>
              <a:rPr lang="pt-BR" sz="2400"/>
              <a:t> (1980), </a:t>
            </a:r>
            <a:r>
              <a:rPr i="1" lang="pt-BR" sz="2400"/>
              <a:t>Ran</a:t>
            </a:r>
            <a:r>
              <a:rPr lang="pt-BR" sz="2400"/>
              <a:t> (1985), </a:t>
            </a:r>
            <a:r>
              <a:rPr i="1" lang="pt-BR" sz="2400"/>
              <a:t>Sonhos</a:t>
            </a:r>
            <a:r>
              <a:rPr lang="pt-BR" sz="2400"/>
              <a:t> (1991).</a:t>
            </a:r>
            <a:endParaRPr sz="2400"/>
          </a:p>
          <a:p>
            <a:pPr indent="-342900" lvl="0" marL="342900" rtl="0" algn="l">
              <a:spcBef>
                <a:spcPts val="480"/>
              </a:spcBef>
              <a:spcAft>
                <a:spcPts val="0"/>
              </a:spcAft>
              <a:buSzPts val="2400"/>
              <a:buChar char="•"/>
            </a:pPr>
            <a:r>
              <a:rPr lang="pt-BR" sz="2400"/>
              <a:t>Nesse período, contou com a ajuda de cineastas da Nova Hollywood (George Lucas, Steven Spielberg, Francis Ford Coppola), extremamente influenciados por Kurosawa, os a quais ajudaram a viabilizar esses últimos filmes.</a:t>
            </a:r>
            <a:endParaRPr sz="240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descr="Rashomon (1950) | MUBI" id="588" name="Google Shape;588;p58"/>
          <p:cNvPicPr preferRelativeResize="0"/>
          <p:nvPr/>
        </p:nvPicPr>
        <p:blipFill rotWithShape="1">
          <a:blip r:embed="rId3">
            <a:alphaModFix/>
          </a:blip>
          <a:srcRect b="0" l="0" r="0" t="0"/>
          <a:stretch/>
        </p:blipFill>
        <p:spPr>
          <a:xfrm>
            <a:off x="297862" y="1004075"/>
            <a:ext cx="8621926" cy="4849850"/>
          </a:xfrm>
          <a:prstGeom prst="rect">
            <a:avLst/>
          </a:prstGeom>
          <a:noFill/>
          <a:ln>
            <a:noFill/>
          </a:ln>
        </p:spPr>
      </p:pic>
      <p:sp>
        <p:nvSpPr>
          <p:cNvPr id="589" name="Google Shape;589;p58"/>
          <p:cNvSpPr txBox="1"/>
          <p:nvPr/>
        </p:nvSpPr>
        <p:spPr>
          <a:xfrm>
            <a:off x="697950" y="5853925"/>
            <a:ext cx="7748100" cy="545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pt-BR" sz="1800">
                <a:solidFill>
                  <a:schemeClr val="dk1"/>
                </a:solidFill>
                <a:latin typeface="Calibri"/>
                <a:ea typeface="Calibri"/>
                <a:cs typeface="Calibri"/>
                <a:sym typeface="Calibri"/>
              </a:rPr>
              <a:t>Rashomon</a:t>
            </a:r>
            <a:r>
              <a:rPr lang="pt-BR" sz="1800">
                <a:solidFill>
                  <a:schemeClr val="dk1"/>
                </a:solidFill>
                <a:latin typeface="Calibri"/>
                <a:ea typeface="Calibri"/>
                <a:cs typeface="Calibri"/>
                <a:sym typeface="Calibri"/>
              </a:rPr>
              <a:t> (1950), de Akira Kurosawa: reconhecimento internacional</a:t>
            </a:r>
            <a:endParaRPr i="1" sz="1800">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pic>
        <p:nvPicPr>
          <p:cNvPr descr="Viver (Ikiru) - 1952" id="594" name="Google Shape;594;p59"/>
          <p:cNvPicPr preferRelativeResize="0"/>
          <p:nvPr/>
        </p:nvPicPr>
        <p:blipFill rotWithShape="1">
          <a:blip r:embed="rId3">
            <a:alphaModFix/>
          </a:blip>
          <a:srcRect b="0" l="0" r="0" t="0"/>
          <a:stretch/>
        </p:blipFill>
        <p:spPr>
          <a:xfrm>
            <a:off x="671034" y="1232759"/>
            <a:ext cx="7801930" cy="4392488"/>
          </a:xfrm>
          <a:prstGeom prst="rect">
            <a:avLst/>
          </a:prstGeom>
          <a:noFill/>
          <a:ln>
            <a:noFill/>
          </a:ln>
        </p:spPr>
      </p:pic>
      <p:sp>
        <p:nvSpPr>
          <p:cNvPr id="595" name="Google Shape;595;p59"/>
          <p:cNvSpPr txBox="1"/>
          <p:nvPr/>
        </p:nvSpPr>
        <p:spPr>
          <a:xfrm>
            <a:off x="1179300" y="5625250"/>
            <a:ext cx="6785400" cy="974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pt-BR" sz="1800">
                <a:solidFill>
                  <a:schemeClr val="dk1"/>
                </a:solidFill>
                <a:latin typeface="Calibri"/>
                <a:ea typeface="Calibri"/>
                <a:cs typeface="Calibri"/>
                <a:sym typeface="Calibri"/>
              </a:rPr>
              <a:t>Viver</a:t>
            </a:r>
            <a:r>
              <a:rPr lang="pt-BR" sz="1800">
                <a:solidFill>
                  <a:schemeClr val="dk1"/>
                </a:solidFill>
                <a:latin typeface="Calibri"/>
                <a:ea typeface="Calibri"/>
                <a:cs typeface="Calibri"/>
                <a:sym typeface="Calibri"/>
              </a:rPr>
              <a:t> (1952), de Akira Kurosawa. Takashi Shimura</a:t>
            </a:r>
            <a:r>
              <a:rPr lang="pt-BR" sz="1800">
                <a:solidFill>
                  <a:schemeClr val="dk1"/>
                </a:solidFill>
                <a:latin typeface="Calibri"/>
                <a:ea typeface="Calibri"/>
                <a:cs typeface="Calibri"/>
                <a:sym typeface="Calibri"/>
              </a:rPr>
              <a:t>, um dos principais parceiros de Kurosawa, </a:t>
            </a:r>
            <a:r>
              <a:rPr lang="pt-BR" sz="1800">
                <a:solidFill>
                  <a:schemeClr val="dk1"/>
                </a:solidFill>
                <a:latin typeface="Calibri"/>
                <a:ea typeface="Calibri"/>
                <a:cs typeface="Calibri"/>
                <a:sym typeface="Calibri"/>
              </a:rPr>
              <a:t>faz o protagonista. Shimura foi o ator que apareceu no maior número de filmes do diretor (21 de 30).</a:t>
            </a:r>
            <a:endParaRPr i="1" sz="1800">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descr="Why is Seven Samurai so good?" id="600" name="Google Shape;600;p60"/>
          <p:cNvPicPr preferRelativeResize="0"/>
          <p:nvPr/>
        </p:nvPicPr>
        <p:blipFill rotWithShape="1">
          <a:blip r:embed="rId3">
            <a:alphaModFix/>
          </a:blip>
          <a:srcRect b="0" l="0" r="0" t="0"/>
          <a:stretch/>
        </p:blipFill>
        <p:spPr>
          <a:xfrm>
            <a:off x="2309750" y="116632"/>
            <a:ext cx="4524501" cy="2545033"/>
          </a:xfrm>
          <a:prstGeom prst="rect">
            <a:avLst/>
          </a:prstGeom>
          <a:noFill/>
          <a:ln>
            <a:noFill/>
          </a:ln>
        </p:spPr>
      </p:pic>
      <p:sp>
        <p:nvSpPr>
          <p:cNvPr id="601" name="Google Shape;601;p60"/>
          <p:cNvSpPr txBox="1"/>
          <p:nvPr/>
        </p:nvSpPr>
        <p:spPr>
          <a:xfrm>
            <a:off x="2424970" y="2676001"/>
            <a:ext cx="42940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Os Sete Samurais</a:t>
            </a:r>
            <a:r>
              <a:rPr lang="pt-BR" sz="1800">
                <a:solidFill>
                  <a:schemeClr val="dk1"/>
                </a:solidFill>
                <a:latin typeface="Calibri"/>
                <a:ea typeface="Calibri"/>
                <a:cs typeface="Calibri"/>
                <a:sym typeface="Calibri"/>
              </a:rPr>
              <a:t> (1954), de Akira Kurosawa</a:t>
            </a:r>
            <a:endParaRPr i="1" sz="1800">
              <a:solidFill>
                <a:schemeClr val="dk1"/>
              </a:solidFill>
              <a:latin typeface="Calibri"/>
              <a:ea typeface="Calibri"/>
              <a:cs typeface="Calibri"/>
              <a:sym typeface="Calibri"/>
            </a:endParaRPr>
          </a:p>
        </p:txBody>
      </p:sp>
      <p:pic>
        <p:nvPicPr>
          <p:cNvPr descr="The Magnificent Seven (1960) | MUBI" id="602" name="Google Shape;602;p60"/>
          <p:cNvPicPr preferRelativeResize="0"/>
          <p:nvPr/>
        </p:nvPicPr>
        <p:blipFill rotWithShape="1">
          <a:blip r:embed="rId4">
            <a:alphaModFix/>
          </a:blip>
          <a:srcRect b="0" l="0" r="0" t="0"/>
          <a:stretch/>
        </p:blipFill>
        <p:spPr>
          <a:xfrm>
            <a:off x="2279232" y="3429000"/>
            <a:ext cx="4524502" cy="2545033"/>
          </a:xfrm>
          <a:prstGeom prst="rect">
            <a:avLst/>
          </a:prstGeom>
          <a:noFill/>
          <a:ln>
            <a:noFill/>
          </a:ln>
        </p:spPr>
      </p:pic>
      <p:sp>
        <p:nvSpPr>
          <p:cNvPr id="603" name="Google Shape;603;p60"/>
          <p:cNvSpPr txBox="1"/>
          <p:nvPr/>
        </p:nvSpPr>
        <p:spPr>
          <a:xfrm>
            <a:off x="2255470" y="5974021"/>
            <a:ext cx="45720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pt-BR" sz="1800">
                <a:solidFill>
                  <a:schemeClr val="dk1"/>
                </a:solidFill>
                <a:latin typeface="Calibri"/>
                <a:ea typeface="Calibri"/>
                <a:cs typeface="Calibri"/>
                <a:sym typeface="Calibri"/>
              </a:rPr>
              <a:t>Sete Homens e um Destino </a:t>
            </a:r>
            <a:r>
              <a:rPr lang="pt-BR" sz="1800">
                <a:solidFill>
                  <a:schemeClr val="dk1"/>
                </a:solidFill>
                <a:latin typeface="Calibri"/>
                <a:ea typeface="Calibri"/>
                <a:cs typeface="Calibri"/>
                <a:sym typeface="Calibri"/>
              </a:rPr>
              <a:t>(1960), de John Sturges</a:t>
            </a:r>
            <a:endParaRPr i="1"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g3648349d8f0_0_14"/>
          <p:cNvSpPr txBox="1"/>
          <p:nvPr>
            <p:ph type="title"/>
          </p:nvPr>
        </p:nvSpPr>
        <p:spPr>
          <a:xfrm>
            <a:off x="457200" y="274650"/>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pt-BR" sz="3200"/>
              <a:t>Cinema Clássico / Realismo Romântico Fechado</a:t>
            </a:r>
            <a:endParaRPr sz="2100"/>
          </a:p>
        </p:txBody>
      </p:sp>
      <p:sp>
        <p:nvSpPr>
          <p:cNvPr id="138" name="Google Shape;138;g3648349d8f0_0_14"/>
          <p:cNvSpPr txBox="1"/>
          <p:nvPr>
            <p:ph idx="1" type="body"/>
          </p:nvPr>
        </p:nvSpPr>
        <p:spPr>
          <a:xfrm>
            <a:off x="457200" y="1335900"/>
            <a:ext cx="8229600" cy="5191500"/>
          </a:xfrm>
          <a:prstGeom prst="rect">
            <a:avLst/>
          </a:prstGeom>
        </p:spPr>
        <p:txBody>
          <a:bodyPr anchorCtr="0" anchor="t" bIns="45700" lIns="91425" spcFirstLastPara="1" rIns="91425" wrap="square" tIns="45700">
            <a:noAutofit/>
          </a:bodyPr>
          <a:lstStyle/>
          <a:p>
            <a:pPr indent="-342900" lvl="0" marL="342900" rtl="0" algn="l">
              <a:spcBef>
                <a:spcPts val="480"/>
              </a:spcBef>
              <a:spcAft>
                <a:spcPts val="0"/>
              </a:spcAft>
              <a:buSzPts val="2400"/>
              <a:buChar char="•"/>
            </a:pPr>
            <a:r>
              <a:rPr lang="pt-BR" sz="2400"/>
              <a:t>Utilização de recursos sotisticados de filmagem e montagem (enquadramentos variados, iluminação, montagem dinâmica), mas que não devem dificultar a compreensão do filme.</a:t>
            </a:r>
            <a:endParaRPr sz="2400"/>
          </a:p>
          <a:p>
            <a:pPr indent="-342900" lvl="0" marL="342900" rtl="0" algn="l">
              <a:spcBef>
                <a:spcPts val="480"/>
              </a:spcBef>
              <a:spcAft>
                <a:spcPts val="0"/>
              </a:spcAft>
              <a:buSzPts val="2400"/>
              <a:buChar char="•"/>
            </a:pPr>
            <a:r>
              <a:rPr lang="pt-BR" sz="2400"/>
              <a:t>O áudio é manipulado (artificialmente) para parecer natural, favorecendo a clareza dos diálogos (a captação real, na verdade, frequentemente pode ser incompreensível). </a:t>
            </a:r>
            <a:endParaRPr sz="2400"/>
          </a:p>
          <a:p>
            <a:pPr indent="-342900" lvl="0" marL="342900" rtl="0" algn="l">
              <a:spcBef>
                <a:spcPts val="480"/>
              </a:spcBef>
              <a:spcAft>
                <a:spcPts val="0"/>
              </a:spcAft>
              <a:buSzPts val="2400"/>
              <a:buChar char="•"/>
            </a:pPr>
            <a:r>
              <a:rPr lang="pt-BR" sz="2400"/>
              <a:t>Filmagem sobretudo nos estúdios (ambientes controlados).</a:t>
            </a:r>
            <a:endParaRPr sz="2400"/>
          </a:p>
          <a:p>
            <a:pPr indent="-342900" lvl="0" marL="342900" rtl="0" algn="l">
              <a:spcBef>
                <a:spcPts val="480"/>
              </a:spcBef>
              <a:spcAft>
                <a:spcPts val="0"/>
              </a:spcAft>
              <a:buSzPts val="2400"/>
              <a:buChar char="•"/>
            </a:pPr>
            <a:r>
              <a:rPr lang="pt-BR" sz="2400"/>
              <a:t>Sistema campo-contracampo e presença de “regras” como a dos 180°.</a:t>
            </a:r>
            <a:endParaRPr sz="2400"/>
          </a:p>
          <a:p>
            <a:pPr indent="-342900" lvl="0" marL="342900" rtl="0" algn="l">
              <a:spcBef>
                <a:spcPts val="480"/>
              </a:spcBef>
              <a:spcAft>
                <a:spcPts val="0"/>
              </a:spcAft>
              <a:buSzPts val="2400"/>
              <a:buChar char="•"/>
            </a:pPr>
            <a:r>
              <a:rPr lang="pt-BR" sz="2400"/>
              <a:t>Importância da continuidade.</a:t>
            </a:r>
            <a:endParaRPr sz="2400"/>
          </a:p>
          <a:p>
            <a:pPr indent="-342900" lvl="0" marL="342900" rtl="0" algn="l">
              <a:spcBef>
                <a:spcPts val="480"/>
              </a:spcBef>
              <a:spcAft>
                <a:spcPts val="0"/>
              </a:spcAft>
              <a:buSzPts val="2400"/>
              <a:buChar char="•"/>
            </a:pPr>
            <a:r>
              <a:rPr lang="pt-BR" sz="2400"/>
              <a:t>Ideia de “transparência” do dispositivo cinematográfico: os elementos técnicos do filme não devem se expor enquanto tais ao espectador (devem permanecer “invisíveis”).</a:t>
            </a:r>
            <a:endParaRPr sz="2400"/>
          </a:p>
          <a:p>
            <a:pPr indent="0" lvl="0" marL="0" rtl="0" algn="l">
              <a:spcBef>
                <a:spcPts val="480"/>
              </a:spcBef>
              <a:spcAft>
                <a:spcPts val="0"/>
              </a:spcAft>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g3647680cdbb_0_98"/>
          <p:cNvPicPr preferRelativeResize="0"/>
          <p:nvPr/>
        </p:nvPicPr>
        <p:blipFill>
          <a:blip r:embed="rId3">
            <a:alphaModFix/>
          </a:blip>
          <a:stretch>
            <a:fillRect/>
          </a:stretch>
        </p:blipFill>
        <p:spPr>
          <a:xfrm>
            <a:off x="116050" y="1206075"/>
            <a:ext cx="8839200" cy="3701415"/>
          </a:xfrm>
          <a:prstGeom prst="rect">
            <a:avLst/>
          </a:prstGeom>
          <a:noFill/>
          <a:ln>
            <a:noFill/>
          </a:ln>
        </p:spPr>
      </p:pic>
      <p:sp>
        <p:nvSpPr>
          <p:cNvPr id="610" name="Google Shape;610;g3647680cdbb_0_98"/>
          <p:cNvSpPr txBox="1"/>
          <p:nvPr/>
        </p:nvSpPr>
        <p:spPr>
          <a:xfrm>
            <a:off x="1506250" y="4907500"/>
            <a:ext cx="6058800" cy="86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pt-BR" sz="1800">
                <a:solidFill>
                  <a:schemeClr val="dk1"/>
                </a:solidFill>
                <a:latin typeface="Calibri"/>
                <a:ea typeface="Calibri"/>
                <a:cs typeface="Calibri"/>
                <a:sym typeface="Calibri"/>
              </a:rPr>
              <a:t>A Fortaleza Escondida</a:t>
            </a:r>
            <a:r>
              <a:rPr lang="pt-BR" sz="1800">
                <a:latin typeface="Calibri"/>
                <a:ea typeface="Calibri"/>
                <a:cs typeface="Calibri"/>
                <a:sym typeface="Calibri"/>
              </a:rPr>
              <a:t> (1958): uma das maiores inspirações para </a:t>
            </a:r>
            <a:r>
              <a:rPr i="1" lang="pt-BR" sz="1800">
                <a:latin typeface="Calibri"/>
                <a:ea typeface="Calibri"/>
                <a:cs typeface="Calibri"/>
                <a:sym typeface="Calibri"/>
              </a:rPr>
              <a:t>Star Wars</a:t>
            </a:r>
            <a:r>
              <a:rPr lang="pt-BR" sz="1800">
                <a:latin typeface="Calibri"/>
                <a:ea typeface="Calibri"/>
                <a:cs typeface="Calibri"/>
                <a:sym typeface="Calibri"/>
              </a:rPr>
              <a:t> (1977), de George Lucas</a:t>
            </a:r>
            <a:endParaRPr sz="1800">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descr="Yojimbo (1961) | The Criterion Collection" id="615" name="Google Shape;615;p61"/>
          <p:cNvPicPr preferRelativeResize="0"/>
          <p:nvPr/>
        </p:nvPicPr>
        <p:blipFill rotWithShape="1">
          <a:blip r:embed="rId3">
            <a:alphaModFix/>
          </a:blip>
          <a:srcRect b="0" l="0" r="0" t="0"/>
          <a:stretch/>
        </p:blipFill>
        <p:spPr>
          <a:xfrm>
            <a:off x="2309600" y="316482"/>
            <a:ext cx="4524800" cy="2545201"/>
          </a:xfrm>
          <a:prstGeom prst="rect">
            <a:avLst/>
          </a:prstGeom>
          <a:noFill/>
          <a:ln>
            <a:noFill/>
          </a:ln>
        </p:spPr>
      </p:pic>
      <p:sp>
        <p:nvSpPr>
          <p:cNvPr id="616" name="Google Shape;616;p61"/>
          <p:cNvSpPr txBox="1"/>
          <p:nvPr/>
        </p:nvSpPr>
        <p:spPr>
          <a:xfrm>
            <a:off x="2117385" y="2861682"/>
            <a:ext cx="5082900" cy="369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pt-BR" sz="1800">
                <a:solidFill>
                  <a:schemeClr val="dk1"/>
                </a:solidFill>
                <a:latin typeface="Calibri"/>
                <a:ea typeface="Calibri"/>
                <a:cs typeface="Calibri"/>
                <a:sym typeface="Calibri"/>
              </a:rPr>
              <a:t>Yojimbo, o Guarda-Costas </a:t>
            </a:r>
            <a:r>
              <a:rPr lang="pt-BR" sz="1800">
                <a:solidFill>
                  <a:schemeClr val="dk1"/>
                </a:solidFill>
                <a:latin typeface="Calibri"/>
                <a:ea typeface="Calibri"/>
                <a:cs typeface="Calibri"/>
                <a:sym typeface="Calibri"/>
              </a:rPr>
              <a:t>(1961), de Akira Kurosawa</a:t>
            </a:r>
            <a:endParaRPr i="1" sz="1800">
              <a:solidFill>
                <a:schemeClr val="dk1"/>
              </a:solidFill>
              <a:latin typeface="Calibri"/>
              <a:ea typeface="Calibri"/>
              <a:cs typeface="Calibri"/>
              <a:sym typeface="Calibri"/>
            </a:endParaRPr>
          </a:p>
        </p:txBody>
      </p:sp>
      <p:pic>
        <p:nvPicPr>
          <p:cNvPr descr="Per un pugno di dollari: sessant'anni di un mito" id="617" name="Google Shape;617;p61"/>
          <p:cNvPicPr preferRelativeResize="0"/>
          <p:nvPr/>
        </p:nvPicPr>
        <p:blipFill rotWithShape="1">
          <a:blip r:embed="rId4">
            <a:alphaModFix/>
          </a:blip>
          <a:srcRect b="0" l="0" r="0" t="0"/>
          <a:stretch/>
        </p:blipFill>
        <p:spPr>
          <a:xfrm>
            <a:off x="2309600" y="3574350"/>
            <a:ext cx="4524800" cy="2545199"/>
          </a:xfrm>
          <a:prstGeom prst="rect">
            <a:avLst/>
          </a:prstGeom>
          <a:noFill/>
          <a:ln>
            <a:noFill/>
          </a:ln>
        </p:spPr>
      </p:pic>
      <p:sp>
        <p:nvSpPr>
          <p:cNvPr id="618" name="Google Shape;618;p61"/>
          <p:cNvSpPr txBox="1"/>
          <p:nvPr/>
        </p:nvSpPr>
        <p:spPr>
          <a:xfrm>
            <a:off x="2030550" y="6119550"/>
            <a:ext cx="5082900" cy="369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pt-BR" sz="1800">
                <a:solidFill>
                  <a:schemeClr val="dk1"/>
                </a:solidFill>
                <a:latin typeface="Calibri"/>
                <a:ea typeface="Calibri"/>
                <a:cs typeface="Calibri"/>
                <a:sym typeface="Calibri"/>
              </a:rPr>
              <a:t>Por um punhado de dólares </a:t>
            </a:r>
            <a:r>
              <a:rPr lang="pt-BR" sz="1800">
                <a:solidFill>
                  <a:schemeClr val="dk1"/>
                </a:solidFill>
                <a:latin typeface="Calibri"/>
                <a:ea typeface="Calibri"/>
                <a:cs typeface="Calibri"/>
                <a:sym typeface="Calibri"/>
              </a:rPr>
              <a:t>(1964), de Sergio Leone</a:t>
            </a:r>
            <a:endParaRPr i="1" sz="1800">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id="624" name="Google Shape;624;g3647680cdbb_0_83"/>
          <p:cNvPicPr preferRelativeResize="0"/>
          <p:nvPr/>
        </p:nvPicPr>
        <p:blipFill>
          <a:blip r:embed="rId3">
            <a:alphaModFix/>
          </a:blip>
          <a:stretch>
            <a:fillRect/>
          </a:stretch>
        </p:blipFill>
        <p:spPr>
          <a:xfrm>
            <a:off x="152400" y="152400"/>
            <a:ext cx="6599027" cy="6553200"/>
          </a:xfrm>
          <a:prstGeom prst="rect">
            <a:avLst/>
          </a:prstGeom>
          <a:noFill/>
          <a:ln>
            <a:noFill/>
          </a:ln>
        </p:spPr>
      </p:pic>
      <p:sp>
        <p:nvSpPr>
          <p:cNvPr id="625" name="Google Shape;625;g3647680cdbb_0_83"/>
          <p:cNvSpPr txBox="1"/>
          <p:nvPr/>
        </p:nvSpPr>
        <p:spPr>
          <a:xfrm>
            <a:off x="6751425" y="2228400"/>
            <a:ext cx="16359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pt-BR" sz="1800">
                <a:solidFill>
                  <a:schemeClr val="dk1"/>
                </a:solidFill>
                <a:latin typeface="Calibri"/>
                <a:ea typeface="Calibri"/>
                <a:cs typeface="Calibri"/>
                <a:sym typeface="Calibri"/>
              </a:rPr>
              <a:t>O Barba Ruiva</a:t>
            </a:r>
            <a:r>
              <a:rPr lang="pt-BR" sz="1800">
                <a:solidFill>
                  <a:schemeClr val="dk1"/>
                </a:solidFill>
                <a:latin typeface="Calibri"/>
                <a:ea typeface="Calibri"/>
                <a:cs typeface="Calibri"/>
                <a:sym typeface="Calibri"/>
              </a:rPr>
              <a:t> (1965), último filme de uma frutífera colaboração entre Akira Kurosawa e o ator Toshiro Mifune </a:t>
            </a:r>
            <a:endParaRPr sz="1800">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62"/>
          <p:cNvSpPr txBox="1"/>
          <p:nvPr>
            <p:ph type="title"/>
          </p:nvPr>
        </p:nvSpPr>
        <p:spPr>
          <a:xfrm>
            <a:off x="457200" y="274638"/>
            <a:ext cx="8229600" cy="850106"/>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Japão: Kenji Mizoguchi</a:t>
            </a:r>
            <a:endParaRPr sz="4000"/>
          </a:p>
        </p:txBody>
      </p:sp>
      <p:sp>
        <p:nvSpPr>
          <p:cNvPr id="631" name="Google Shape;631;p62"/>
          <p:cNvSpPr txBox="1"/>
          <p:nvPr>
            <p:ph idx="1" type="body"/>
          </p:nvPr>
        </p:nvSpPr>
        <p:spPr>
          <a:xfrm>
            <a:off x="251520" y="1268760"/>
            <a:ext cx="8640960" cy="54006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Char char="•"/>
            </a:pPr>
            <a:r>
              <a:rPr lang="pt-BR" sz="2400"/>
              <a:t>Diretor inovador nas técnicas e nas temáticas.</a:t>
            </a:r>
            <a:endParaRPr/>
          </a:p>
          <a:p>
            <a:pPr indent="-342900" lvl="0" marL="342900" rtl="0" algn="l">
              <a:spcBef>
                <a:spcPts val="480"/>
              </a:spcBef>
              <a:spcAft>
                <a:spcPts val="0"/>
              </a:spcAft>
              <a:buClr>
                <a:schemeClr val="dk1"/>
              </a:buClr>
              <a:buSzPts val="2400"/>
              <a:buChar char="•"/>
            </a:pPr>
            <a:r>
              <a:rPr lang="pt-BR" sz="2400"/>
              <a:t>A maior parte de sua obra aborda questões femininas, colocando mulheres no centro das tramas e apontando os seus dramas e seus dilemas.</a:t>
            </a:r>
            <a:endParaRPr/>
          </a:p>
          <a:p>
            <a:pPr indent="-342900" lvl="0" marL="342900" rtl="0" algn="l">
              <a:spcBef>
                <a:spcPts val="480"/>
              </a:spcBef>
              <a:spcAft>
                <a:spcPts val="0"/>
              </a:spcAft>
              <a:buClr>
                <a:schemeClr val="dk1"/>
              </a:buClr>
              <a:buSzPts val="2400"/>
              <a:buChar char="•"/>
            </a:pPr>
            <a:r>
              <a:rPr lang="pt-BR" sz="2400"/>
              <a:t>O diretor utilizou, ANTES, técnicas que seriam muito comuns no cinema hollywoodiano dos anos 1940 e 1950, principalmente a profundidade de campo, os planos sequência e os movimentos de câmera.</a:t>
            </a:r>
            <a:endParaRPr/>
          </a:p>
          <a:p>
            <a:pPr indent="-342900" lvl="0" marL="342900" rtl="0" algn="l">
              <a:spcBef>
                <a:spcPts val="480"/>
              </a:spcBef>
              <a:spcAft>
                <a:spcPts val="0"/>
              </a:spcAft>
              <a:buClr>
                <a:schemeClr val="dk1"/>
              </a:buClr>
              <a:buSzPts val="2400"/>
              <a:buChar char="•"/>
            </a:pPr>
            <a:r>
              <a:rPr lang="pt-BR" sz="2400"/>
              <a:t>Além disso, apesar de trazer melodramas intensos, o diretor abordava os momentos mais graves de maneira bastante peculiar: muitas vezes a câmera se afastava e retratava os personagens de costas.</a:t>
            </a:r>
            <a:endParaRPr/>
          </a:p>
          <a:p>
            <a:pPr indent="-342900" lvl="0" marL="342900" rtl="0" algn="l">
              <a:spcBef>
                <a:spcPts val="480"/>
              </a:spcBef>
              <a:spcAft>
                <a:spcPts val="0"/>
              </a:spcAft>
              <a:buClr>
                <a:schemeClr val="dk1"/>
              </a:buClr>
              <a:buSzPts val="2400"/>
              <a:buChar char="•"/>
            </a:pPr>
            <a:r>
              <a:rPr lang="pt-BR" sz="2400"/>
              <a:t>Sua obra ganhou atenção internacional nos anos 1950.</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descr="Really cool 3-D, 1936-style... | Scanners | Roger Ebert" id="636" name="Google Shape;636;p63"/>
          <p:cNvPicPr preferRelativeResize="0"/>
          <p:nvPr/>
        </p:nvPicPr>
        <p:blipFill rotWithShape="1">
          <a:blip r:embed="rId3">
            <a:alphaModFix/>
          </a:blip>
          <a:srcRect b="0" l="0" r="0" t="0"/>
          <a:stretch/>
        </p:blipFill>
        <p:spPr>
          <a:xfrm>
            <a:off x="1324675" y="856875"/>
            <a:ext cx="6585500" cy="4939100"/>
          </a:xfrm>
          <a:prstGeom prst="rect">
            <a:avLst/>
          </a:prstGeom>
          <a:noFill/>
          <a:ln>
            <a:noFill/>
          </a:ln>
        </p:spPr>
      </p:pic>
      <p:sp>
        <p:nvSpPr>
          <p:cNvPr id="637" name="Google Shape;637;p63"/>
          <p:cNvSpPr txBox="1"/>
          <p:nvPr/>
        </p:nvSpPr>
        <p:spPr>
          <a:xfrm>
            <a:off x="548975" y="5795974"/>
            <a:ext cx="8136900" cy="923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pt-BR" sz="1800">
                <a:solidFill>
                  <a:schemeClr val="dk1"/>
                </a:solidFill>
                <a:latin typeface="Calibri"/>
                <a:ea typeface="Calibri"/>
                <a:cs typeface="Calibri"/>
                <a:sym typeface="Calibri"/>
              </a:rPr>
              <a:t>Elegia de Osaka</a:t>
            </a:r>
            <a:r>
              <a:rPr lang="pt-BR" sz="1800">
                <a:solidFill>
                  <a:schemeClr val="dk1"/>
                </a:solidFill>
                <a:latin typeface="Calibri"/>
                <a:ea typeface="Calibri"/>
                <a:cs typeface="Calibri"/>
                <a:sym typeface="Calibri"/>
              </a:rPr>
              <a:t> (1936), de Kenji Mizoguchi: o filme apresenta a protagonista realizando uma ação importante, com foco, em primeiro plano, mas também apresenta ações significativas em segundo plano, bem mais ao longe.</a:t>
            </a:r>
            <a:endParaRPr i="1" sz="1800">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descr="Oharu - A vida de uma cortesã - Roberto Gerin" id="642" name="Google Shape;642;p64"/>
          <p:cNvPicPr preferRelativeResize="0"/>
          <p:nvPr/>
        </p:nvPicPr>
        <p:blipFill rotWithShape="1">
          <a:blip r:embed="rId3">
            <a:alphaModFix/>
          </a:blip>
          <a:srcRect b="0" l="0" r="0" t="0"/>
          <a:stretch/>
        </p:blipFill>
        <p:spPr>
          <a:xfrm>
            <a:off x="1043608" y="900313"/>
            <a:ext cx="7056784" cy="5057362"/>
          </a:xfrm>
          <a:prstGeom prst="rect">
            <a:avLst/>
          </a:prstGeom>
          <a:noFill/>
          <a:ln>
            <a:noFill/>
          </a:ln>
        </p:spPr>
      </p:pic>
      <p:sp>
        <p:nvSpPr>
          <p:cNvPr id="643" name="Google Shape;643;p64"/>
          <p:cNvSpPr txBox="1"/>
          <p:nvPr/>
        </p:nvSpPr>
        <p:spPr>
          <a:xfrm>
            <a:off x="1833290" y="5957673"/>
            <a:ext cx="5477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Oharu, a Vida de uma Cortesã </a:t>
            </a:r>
            <a:r>
              <a:rPr lang="pt-BR" sz="1800">
                <a:solidFill>
                  <a:schemeClr val="dk1"/>
                </a:solidFill>
                <a:latin typeface="Calibri"/>
                <a:ea typeface="Calibri"/>
                <a:cs typeface="Calibri"/>
                <a:sym typeface="Calibri"/>
              </a:rPr>
              <a:t>(1952), de Kenji Mizoguchi</a:t>
            </a:r>
            <a:endParaRPr sz="1800">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65"/>
          <p:cNvSpPr txBox="1"/>
          <p:nvPr>
            <p:ph type="title"/>
          </p:nvPr>
        </p:nvSpPr>
        <p:spPr>
          <a:xfrm>
            <a:off x="457200" y="132626"/>
            <a:ext cx="8229600" cy="1284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000"/>
              <a:buFont typeface="Calibri"/>
              <a:buNone/>
            </a:pPr>
            <a:r>
              <a:rPr lang="pt-BR" sz="3600"/>
              <a:t>Após a chegada da TV a cores:</a:t>
            </a:r>
            <a:r>
              <a:rPr lang="pt-BR" sz="3600"/>
              <a:t> </a:t>
            </a:r>
            <a:endParaRPr sz="3600"/>
          </a:p>
          <a:p>
            <a:pPr indent="0" lvl="0" marL="0" rtl="0" algn="ctr">
              <a:spcBef>
                <a:spcPts val="0"/>
              </a:spcBef>
              <a:spcAft>
                <a:spcPts val="0"/>
              </a:spcAft>
              <a:buClr>
                <a:schemeClr val="dk1"/>
              </a:buClr>
              <a:buSzPts val="4000"/>
              <a:buFont typeface="Calibri"/>
              <a:buNone/>
            </a:pPr>
            <a:r>
              <a:rPr lang="pt-BR" sz="3600"/>
              <a:t>o </a:t>
            </a:r>
            <a:r>
              <a:rPr i="1" lang="pt-BR" sz="3600"/>
              <a:t>widescreen</a:t>
            </a:r>
            <a:r>
              <a:rPr lang="pt-BR" sz="3600"/>
              <a:t> e o 3D</a:t>
            </a:r>
            <a:endParaRPr sz="3600"/>
          </a:p>
        </p:txBody>
      </p:sp>
      <p:sp>
        <p:nvSpPr>
          <p:cNvPr id="649" name="Google Shape;649;p65"/>
          <p:cNvSpPr txBox="1"/>
          <p:nvPr>
            <p:ph idx="1" type="body"/>
          </p:nvPr>
        </p:nvSpPr>
        <p:spPr>
          <a:xfrm>
            <a:off x="323528" y="1417643"/>
            <a:ext cx="8496900" cy="52566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Char char="•"/>
            </a:pPr>
            <a:r>
              <a:rPr lang="pt-BR" sz="2400"/>
              <a:t>Na década de 1950, a TV, já a cores, domina os lares nos EUA, o que leva a uma diminuição da frequência aos cinemas.</a:t>
            </a:r>
            <a:endParaRPr/>
          </a:p>
          <a:p>
            <a:pPr indent="-342900" lvl="0" marL="342900" rtl="0" algn="l">
              <a:spcBef>
                <a:spcPts val="480"/>
              </a:spcBef>
              <a:spcAft>
                <a:spcPts val="0"/>
              </a:spcAft>
              <a:buClr>
                <a:schemeClr val="dk1"/>
              </a:buClr>
              <a:buSzPts val="2400"/>
              <a:buChar char="•"/>
            </a:pPr>
            <a:r>
              <a:rPr lang="pt-BR" sz="2400"/>
              <a:t>As TVs, na época, eram bastante pequenas e as telas apresentavam a dimensão 4:3, “quadrada” (também típica do cinema). As produções televisivas, então, abusavam de </a:t>
            </a:r>
            <a:r>
              <a:rPr i="1" lang="pt-BR" sz="2400"/>
              <a:t>closes</a:t>
            </a:r>
            <a:r>
              <a:rPr lang="pt-BR" sz="2400"/>
              <a:t> e enquadramentos mais simples.</a:t>
            </a:r>
            <a:endParaRPr/>
          </a:p>
          <a:p>
            <a:pPr indent="-342900" lvl="0" marL="342900" rtl="0" algn="l">
              <a:spcBef>
                <a:spcPts val="480"/>
              </a:spcBef>
              <a:spcAft>
                <a:spcPts val="0"/>
              </a:spcAft>
              <a:buClr>
                <a:schemeClr val="dk1"/>
              </a:buClr>
              <a:buSzPts val="2400"/>
              <a:buChar char="•"/>
            </a:pPr>
            <a:r>
              <a:rPr lang="pt-BR" sz="2400"/>
              <a:t>Hollywood, numa tentativa de se desvencilhar da TV e atrair mais público, passa a adotar amplamente os formatos de tela larga, em na escala 16:9 ou semelhantes (</a:t>
            </a:r>
            <a:r>
              <a:rPr i="1" lang="pt-BR" sz="2400"/>
              <a:t>widescreen</a:t>
            </a:r>
            <a:r>
              <a:rPr lang="pt-BR" sz="2400"/>
              <a:t>)</a:t>
            </a:r>
            <a:r>
              <a:rPr i="1" lang="pt-BR" sz="2400"/>
              <a:t>.</a:t>
            </a:r>
            <a:endParaRPr sz="2400"/>
          </a:p>
          <a:p>
            <a:pPr indent="-342900" lvl="0" marL="342900" rtl="0" algn="l">
              <a:spcBef>
                <a:spcPts val="480"/>
              </a:spcBef>
              <a:spcAft>
                <a:spcPts val="0"/>
              </a:spcAft>
              <a:buClr>
                <a:schemeClr val="dk1"/>
              </a:buClr>
              <a:buSzPts val="2400"/>
              <a:buChar char="•"/>
            </a:pPr>
            <a:r>
              <a:rPr lang="pt-BR" sz="2400"/>
              <a:t>As imagens em </a:t>
            </a:r>
            <a:r>
              <a:rPr i="1" lang="pt-BR" sz="2400"/>
              <a:t>widescreen</a:t>
            </a:r>
            <a:r>
              <a:rPr lang="pt-BR" sz="2400"/>
              <a:t> eram mais amplas e possibilitavam o aparecimento de mais elementos na tela.</a:t>
            </a:r>
            <a:endParaRPr/>
          </a:p>
          <a:p>
            <a:pPr indent="-342900" lvl="0" marL="342900" rtl="0" algn="l">
              <a:spcBef>
                <a:spcPts val="480"/>
              </a:spcBef>
              <a:spcAft>
                <a:spcPts val="0"/>
              </a:spcAft>
              <a:buClr>
                <a:schemeClr val="dk1"/>
              </a:buClr>
              <a:buSzPts val="2400"/>
              <a:buChar char="•"/>
            </a:pPr>
            <a:r>
              <a:rPr lang="pt-BR" sz="2400"/>
              <a:t>Houve também o surgimento das primeiras experiências em 3D (ainda que não tão bem sucedidas).</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descr="James Stewart stands outside the Mission Dolores Church in San Francisco on a bright sunny day" id="654" name="Google Shape;654;p66"/>
          <p:cNvPicPr preferRelativeResize="0"/>
          <p:nvPr/>
        </p:nvPicPr>
        <p:blipFill rotWithShape="1">
          <a:blip r:embed="rId3">
            <a:alphaModFix/>
          </a:blip>
          <a:srcRect b="0" l="0" r="0" t="0"/>
          <a:stretch/>
        </p:blipFill>
        <p:spPr>
          <a:xfrm>
            <a:off x="395561" y="1155332"/>
            <a:ext cx="8352925" cy="4547332"/>
          </a:xfrm>
          <a:prstGeom prst="rect">
            <a:avLst/>
          </a:prstGeom>
          <a:noFill/>
          <a:ln>
            <a:noFill/>
          </a:ln>
        </p:spPr>
      </p:pic>
      <p:sp>
        <p:nvSpPr>
          <p:cNvPr id="655" name="Google Shape;655;p66"/>
          <p:cNvSpPr txBox="1"/>
          <p:nvPr/>
        </p:nvSpPr>
        <p:spPr>
          <a:xfrm>
            <a:off x="1103410" y="5702664"/>
            <a:ext cx="6937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BR" sz="1800">
                <a:solidFill>
                  <a:schemeClr val="dk1"/>
                </a:solidFill>
                <a:latin typeface="Calibri"/>
                <a:ea typeface="Calibri"/>
                <a:cs typeface="Calibri"/>
                <a:sym typeface="Calibri"/>
              </a:rPr>
              <a:t>O formato </a:t>
            </a:r>
            <a:r>
              <a:rPr i="1" lang="pt-BR" sz="1800">
                <a:solidFill>
                  <a:schemeClr val="dk1"/>
                </a:solidFill>
                <a:latin typeface="Calibri"/>
                <a:ea typeface="Calibri"/>
                <a:cs typeface="Calibri"/>
                <a:sym typeface="Calibri"/>
              </a:rPr>
              <a:t>widescreen</a:t>
            </a:r>
            <a:r>
              <a:rPr lang="pt-BR" sz="1800">
                <a:solidFill>
                  <a:schemeClr val="dk1"/>
                </a:solidFill>
                <a:latin typeface="Calibri"/>
                <a:ea typeface="Calibri"/>
                <a:cs typeface="Calibri"/>
                <a:sym typeface="Calibri"/>
              </a:rPr>
              <a:t> em </a:t>
            </a:r>
            <a:r>
              <a:rPr i="1" lang="pt-BR" sz="1800">
                <a:solidFill>
                  <a:schemeClr val="dk1"/>
                </a:solidFill>
                <a:latin typeface="Calibri"/>
                <a:ea typeface="Calibri"/>
                <a:cs typeface="Calibri"/>
                <a:sym typeface="Calibri"/>
              </a:rPr>
              <a:t>Um Corpo que Cai </a:t>
            </a:r>
            <a:r>
              <a:rPr lang="pt-BR" sz="1800">
                <a:solidFill>
                  <a:schemeClr val="dk1"/>
                </a:solidFill>
                <a:latin typeface="Calibri"/>
                <a:ea typeface="Calibri"/>
                <a:cs typeface="Calibri"/>
                <a:sym typeface="Calibri"/>
              </a:rPr>
              <a:t>(1958), de Alfred Hitchcock.</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descr="Dial M for Murder (1954) - IMDb" id="660" name="Google Shape;660;p67"/>
          <p:cNvPicPr preferRelativeResize="0"/>
          <p:nvPr/>
        </p:nvPicPr>
        <p:blipFill rotWithShape="1">
          <a:blip r:embed="rId3">
            <a:alphaModFix/>
          </a:blip>
          <a:srcRect b="0" l="0" r="0" t="0"/>
          <a:stretch/>
        </p:blipFill>
        <p:spPr>
          <a:xfrm>
            <a:off x="431540" y="1099995"/>
            <a:ext cx="8280922" cy="4658016"/>
          </a:xfrm>
          <a:prstGeom prst="rect">
            <a:avLst/>
          </a:prstGeom>
          <a:noFill/>
          <a:ln>
            <a:noFill/>
          </a:ln>
        </p:spPr>
      </p:pic>
      <p:sp>
        <p:nvSpPr>
          <p:cNvPr id="661" name="Google Shape;661;p67"/>
          <p:cNvSpPr txBox="1"/>
          <p:nvPr/>
        </p:nvSpPr>
        <p:spPr>
          <a:xfrm>
            <a:off x="863538" y="5757990"/>
            <a:ext cx="74169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pt-BR" sz="1800">
                <a:solidFill>
                  <a:schemeClr val="dk1"/>
                </a:solidFill>
                <a:latin typeface="Calibri"/>
                <a:ea typeface="Calibri"/>
                <a:cs typeface="Calibri"/>
                <a:sym typeface="Calibri"/>
              </a:rPr>
              <a:t>Disque M para Matar</a:t>
            </a:r>
            <a:r>
              <a:rPr lang="pt-BR" sz="1800">
                <a:solidFill>
                  <a:schemeClr val="dk1"/>
                </a:solidFill>
                <a:latin typeface="Calibri"/>
                <a:ea typeface="Calibri"/>
                <a:cs typeface="Calibri"/>
                <a:sym typeface="Calibri"/>
              </a:rPr>
              <a:t> (1954), de Alfred Hitchcock: uma experiência (fracassada) dos primórdios do 3D</a:t>
            </a:r>
            <a:endParaRPr i="1" sz="1800">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g364597d098d_0_0"/>
          <p:cNvSpPr txBox="1"/>
          <p:nvPr>
            <p:ph type="title"/>
          </p:nvPr>
        </p:nvSpPr>
        <p:spPr>
          <a:xfrm>
            <a:off x="457200" y="274650"/>
            <a:ext cx="8229600" cy="1151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pt-BR" sz="4000"/>
              <a:t>O Actors Studio e o “Método”</a:t>
            </a:r>
            <a:endParaRPr sz="4000"/>
          </a:p>
        </p:txBody>
      </p:sp>
      <p:sp>
        <p:nvSpPr>
          <p:cNvPr id="668" name="Google Shape;668;g364597d098d_0_0"/>
          <p:cNvSpPr txBox="1"/>
          <p:nvPr>
            <p:ph idx="1" type="body"/>
          </p:nvPr>
        </p:nvSpPr>
        <p:spPr>
          <a:xfrm>
            <a:off x="283050" y="1576900"/>
            <a:ext cx="8577900" cy="5032200"/>
          </a:xfrm>
          <a:prstGeom prst="rect">
            <a:avLst/>
          </a:prstGeom>
        </p:spPr>
        <p:txBody>
          <a:bodyPr anchorCtr="0" anchor="t" bIns="45700" lIns="91425" spcFirstLastPara="1" rIns="91425" wrap="square" tIns="45700">
            <a:noAutofit/>
          </a:bodyPr>
          <a:lstStyle/>
          <a:p>
            <a:pPr indent="-381000" lvl="0" marL="457200" rtl="0" algn="l">
              <a:spcBef>
                <a:spcPts val="360"/>
              </a:spcBef>
              <a:spcAft>
                <a:spcPts val="0"/>
              </a:spcAft>
              <a:buSzPts val="2400"/>
              <a:buChar char="•"/>
            </a:pPr>
            <a:r>
              <a:rPr lang="pt-BR" sz="2400"/>
              <a:t>Associação de atores fundada em 1947 por </a:t>
            </a:r>
            <a:r>
              <a:rPr lang="pt-BR" sz="2400">
                <a:uFill>
                  <a:noFill/>
                </a:uFill>
                <a:hlinkClick r:id="rId3"/>
              </a:rPr>
              <a:t>Elia Kazan</a:t>
            </a:r>
            <a:r>
              <a:rPr lang="pt-BR" sz="2400"/>
              <a:t>, </a:t>
            </a:r>
            <a:r>
              <a:rPr lang="pt-BR" sz="2400">
                <a:uFill>
                  <a:noFill/>
                </a:uFill>
                <a:hlinkClick r:id="rId4"/>
              </a:rPr>
              <a:t>Cheryl Crawford</a:t>
            </a:r>
            <a:r>
              <a:rPr lang="pt-BR" sz="2400"/>
              <a:t> e </a:t>
            </a:r>
            <a:r>
              <a:rPr lang="pt-BR" sz="2400">
                <a:uFill>
                  <a:noFill/>
                </a:uFill>
                <a:hlinkClick r:id="rId5"/>
              </a:rPr>
              <a:t>Robert Lewis</a:t>
            </a:r>
            <a:r>
              <a:rPr lang="pt-BR" sz="2400"/>
              <a:t>.</a:t>
            </a:r>
            <a:endParaRPr sz="2400"/>
          </a:p>
          <a:p>
            <a:pPr indent="-381000" lvl="0" marL="457200" rtl="0" algn="l">
              <a:spcBef>
                <a:spcPts val="0"/>
              </a:spcBef>
              <a:spcAft>
                <a:spcPts val="0"/>
              </a:spcAft>
              <a:buSzPts val="2400"/>
              <a:buChar char="•"/>
            </a:pPr>
            <a:r>
              <a:rPr lang="pt-BR" sz="2400"/>
              <a:t>Desenvolvimento de técnica conhecida como “O Método” nos anos 1950, sob a direção de Lee Strasberg.</a:t>
            </a:r>
            <a:endParaRPr sz="2400"/>
          </a:p>
          <a:p>
            <a:pPr indent="-381000" lvl="0" marL="457200" rtl="0" algn="l">
              <a:spcBef>
                <a:spcPts val="0"/>
              </a:spcBef>
              <a:spcAft>
                <a:spcPts val="0"/>
              </a:spcAft>
              <a:buSzPts val="2400"/>
              <a:buChar char="•"/>
            </a:pPr>
            <a:r>
              <a:rPr lang="pt-BR" sz="2400"/>
              <a:t>Sob forte influência do diretor de teatro e teórico russo Konstantin Stanislavski, defendia-se que o ator deveria se identificar com o personagem, procurando compreender e sentir as suas motivações internas e os seus sentimentos.</a:t>
            </a:r>
            <a:endParaRPr sz="2400"/>
          </a:p>
          <a:p>
            <a:pPr indent="-381000" lvl="0" marL="457200" rtl="0" algn="l">
              <a:spcBef>
                <a:spcPts val="0"/>
              </a:spcBef>
              <a:spcAft>
                <a:spcPts val="0"/>
              </a:spcAft>
              <a:buSzPts val="2400"/>
              <a:buChar char="•"/>
            </a:pPr>
            <a:r>
              <a:rPr lang="pt-BR" sz="2400"/>
              <a:t>Visão</a:t>
            </a:r>
            <a:r>
              <a:rPr lang="pt-BR" sz="2400"/>
              <a:t> de que o ator deve “viver” o personagem, indo muito além de representá-lo por alguns instantes. Início da ideia de uma grande preparação do ator, às vezes extrema (perder ou ganhar peso, cortar cabelo, morar em tal região etc.).</a:t>
            </a:r>
            <a:endParaRPr sz="2400"/>
          </a:p>
          <a:p>
            <a:pPr indent="0" lvl="0" marL="457200" rtl="0" algn="l">
              <a:spcBef>
                <a:spcPts val="360"/>
              </a:spcBef>
              <a:spcAft>
                <a:spcPts val="0"/>
              </a:spcAft>
              <a:buNone/>
            </a:pPr>
            <a:r>
              <a:t/>
            </a:r>
            <a:endParaRPr sz="2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g3648349d8f0_0_6"/>
          <p:cNvPicPr preferRelativeResize="0"/>
          <p:nvPr/>
        </p:nvPicPr>
        <p:blipFill>
          <a:blip r:embed="rId3">
            <a:alphaModFix/>
          </a:blip>
          <a:stretch>
            <a:fillRect/>
          </a:stretch>
        </p:blipFill>
        <p:spPr>
          <a:xfrm>
            <a:off x="602025" y="244738"/>
            <a:ext cx="7939950" cy="5660026"/>
          </a:xfrm>
          <a:prstGeom prst="rect">
            <a:avLst/>
          </a:prstGeom>
          <a:noFill/>
          <a:ln>
            <a:noFill/>
          </a:ln>
        </p:spPr>
      </p:pic>
      <p:sp>
        <p:nvSpPr>
          <p:cNvPr id="145" name="Google Shape;145;g3648349d8f0_0_6"/>
          <p:cNvSpPr txBox="1"/>
          <p:nvPr/>
        </p:nvSpPr>
        <p:spPr>
          <a:xfrm>
            <a:off x="601950" y="5904775"/>
            <a:ext cx="79401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pt-BR" sz="1800">
                <a:solidFill>
                  <a:schemeClr val="dk1"/>
                </a:solidFill>
                <a:latin typeface="Calibri"/>
                <a:ea typeface="Calibri"/>
                <a:cs typeface="Calibri"/>
                <a:sym typeface="Calibri"/>
              </a:rPr>
              <a:t>E o Vento Levou </a:t>
            </a:r>
            <a:r>
              <a:rPr lang="pt-BR" sz="1800">
                <a:solidFill>
                  <a:schemeClr val="dk1"/>
                </a:solidFill>
                <a:latin typeface="Calibri"/>
                <a:ea typeface="Calibri"/>
                <a:cs typeface="Calibri"/>
                <a:sym typeface="Calibri"/>
              </a:rPr>
              <a:t>(1939), de Victor </a:t>
            </a:r>
            <a:r>
              <a:rPr lang="pt-BR" sz="1800">
                <a:solidFill>
                  <a:schemeClr val="dk1"/>
                </a:solidFill>
                <a:latin typeface="Calibri"/>
                <a:ea typeface="Calibri"/>
                <a:cs typeface="Calibri"/>
                <a:sym typeface="Calibri"/>
              </a:rPr>
              <a:t>Fleming</a:t>
            </a:r>
            <a:r>
              <a:rPr lang="pt-BR" sz="1800">
                <a:solidFill>
                  <a:schemeClr val="dk1"/>
                </a:solidFill>
                <a:latin typeface="Calibri"/>
                <a:ea typeface="Calibri"/>
                <a:cs typeface="Calibri"/>
                <a:sym typeface="Calibri"/>
              </a:rPr>
              <a:t>: exemplar do cinema clássico (ou do realismo romântico fechado, segundo Mark Cousins)</a:t>
            </a:r>
            <a:endParaRPr sz="1800">
              <a:solidFill>
                <a:schemeClr val="dk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g364597d098d_0_8"/>
          <p:cNvSpPr txBox="1"/>
          <p:nvPr>
            <p:ph type="title"/>
          </p:nvPr>
        </p:nvSpPr>
        <p:spPr>
          <a:xfrm>
            <a:off x="457200" y="138388"/>
            <a:ext cx="8229600" cy="11430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pt-BR" sz="4000"/>
              <a:t>O Actors Studio e o “Método”</a:t>
            </a:r>
            <a:endParaRPr sz="4000"/>
          </a:p>
        </p:txBody>
      </p:sp>
      <p:sp>
        <p:nvSpPr>
          <p:cNvPr id="675" name="Google Shape;675;g364597d098d_0_8"/>
          <p:cNvSpPr txBox="1"/>
          <p:nvPr>
            <p:ph idx="1" type="body"/>
          </p:nvPr>
        </p:nvSpPr>
        <p:spPr>
          <a:xfrm>
            <a:off x="311850" y="1281400"/>
            <a:ext cx="8520300" cy="5313900"/>
          </a:xfrm>
          <a:prstGeom prst="rect">
            <a:avLst/>
          </a:prstGeom>
        </p:spPr>
        <p:txBody>
          <a:bodyPr anchorCtr="0" anchor="t" bIns="45700" lIns="91425" spcFirstLastPara="1" rIns="91425" wrap="square" tIns="45700">
            <a:noAutofit/>
          </a:bodyPr>
          <a:lstStyle/>
          <a:p>
            <a:pPr indent="-381000" lvl="0" marL="457200" rtl="0" algn="l">
              <a:spcBef>
                <a:spcPts val="360"/>
              </a:spcBef>
              <a:spcAft>
                <a:spcPts val="0"/>
              </a:spcAft>
              <a:buSzPts val="2400"/>
              <a:buChar char="•"/>
            </a:pPr>
            <a:r>
              <a:rPr lang="pt-BR" sz="2400"/>
              <a:t>Precursora da ideia de “laboratório”.</a:t>
            </a:r>
            <a:endParaRPr sz="2400"/>
          </a:p>
          <a:p>
            <a:pPr indent="-381000" lvl="0" marL="457200" rtl="0" algn="l">
              <a:spcBef>
                <a:spcPts val="0"/>
              </a:spcBef>
              <a:spcAft>
                <a:spcPts val="0"/>
              </a:spcAft>
              <a:buSzPts val="2400"/>
              <a:buChar char="•"/>
            </a:pPr>
            <a:r>
              <a:rPr lang="pt-BR" sz="2400"/>
              <a:t>Conceito do ator que se transforma no personagem.</a:t>
            </a:r>
            <a:endParaRPr sz="2400"/>
          </a:p>
          <a:p>
            <a:pPr indent="-381000" lvl="0" marL="457200" rtl="0" algn="l">
              <a:spcBef>
                <a:spcPts val="0"/>
              </a:spcBef>
              <a:spcAft>
                <a:spcPts val="0"/>
              </a:spcAft>
              <a:buSzPts val="2400"/>
              <a:buChar char="•"/>
            </a:pPr>
            <a:r>
              <a:rPr lang="pt-BR" sz="2400"/>
              <a:t>Valorização da espontaneidade e da criação de um efeito de naturalidade (ainda que esse efeito seja construído, produzido).</a:t>
            </a:r>
            <a:endParaRPr sz="2400"/>
          </a:p>
          <a:p>
            <a:pPr indent="-381000" lvl="0" marL="457200" rtl="0" algn="l">
              <a:spcBef>
                <a:spcPts val="0"/>
              </a:spcBef>
              <a:spcAft>
                <a:spcPts val="0"/>
              </a:spcAft>
              <a:buSzPts val="2400"/>
              <a:buChar char="•"/>
            </a:pPr>
            <a:r>
              <a:rPr lang="pt-BR" sz="2400"/>
              <a:t>Elia Kazan foi o principal diretor de cinema do início da abordagem, em obras como </a:t>
            </a:r>
            <a:r>
              <a:rPr i="1" lang="pt-BR" sz="2400"/>
              <a:t>Uma Rua Chamada Pecado</a:t>
            </a:r>
            <a:r>
              <a:rPr lang="pt-BR" sz="2400"/>
              <a:t> (1952) e </a:t>
            </a:r>
            <a:r>
              <a:rPr i="1" lang="pt-BR" sz="2400"/>
              <a:t>Sindicato dos Ladrões</a:t>
            </a:r>
            <a:r>
              <a:rPr lang="pt-BR" sz="2400"/>
              <a:t> (1954) - com a atuação de Marlon Brando (grande ícone inicial do Método).</a:t>
            </a:r>
            <a:endParaRPr sz="2400"/>
          </a:p>
          <a:p>
            <a:pPr indent="-381000" lvl="0" marL="457200" rtl="0" algn="l">
              <a:spcBef>
                <a:spcPts val="0"/>
              </a:spcBef>
              <a:spcAft>
                <a:spcPts val="0"/>
              </a:spcAft>
              <a:buSzPts val="2400"/>
              <a:buChar char="•"/>
            </a:pPr>
            <a:r>
              <a:rPr lang="pt-BR" sz="2400"/>
              <a:t>Atores e atrizes ligados a essa abordagem: Robert de Niro, Al Pacino, Paul Newman, Jack Nicholson, Dustin Hoffman, Jane Fonda, Meryl Streep (indiretamente).</a:t>
            </a:r>
            <a:endParaRPr sz="2400"/>
          </a:p>
          <a:p>
            <a:pPr indent="-381000" lvl="0" marL="457200" rtl="0" algn="l">
              <a:spcBef>
                <a:spcPts val="0"/>
              </a:spcBef>
              <a:spcAft>
                <a:spcPts val="0"/>
              </a:spcAft>
              <a:buSzPts val="2400"/>
              <a:buChar char="•"/>
            </a:pPr>
            <a:r>
              <a:rPr lang="pt-BR" sz="2400"/>
              <a:t>Influenciou grandemente no estereótipo contemporâneo do que faz uma boa atuação.</a:t>
            </a:r>
            <a:endParaRPr sz="24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id="681" name="Google Shape;681;g364597d098d_0_15"/>
          <p:cNvPicPr preferRelativeResize="0"/>
          <p:nvPr/>
        </p:nvPicPr>
        <p:blipFill>
          <a:blip r:embed="rId3">
            <a:alphaModFix/>
          </a:blip>
          <a:stretch>
            <a:fillRect/>
          </a:stretch>
        </p:blipFill>
        <p:spPr>
          <a:xfrm>
            <a:off x="788750" y="268025"/>
            <a:ext cx="7566500" cy="5580276"/>
          </a:xfrm>
          <a:prstGeom prst="rect">
            <a:avLst/>
          </a:prstGeom>
          <a:noFill/>
          <a:ln>
            <a:noFill/>
          </a:ln>
        </p:spPr>
      </p:pic>
      <p:sp>
        <p:nvSpPr>
          <p:cNvPr id="682" name="Google Shape;682;g364597d098d_0_15"/>
          <p:cNvSpPr txBox="1"/>
          <p:nvPr/>
        </p:nvSpPr>
        <p:spPr>
          <a:xfrm>
            <a:off x="1788075" y="5848300"/>
            <a:ext cx="4760100" cy="738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rPr i="1" lang="pt-BR" sz="1800">
                <a:solidFill>
                  <a:schemeClr val="dk1"/>
                </a:solidFill>
                <a:latin typeface="Calibri"/>
                <a:ea typeface="Calibri"/>
                <a:cs typeface="Calibri"/>
                <a:sym typeface="Calibri"/>
              </a:rPr>
              <a:t>Uma Rua Chamada Pecado</a:t>
            </a:r>
            <a:r>
              <a:rPr lang="pt-BR" sz="1800">
                <a:solidFill>
                  <a:schemeClr val="dk1"/>
                </a:solidFill>
                <a:latin typeface="Calibri"/>
                <a:ea typeface="Calibri"/>
                <a:cs typeface="Calibri"/>
                <a:sym typeface="Calibri"/>
              </a:rPr>
              <a:t> (1952), de Elia Kazan, com Marlon Brando e Vivien Leigh</a:t>
            </a:r>
            <a:endParaRPr sz="1800">
              <a:solidFill>
                <a:schemeClr val="dk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68"/>
          <p:cNvSpPr txBox="1"/>
          <p:nvPr>
            <p:ph type="title"/>
          </p:nvPr>
        </p:nvSpPr>
        <p:spPr>
          <a:xfrm>
            <a:off x="457200" y="274648"/>
            <a:ext cx="8229600" cy="920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lang="pt-BR" sz="4000"/>
              <a:t>O cinema industrial no Brasil</a:t>
            </a:r>
            <a:endParaRPr/>
          </a:p>
        </p:txBody>
      </p:sp>
      <p:sp>
        <p:nvSpPr>
          <p:cNvPr id="688" name="Google Shape;688;p68"/>
          <p:cNvSpPr txBox="1"/>
          <p:nvPr>
            <p:ph idx="1" type="body"/>
          </p:nvPr>
        </p:nvSpPr>
        <p:spPr>
          <a:xfrm>
            <a:off x="457200" y="1268050"/>
            <a:ext cx="8229600" cy="5404500"/>
          </a:xfrm>
          <a:prstGeom prst="rect">
            <a:avLst/>
          </a:prstGeom>
          <a:noFill/>
          <a:ln>
            <a:noFill/>
          </a:ln>
        </p:spPr>
        <p:txBody>
          <a:bodyPr anchorCtr="0" anchor="t" bIns="45700" lIns="91425" spcFirstLastPara="1" rIns="91425" wrap="square" tIns="45700">
            <a:noAutofit/>
          </a:bodyPr>
          <a:lstStyle/>
          <a:p>
            <a:pPr indent="-336550" lvl="0" marL="342900" rtl="0" algn="l">
              <a:spcBef>
                <a:spcPts val="0"/>
              </a:spcBef>
              <a:spcAft>
                <a:spcPts val="0"/>
              </a:spcAft>
              <a:buClr>
                <a:schemeClr val="dk1"/>
              </a:buClr>
              <a:buSzPts val="2300"/>
              <a:buChar char="•"/>
            </a:pPr>
            <a:r>
              <a:rPr lang="pt-BR" sz="2300"/>
              <a:t>Na década de 1930, houve uma primeira tentativa razoável de estabelecimento de uma indústria cinematográfica nacional, com a Cinédia, de Adhemar Gonzaga.</a:t>
            </a:r>
            <a:endParaRPr sz="2300"/>
          </a:p>
          <a:p>
            <a:pPr indent="-336550" lvl="0" marL="342900" rtl="0" algn="l">
              <a:spcBef>
                <a:spcPts val="480"/>
              </a:spcBef>
              <a:spcAft>
                <a:spcPts val="0"/>
              </a:spcAft>
              <a:buClr>
                <a:schemeClr val="dk1"/>
              </a:buClr>
              <a:buSzPts val="2300"/>
              <a:buChar char="•"/>
            </a:pPr>
            <a:r>
              <a:rPr lang="pt-BR" sz="2300"/>
              <a:t>A companhia produziu, em 1933, o filme </a:t>
            </a:r>
            <a:r>
              <a:rPr i="1" lang="pt-BR" sz="2300"/>
              <a:t>Ganga Bruta</a:t>
            </a:r>
            <a:r>
              <a:rPr lang="pt-BR" sz="2300"/>
              <a:t>, de Humberto Mauro, considerado o primeiro clássico brasileiro.</a:t>
            </a:r>
            <a:endParaRPr sz="2300"/>
          </a:p>
          <a:p>
            <a:pPr indent="-336550" lvl="0" marL="342900" rtl="0" algn="l">
              <a:spcBef>
                <a:spcPts val="480"/>
              </a:spcBef>
              <a:spcAft>
                <a:spcPts val="0"/>
              </a:spcAft>
              <a:buClr>
                <a:schemeClr val="dk1"/>
              </a:buClr>
              <a:buSzPts val="2300"/>
              <a:buChar char="•"/>
            </a:pPr>
            <a:r>
              <a:rPr lang="pt-BR" sz="2300"/>
              <a:t>Após a Cinédia, é fundada em 1941 a Atlântida, talvez a mais bem sucedida experiência na primeira metade do século.</a:t>
            </a:r>
            <a:endParaRPr sz="2300"/>
          </a:p>
          <a:p>
            <a:pPr indent="-336550" lvl="0" marL="342900" rtl="0" algn="l">
              <a:spcBef>
                <a:spcPts val="480"/>
              </a:spcBef>
              <a:spcAft>
                <a:spcPts val="0"/>
              </a:spcAft>
              <a:buClr>
                <a:schemeClr val="dk1"/>
              </a:buClr>
              <a:buSzPts val="2300"/>
              <a:buChar char="•"/>
            </a:pPr>
            <a:r>
              <a:rPr lang="pt-BR" sz="2300"/>
              <a:t>O estúdio produzia principalmente “chanchadas”, comédias de baixo custo e grande apelo popular, com nomes como  Grande Otelo e Oscarito. </a:t>
            </a:r>
            <a:endParaRPr sz="2300"/>
          </a:p>
          <a:p>
            <a:pPr indent="-336550" lvl="0" marL="342900" rtl="0" algn="l">
              <a:spcBef>
                <a:spcPts val="480"/>
              </a:spcBef>
              <a:spcAft>
                <a:spcPts val="0"/>
              </a:spcAft>
              <a:buClr>
                <a:schemeClr val="dk1"/>
              </a:buClr>
              <a:buSzPts val="2300"/>
              <a:buChar char="•"/>
            </a:pPr>
            <a:r>
              <a:rPr lang="pt-BR" sz="2300"/>
              <a:t>Em 1949, surgiu a companhia Vera Cruz, que procurou fazer filmes mais sérios e sofisticados, como </a:t>
            </a:r>
            <a:r>
              <a:rPr i="1" lang="pt-BR" sz="2300"/>
              <a:t>O Cangaceiro </a:t>
            </a:r>
            <a:r>
              <a:rPr lang="pt-BR" sz="2300"/>
              <a:t>(1953).</a:t>
            </a:r>
            <a:endParaRPr sz="2300"/>
          </a:p>
          <a:p>
            <a:pPr indent="-336550" lvl="0" marL="342900" rtl="0" algn="l">
              <a:spcBef>
                <a:spcPts val="480"/>
              </a:spcBef>
              <a:spcAft>
                <a:spcPts val="0"/>
              </a:spcAft>
              <a:buClr>
                <a:schemeClr val="dk1"/>
              </a:buClr>
              <a:buSzPts val="2300"/>
              <a:buChar char="•"/>
            </a:pPr>
            <a:r>
              <a:rPr lang="pt-BR" sz="2300"/>
              <a:t>Nesse período, houve a</a:t>
            </a:r>
            <a:r>
              <a:rPr lang="pt-BR" sz="2300"/>
              <a:t> experiência comercialmente muito bem-sucedida de Amácio Mazzaropi e do seu Jeca.</a:t>
            </a:r>
            <a:endParaRPr sz="23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pic>
        <p:nvPicPr>
          <p:cNvPr descr="Ganga bruta - Instituto Moreira Salles" id="693" name="Google Shape;693;p69"/>
          <p:cNvPicPr preferRelativeResize="0"/>
          <p:nvPr/>
        </p:nvPicPr>
        <p:blipFill rotWithShape="1">
          <a:blip r:embed="rId3">
            <a:alphaModFix/>
          </a:blip>
          <a:srcRect b="0" l="0" r="0" t="0"/>
          <a:stretch/>
        </p:blipFill>
        <p:spPr>
          <a:xfrm>
            <a:off x="639563" y="1217003"/>
            <a:ext cx="7864872" cy="4423991"/>
          </a:xfrm>
          <a:prstGeom prst="rect">
            <a:avLst/>
          </a:prstGeom>
          <a:noFill/>
          <a:ln>
            <a:noFill/>
          </a:ln>
        </p:spPr>
      </p:pic>
      <p:sp>
        <p:nvSpPr>
          <p:cNvPr id="694" name="Google Shape;694;p69"/>
          <p:cNvSpPr txBox="1"/>
          <p:nvPr/>
        </p:nvSpPr>
        <p:spPr>
          <a:xfrm>
            <a:off x="2531712" y="5640998"/>
            <a:ext cx="4080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Ganga Bruta </a:t>
            </a:r>
            <a:r>
              <a:rPr lang="pt-BR" sz="1800">
                <a:solidFill>
                  <a:schemeClr val="dk1"/>
                </a:solidFill>
                <a:latin typeface="Calibri"/>
                <a:ea typeface="Calibri"/>
                <a:cs typeface="Calibri"/>
                <a:sym typeface="Calibri"/>
              </a:rPr>
              <a:t>(1933), de Humberto Mauro</a:t>
            </a:r>
            <a:endParaRPr i="1" sz="1800">
              <a:solidFill>
                <a:schemeClr val="dk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descr="O Cangaceiro - Festival do Rio" id="699" name="Google Shape;699;p70"/>
          <p:cNvPicPr preferRelativeResize="0"/>
          <p:nvPr/>
        </p:nvPicPr>
        <p:blipFill rotWithShape="1">
          <a:blip r:embed="rId3">
            <a:alphaModFix/>
          </a:blip>
          <a:srcRect b="0" l="0" r="0" t="0"/>
          <a:stretch/>
        </p:blipFill>
        <p:spPr>
          <a:xfrm>
            <a:off x="730200" y="864475"/>
            <a:ext cx="7683576" cy="5129051"/>
          </a:xfrm>
          <a:prstGeom prst="rect">
            <a:avLst/>
          </a:prstGeom>
          <a:noFill/>
          <a:ln>
            <a:noFill/>
          </a:ln>
        </p:spPr>
      </p:pic>
      <p:sp>
        <p:nvSpPr>
          <p:cNvPr id="700" name="Google Shape;700;p70"/>
          <p:cNvSpPr txBox="1"/>
          <p:nvPr/>
        </p:nvSpPr>
        <p:spPr>
          <a:xfrm>
            <a:off x="2720402" y="5993526"/>
            <a:ext cx="3703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O Cangaceiro</a:t>
            </a:r>
            <a:r>
              <a:rPr lang="pt-BR" sz="1800">
                <a:solidFill>
                  <a:schemeClr val="dk1"/>
                </a:solidFill>
                <a:latin typeface="Calibri"/>
                <a:ea typeface="Calibri"/>
                <a:cs typeface="Calibri"/>
                <a:sym typeface="Calibri"/>
              </a:rPr>
              <a:t> (1953), de Lima Barreto</a:t>
            </a:r>
            <a:endParaRPr i="1" sz="1800">
              <a:solidFill>
                <a:schemeClr val="dk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descr="Nem Sansão Nem Dalila&quot;, um dos melhores momentos de OSCARITO" id="705" name="Google Shape;705;p71"/>
          <p:cNvPicPr preferRelativeResize="0"/>
          <p:nvPr/>
        </p:nvPicPr>
        <p:blipFill rotWithShape="1">
          <a:blip r:embed="rId3">
            <a:alphaModFix/>
          </a:blip>
          <a:srcRect b="0" l="0" r="0" t="0"/>
          <a:stretch/>
        </p:blipFill>
        <p:spPr>
          <a:xfrm>
            <a:off x="464287" y="1269050"/>
            <a:ext cx="8215374" cy="4319900"/>
          </a:xfrm>
          <a:prstGeom prst="rect">
            <a:avLst/>
          </a:prstGeom>
          <a:noFill/>
          <a:ln>
            <a:noFill/>
          </a:ln>
        </p:spPr>
      </p:pic>
      <p:sp>
        <p:nvSpPr>
          <p:cNvPr id="706" name="Google Shape;706;p71"/>
          <p:cNvSpPr txBox="1"/>
          <p:nvPr/>
        </p:nvSpPr>
        <p:spPr>
          <a:xfrm>
            <a:off x="2173195" y="5588942"/>
            <a:ext cx="4797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Nem Sansão, nem Dalila </a:t>
            </a:r>
            <a:r>
              <a:rPr lang="pt-BR" sz="1800">
                <a:solidFill>
                  <a:schemeClr val="dk1"/>
                </a:solidFill>
                <a:latin typeface="Calibri"/>
                <a:ea typeface="Calibri"/>
                <a:cs typeface="Calibri"/>
                <a:sym typeface="Calibri"/>
              </a:rPr>
              <a:t>(1954), de Carlos Manga</a:t>
            </a:r>
            <a:endParaRPr i="1" sz="1800">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descr="A história por trás da música “Tristeza do Jeca” - Solutudo" id="711" name="Google Shape;711;p72"/>
          <p:cNvPicPr preferRelativeResize="0"/>
          <p:nvPr/>
        </p:nvPicPr>
        <p:blipFill rotWithShape="1">
          <a:blip r:embed="rId3">
            <a:alphaModFix/>
          </a:blip>
          <a:srcRect b="0" l="0" r="0" t="0"/>
          <a:stretch/>
        </p:blipFill>
        <p:spPr>
          <a:xfrm>
            <a:off x="856875" y="932900"/>
            <a:ext cx="7430275" cy="4992200"/>
          </a:xfrm>
          <a:prstGeom prst="rect">
            <a:avLst/>
          </a:prstGeom>
          <a:noFill/>
          <a:ln>
            <a:noFill/>
          </a:ln>
        </p:spPr>
      </p:pic>
      <p:sp>
        <p:nvSpPr>
          <p:cNvPr id="712" name="Google Shape;712;p72"/>
          <p:cNvSpPr txBox="1"/>
          <p:nvPr/>
        </p:nvSpPr>
        <p:spPr>
          <a:xfrm>
            <a:off x="2361915" y="5925106"/>
            <a:ext cx="4420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pt-BR" sz="1800">
                <a:solidFill>
                  <a:schemeClr val="dk1"/>
                </a:solidFill>
                <a:latin typeface="Calibri"/>
                <a:ea typeface="Calibri"/>
                <a:cs typeface="Calibri"/>
                <a:sym typeface="Calibri"/>
              </a:rPr>
              <a:t>Tristeza do Jeca</a:t>
            </a:r>
            <a:r>
              <a:rPr lang="pt-BR" sz="1800">
                <a:solidFill>
                  <a:schemeClr val="dk1"/>
                </a:solidFill>
                <a:latin typeface="Calibri"/>
                <a:ea typeface="Calibri"/>
                <a:cs typeface="Calibri"/>
                <a:sym typeface="Calibri"/>
              </a:rPr>
              <a:t> (1961), de Amácio Mazzaropi</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2025-08-04T09:59:07Z</dcterms:created>
  <dc:creator>Instituto de Economia</dc:creator>
</cp:coreProperties>
</file>