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76" roundtripDataSignature="AMtx7mjnWcEFKmgpoJAquayZg5doaJbj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76" Type="http://customschemas.google.com/relationships/presentationmetadata" Target="meta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645ee278c4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645ee278c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3645ee278c4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645ee278c4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645ee278c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3645ee278c4_0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645ee278c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645ee278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3645ee278c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645ee278c4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645ee278c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3645ee278c4_0_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4597702d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64597702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64597702d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7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7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7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7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7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jpg"/><Relationship Id="rId4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jpg"/><Relationship Id="rId4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5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8.jpg"/><Relationship Id="rId5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2.jpg"/><Relationship Id="rId4" Type="http://schemas.openxmlformats.org/officeDocument/2006/relationships/image" Target="../media/image3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0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9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5.jpg"/><Relationship Id="rId4" Type="http://schemas.openxmlformats.org/officeDocument/2006/relationships/image" Target="../media/image3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6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685800" y="1052736"/>
            <a:ext cx="7772400" cy="2736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pt-BR"/>
              <a:t>Uma introdução à história do cinema: dos precursores aos modernos</a:t>
            </a:r>
            <a:endParaRPr/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Diogo Rossi Ambiel Facini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CCEV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www.researchgate.net/publication/318333945/figure/fig4/AS:514769264144384@1499741964584/Figura-4-Fotografi-a-de-um-Cinetoscopio-em-1894-sendo-operado-por-um-funcionario-de.png" id="152" name="Google Shape;1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8" y="722925"/>
            <a:ext cx="7058026" cy="411857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9"/>
          <p:cNvSpPr txBox="1"/>
          <p:nvPr/>
        </p:nvSpPr>
        <p:spPr>
          <a:xfrm>
            <a:off x="1852053" y="4841489"/>
            <a:ext cx="543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cinetoscópio de Thomas Edison: experiência individual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Os irmãos Lumière</a:t>
            </a:r>
            <a:endParaRPr sz="4000"/>
          </a:p>
        </p:txBody>
      </p:sp>
      <p:sp>
        <p:nvSpPr>
          <p:cNvPr id="159" name="Google Shape;159;p10"/>
          <p:cNvSpPr txBox="1"/>
          <p:nvPr>
            <p:ph idx="1" type="body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Auguste e Louis Lumière.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Donos de uma fábrica de produtos fotográficos, herança de família.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Inven</a:t>
            </a:r>
            <a:r>
              <a:rPr lang="pt-BR" sz="2400"/>
              <a:t>taram o cinematógrafo: máquina que filmava, copiava e projetava o filme.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28 de dezembro de 1895: primeira exibição coletiva paga de filmes, em Paris, no Grand Café, situado no Boulevard des Capucines.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Visão do cinema focada na técnica e no </a:t>
            </a:r>
            <a:r>
              <a:rPr lang="pt-BR" sz="2400"/>
              <a:t>documental.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Não viram o cinema como um meio de contar histórias e de entreter (apesar de pequenas experiências narrativas).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Ajudaram a espalhar a sua invenção pelo mundo.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uguste e Louis Lumière – Wikipédia, a enciclopédia livre" id="164" name="Google Shape;16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196750"/>
            <a:ext cx="3015896" cy="405902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1"/>
          <p:cNvSpPr txBox="1"/>
          <p:nvPr/>
        </p:nvSpPr>
        <p:spPr>
          <a:xfrm>
            <a:off x="1007109" y="5255785"/>
            <a:ext cx="193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irmãos Lumière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rrivée d'un train à La Ciotat | Catalogue Lumière" id="166" name="Google Shape;16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5976" y="1606081"/>
            <a:ext cx="4264946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1"/>
          <p:cNvSpPr txBox="1"/>
          <p:nvPr/>
        </p:nvSpPr>
        <p:spPr>
          <a:xfrm>
            <a:off x="5124204" y="4846450"/>
            <a:ext cx="272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Chegada do trem à estação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(1896)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000"/>
              <a:t>Georges Meliès</a:t>
            </a:r>
            <a:endParaRPr sz="4000"/>
          </a:p>
        </p:txBody>
      </p:sp>
      <p:sp>
        <p:nvSpPr>
          <p:cNvPr id="173" name="Google Shape;173;p12"/>
          <p:cNvSpPr txBox="1"/>
          <p:nvPr>
            <p:ph idx="1" type="body"/>
          </p:nvPr>
        </p:nvSpPr>
        <p:spPr>
          <a:xfrm>
            <a:off x="457200" y="1600200"/>
            <a:ext cx="8229600" cy="5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Mágico e ilusionista.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Precursor da vertente ficcional do cinema e dos efeitos especiais.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Uso de trucagens (cortes, exposições múltiplas, reprodução acelerada etc.) para criar efeitos fantásticos.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Considerado o “pai” do cinema fantástico e do cinema de ficção científica.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Viagem à lua</a:t>
            </a:r>
            <a:r>
              <a:rPr lang="pt-BR" sz="2400"/>
              <a:t> (1902): um dos seus filmes mais emblemáticos.</a:t>
            </a:r>
            <a:endParaRPr i="1"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Retratado em </a:t>
            </a:r>
            <a:r>
              <a:rPr i="1" lang="pt-BR" sz="2400"/>
              <a:t>A invenção de Hugo Cabret</a:t>
            </a:r>
            <a:r>
              <a:rPr lang="pt-BR" sz="2400"/>
              <a:t>, de Martin Scorsese (2011).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 Universo de Georges Méliès | Blog Vintage Pri | moda retrô, beleza,  livros, cultura vintage, resenhas e tudo que me inspira |" id="178" name="Google Shape;17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7428" y="332656"/>
            <a:ext cx="4589145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3"/>
          <p:cNvSpPr txBox="1"/>
          <p:nvPr/>
        </p:nvSpPr>
        <p:spPr>
          <a:xfrm>
            <a:off x="3154913" y="6047644"/>
            <a:ext cx="283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Georges Meliès (1861-1938)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imeira ficção do cinema, &quot;Viagem à Lua&quot; completa 120 anos" id="184" name="Google Shape;18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1484784"/>
            <a:ext cx="8412480" cy="42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4"/>
          <p:cNvSpPr txBox="1"/>
          <p:nvPr/>
        </p:nvSpPr>
        <p:spPr>
          <a:xfrm>
            <a:off x="1605451" y="5691017"/>
            <a:ext cx="593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Viagem à Lua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(1902): um dos precursores da ficção científica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/>
              <a:t>Alice Guy-Blaché e as mulheres no início</a:t>
            </a:r>
            <a:endParaRPr/>
          </a:p>
        </p:txBody>
      </p:sp>
      <p:sp>
        <p:nvSpPr>
          <p:cNvPr id="191" name="Google Shape;191;p15"/>
          <p:cNvSpPr txBox="1"/>
          <p:nvPr>
            <p:ph idx="1" type="body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As mulheres desempenharam uma participação ativa nas primeiras décadas do cinema (até a chegada do cinema sonoro), em funções mais ligadas à produção nos bastidores.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Alice Guy-Blaché: cineasta francesa, foi uma grande pioneira no cinema.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Seu primeiro filme foi </a:t>
            </a:r>
            <a:r>
              <a:rPr i="1" lang="pt-BR" sz="2400"/>
              <a:t>La Fée aux Choux</a:t>
            </a:r>
            <a:r>
              <a:rPr lang="pt-BR" sz="2400"/>
              <a:t>, de 1896.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Alice foi uma precursora no desenvolvimento das narrativas fílmicas.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Imprimiu um olhar poético em suas obras, como em </a:t>
            </a:r>
            <a:r>
              <a:rPr i="1" lang="pt-BR" sz="2400"/>
              <a:t>O Cair das Folhas </a:t>
            </a:r>
            <a:r>
              <a:rPr lang="pt-BR" sz="2400"/>
              <a:t>(1912).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 participação das mulheres caiu conforme o cinema foi se tornando uma arte mais industrial (e mais lucrativa).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 Cair das Folhas (Falling Leaves, 1912) de Alice Guy Blache | Legendado em  Português" id="196" name="Google Shape;19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9977" y="2276872"/>
            <a:ext cx="4572000" cy="342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6"/>
          <p:cNvSpPr txBox="1"/>
          <p:nvPr/>
        </p:nvSpPr>
        <p:spPr>
          <a:xfrm>
            <a:off x="5198814" y="5705880"/>
            <a:ext cx="245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Cair das Folhas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(1912)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lice Guy Blaché – Wikipédia, a enciclopédia livre" id="198" name="Google Shape;19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980728"/>
            <a:ext cx="3349859" cy="472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6"/>
          <p:cNvSpPr txBox="1"/>
          <p:nvPr/>
        </p:nvSpPr>
        <p:spPr>
          <a:xfrm>
            <a:off x="592372" y="5705880"/>
            <a:ext cx="295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Alice Guy-Blaché (1873-1968)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O período do primeiro cinema</a:t>
            </a:r>
            <a:endParaRPr/>
          </a:p>
        </p:txBody>
      </p:sp>
      <p:sp>
        <p:nvSpPr>
          <p:cNvPr id="205" name="Google Shape;205;p17"/>
          <p:cNvSpPr txBox="1"/>
          <p:nvPr>
            <p:ph idx="1" type="body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1895-1914.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Planos únicos (sem cortes), enquadramentos frontais e abertos, semelhantes à visão no teatro.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Esboços de história.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Produções anárquicas.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Criatividade sem restrições.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Ligação com o mundo dos divertimentos (feiras de variedades) e grande apelo popular.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cinema vai se institucionalizando e se refinando, na busca pelas classes médias e altas.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Pathé Frères: grande produtora do período, até a Primeira Guerra Mundial.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O cinema vai ganhando traços</a:t>
            </a:r>
            <a:endParaRPr/>
          </a:p>
        </p:txBody>
      </p:sp>
      <p:sp>
        <p:nvSpPr>
          <p:cNvPr id="211" name="Google Shape;211;p18"/>
          <p:cNvSpPr txBox="1"/>
          <p:nvPr>
            <p:ph idx="1" type="body"/>
          </p:nvPr>
        </p:nvSpPr>
        <p:spPr>
          <a:xfrm>
            <a:off x="467544" y="1340768"/>
            <a:ext cx="8229600" cy="5328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A vida de um bombeiro americano </a:t>
            </a:r>
            <a:r>
              <a:rPr lang="pt-BR" sz="2400"/>
              <a:t>(1903), de Edwin S. Porter: uso de cortes, do close e de montagem alternada.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The Story of the Kelly Gang </a:t>
            </a:r>
            <a:r>
              <a:rPr lang="pt-BR" sz="2400"/>
              <a:t>(1906), de Charles Tait (Austrália): primeiro longa-metragem do mundo.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Itália: grandes épicos em escala monumental, como </a:t>
            </a:r>
            <a:r>
              <a:rPr i="1" lang="pt-BR" sz="2400"/>
              <a:t>Quo Vadis </a:t>
            </a:r>
            <a:r>
              <a:rPr lang="pt-BR" sz="2400"/>
              <a:t>(1913) e </a:t>
            </a:r>
            <a:r>
              <a:rPr i="1" lang="pt-BR" sz="2400"/>
              <a:t>Cabíria</a:t>
            </a:r>
            <a:r>
              <a:rPr lang="pt-BR" sz="2400"/>
              <a:t> (1914).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Uso de cartelas (intertítulos) já na primeira década do século XX. Presença de comentadores e da importante figura do </a:t>
            </a:r>
            <a:r>
              <a:rPr i="1" lang="pt-BR" sz="2400"/>
              <a:t>benshi</a:t>
            </a:r>
            <a:r>
              <a:rPr lang="pt-BR" sz="2400"/>
              <a:t> no Japão.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Desenvolvimento de narrativas mais sólidas se vincula à busca por um público de classes mais altas.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Após a 1ª Guerra Mundial, EUA assumem a dianteira da produção mundial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Organização do Curso</a:t>
            </a:r>
            <a:endParaRPr sz="4000"/>
          </a:p>
        </p:txBody>
      </p:sp>
      <p:sp>
        <p:nvSpPr>
          <p:cNvPr id="96" name="Google Shape;96;p2"/>
          <p:cNvSpPr txBox="1"/>
          <p:nvPr>
            <p:ph idx="1" type="body"/>
          </p:nvPr>
        </p:nvSpPr>
        <p:spPr>
          <a:xfrm>
            <a:off x="457200" y="1600200"/>
            <a:ext cx="8229600" cy="4781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	Curso introdutório à história do cinema, que vai dos seus inícios até os anos 1980.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Dividido em três aulas: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16/8 – Aula 1: O surgimento do cinema e o período silencioso/mudo (de 1895 até 1927)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23/8 – Aula 2: O cinema clássico americano e algumas movimentações importantes no mundo (de 1927 até 1959)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30/8 – Aula 3: O cinema moderno (de 1959 até anos 1980)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fe of an American Fireman - Wikipedia" id="216" name="Google Shape;21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484784"/>
            <a:ext cx="3936437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 txBox="1"/>
          <p:nvPr/>
        </p:nvSpPr>
        <p:spPr>
          <a:xfrm>
            <a:off x="255476" y="4437109"/>
            <a:ext cx="392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 de um bombeiro americano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(1903)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rítica | Cabíria (1914) - Plano Crítico" id="218" name="Google Shape;21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7984" y="1484784"/>
            <a:ext cx="4428492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9"/>
          <p:cNvSpPr txBox="1"/>
          <p:nvPr/>
        </p:nvSpPr>
        <p:spPr>
          <a:xfrm>
            <a:off x="5892679" y="4437109"/>
            <a:ext cx="149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Cabíria (1914)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i="1" lang="pt-BR"/>
              <a:t>Studio System </a:t>
            </a:r>
            <a:r>
              <a:rPr lang="pt-BR"/>
              <a:t>e</a:t>
            </a:r>
            <a:r>
              <a:rPr i="1" lang="pt-BR"/>
              <a:t> Star System</a:t>
            </a:r>
            <a:endParaRPr i="1"/>
          </a:p>
        </p:txBody>
      </p:sp>
      <p:sp>
        <p:nvSpPr>
          <p:cNvPr id="225" name="Google Shape;225;p20"/>
          <p:cNvSpPr txBox="1"/>
          <p:nvPr>
            <p:ph idx="1" type="body"/>
          </p:nvPr>
        </p:nvSpPr>
        <p:spPr>
          <a:xfrm>
            <a:off x="457200" y="1412776"/>
            <a:ext cx="8229600" cy="5112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Nos EUA, os estúdios, em estilo de linha de montagem, controlam rigorosamente (e ditatorialmente) a produção dos filmes e os contratos dos atores.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poder e até o lado criativo se concentram nos produtores e nos donos de estúdio (aqueles que controlam o dinheiro).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Não havia muito a noção do diretor como criador, algo que foi se consolidar algumas décadas mais tarde.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No período silencioso, formou-se também o </a:t>
            </a:r>
            <a:r>
              <a:rPr i="1" lang="pt-BR" sz="2400"/>
              <a:t>star system</a:t>
            </a:r>
            <a:r>
              <a:rPr lang="pt-BR" sz="2400"/>
              <a:t>, o sistema de criação e perpetuação das estrelas.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Os atores e as atrizes adquiriam um caráter mágico, mítico, que extrapolava os filmes que faziam, mantendo os espectadores e os fazendo-os voltar sempre aos cinemas.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defined" id="230" name="Google Shape;2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0771" y="188640"/>
            <a:ext cx="4182459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1"/>
          <p:cNvSpPr txBox="1"/>
          <p:nvPr/>
        </p:nvSpPr>
        <p:spPr>
          <a:xfrm>
            <a:off x="575556" y="5589239"/>
            <a:ext cx="799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Lilian Gish (1893-1993), presente em muitos filmes de D. W. Griffith, é considerada a maior atriz do período silencioso de Hollywood e também uma de suas maiores estrelas.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D. W. Griffith: glória e infâmia</a:t>
            </a:r>
            <a:endParaRPr/>
          </a:p>
        </p:txBody>
      </p:sp>
      <p:sp>
        <p:nvSpPr>
          <p:cNvPr id="237" name="Google Shape;237;p22"/>
          <p:cNvSpPr txBox="1"/>
          <p:nvPr>
            <p:ph idx="1" type="body"/>
          </p:nvPr>
        </p:nvSpPr>
        <p:spPr>
          <a:xfrm>
            <a:off x="307825" y="1417650"/>
            <a:ext cx="8592900" cy="51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Dirigiu mais de 500 filmes ao longo da vida.</a:t>
            </a:r>
            <a:endParaRPr/>
          </a:p>
          <a:p>
            <a:pPr indent="-33655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Sistematizou e empregou regularmente inúmeras técnicas experimentadas até então.</a:t>
            </a:r>
            <a:endParaRPr sz="3100"/>
          </a:p>
          <a:p>
            <a:pPr indent="-33655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Um dos precursores da montagem alternada e da montagem paralela.</a:t>
            </a:r>
            <a:endParaRPr sz="3100"/>
          </a:p>
          <a:p>
            <a:pPr indent="-33655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Um dos pais do cinema clássico de entretenimento de Hollywood.</a:t>
            </a:r>
            <a:endParaRPr sz="3100"/>
          </a:p>
          <a:p>
            <a:pPr indent="-33655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i="1" lang="pt-BR" sz="2300"/>
              <a:t>O Nascimento de uma Nação </a:t>
            </a:r>
            <a:r>
              <a:rPr lang="pt-BR" sz="2300"/>
              <a:t>(1915): sugestão de inferioridade dos negros e apoio à Ku Klux Klan.</a:t>
            </a:r>
            <a:endParaRPr sz="3100"/>
          </a:p>
          <a:p>
            <a:pPr indent="-33655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i="1" lang="pt-BR" sz="2300"/>
              <a:t>Intolerância</a:t>
            </a:r>
            <a:r>
              <a:rPr lang="pt-BR" sz="2300"/>
              <a:t> (1916): apresentação de 4 histórias em tempos e espaços diferentes, que se alternam, reunidas pelo tema da intolerância.</a:t>
            </a:r>
            <a:endParaRPr sz="2300"/>
          </a:p>
          <a:p>
            <a:pPr indent="-33655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Babilônia; Tempo de Jesus (Vida e Morte); Renascimento (Massacre de São Bartolomeu); e tempos atuais (tema do crime).</a:t>
            </a:r>
            <a:endParaRPr i="1" sz="23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Hundred Years Later, “The Birth of a Nation” Hasn't Gone Away | The New  Yorker" id="242" name="Google Shape;2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2348880"/>
            <a:ext cx="3919423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Importance of Being Awful | Fritz Lang's Crotch Shot (and other film  essays you never thought you'd want to read)" id="243" name="Google Shape;24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7" y="2348880"/>
            <a:ext cx="4206586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3"/>
          <p:cNvSpPr txBox="1"/>
          <p:nvPr/>
        </p:nvSpPr>
        <p:spPr>
          <a:xfrm>
            <a:off x="2087700" y="5445225"/>
            <a:ext cx="496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racismo de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nascimento de uma nação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(1914)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/>
          <p:nvPr/>
        </p:nvSpPr>
        <p:spPr>
          <a:xfrm>
            <a:off x="3591731" y="6037269"/>
            <a:ext cx="196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Intolerância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(1916)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cheiro:Griffith-intolerance.jpg" id="250" name="Google Shape;25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5594" y="332656"/>
            <a:ext cx="7272809" cy="5704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"/>
          <p:cNvSpPr txBox="1"/>
          <p:nvPr>
            <p:ph type="title"/>
          </p:nvPr>
        </p:nvSpPr>
        <p:spPr>
          <a:xfrm>
            <a:off x="457200" y="188640"/>
            <a:ext cx="8229600" cy="13681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Oscar Micheaux: o início do cinema negro</a:t>
            </a:r>
            <a:endParaRPr sz="4000"/>
          </a:p>
        </p:txBody>
      </p:sp>
      <p:sp>
        <p:nvSpPr>
          <p:cNvPr id="257" name="Google Shape;257;p25"/>
          <p:cNvSpPr txBox="1"/>
          <p:nvPr>
            <p:ph idx="1" type="body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Insere-se no contexto dos chamados </a:t>
            </a:r>
            <a:r>
              <a:rPr i="1" lang="pt-BR" sz="2400"/>
              <a:t>race films</a:t>
            </a:r>
            <a:r>
              <a:rPr lang="pt-BR" sz="2400"/>
              <a:t>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Considerado o primeiro grande cineasta afro-americano.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Produziu mais de 40 filmes (mudos e falados).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Seu primeiro filme foi </a:t>
            </a:r>
            <a:r>
              <a:rPr i="1" lang="pt-BR" sz="2400"/>
              <a:t>The Homesteader</a:t>
            </a:r>
            <a:r>
              <a:rPr lang="pt-BR" sz="2400"/>
              <a:t>, de 1919, obra que retrata relações entre as raças.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1920, lança </a:t>
            </a:r>
            <a:r>
              <a:rPr i="1" lang="pt-BR" sz="2400"/>
              <a:t>Within Our Gates</a:t>
            </a:r>
            <a:r>
              <a:rPr lang="pt-BR" sz="2400"/>
              <a:t>, espécie de resposta a </a:t>
            </a:r>
            <a:r>
              <a:rPr i="1" lang="pt-BR" sz="2400"/>
              <a:t>O Nascimento de uma Nação.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Seus filmes procuraram se opor às representações negativas dos negros feitas nos filmes dos brancos.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Suas obras abordam temas como linchamento, discriminação no trabalho, estupro, violência popular e exploração econômica.</a:t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 cinema de Oscar Micheaux: ousadia e talento" id="262" name="Google Shape;2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526" y="980728"/>
            <a:ext cx="8448938" cy="475252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 txBox="1"/>
          <p:nvPr/>
        </p:nvSpPr>
        <p:spPr>
          <a:xfrm>
            <a:off x="2118595" y="5733238"/>
            <a:ext cx="490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Oscar Micheaux: o primeiro grande cineasta negro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A comédia no cinema mudo</a:t>
            </a:r>
            <a:endParaRPr sz="4000"/>
          </a:p>
        </p:txBody>
      </p:sp>
      <p:sp>
        <p:nvSpPr>
          <p:cNvPr id="269" name="Google Shape;269;p27"/>
          <p:cNvSpPr txBox="1"/>
          <p:nvPr>
            <p:ph idx="1" type="body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 comédia foi provavelmente o gênero mais importante e inovador do cinema mudo hollywoodiano.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Representada principalmente pela comédia </a:t>
            </a:r>
            <a:r>
              <a:rPr i="1" lang="pt-BR" sz="2400"/>
              <a:t>slapstick</a:t>
            </a:r>
            <a:r>
              <a:rPr lang="pt-BR" sz="2400"/>
              <a:t> (pastelão), caracterizada pela velocidade frenética, pelas perseguições, pelos tombos e pelas tortas na cara.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precursor foi Mack Sennett, que criou os estúdios Keystone em 1912.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Os três grandes nomes da comédia muda foram Charles Chaplin, Buster Keaton e Harold Lloyd.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Com o cinema sonoro, outras formas de comédia ganharam importância, ainda que o </a:t>
            </a:r>
            <a:r>
              <a:rPr i="1" lang="pt-BR" sz="2400"/>
              <a:t>slapstick</a:t>
            </a:r>
            <a:r>
              <a:rPr lang="pt-BR" sz="2400"/>
              <a:t> seguisse tendo relevância (principalmente com O Gordo e o Magro).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defined" id="274" name="Google Shape;2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2905" y="692695"/>
            <a:ext cx="6538190" cy="522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8"/>
          <p:cNvSpPr txBox="1"/>
          <p:nvPr/>
        </p:nvSpPr>
        <p:spPr>
          <a:xfrm>
            <a:off x="1721405" y="5915075"/>
            <a:ext cx="570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de Mack Sennett e dos estúdios da Keystone em 1915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Referências e indicações</a:t>
            </a:r>
            <a:endParaRPr sz="4000"/>
          </a:p>
        </p:txBody>
      </p:sp>
      <p:sp>
        <p:nvSpPr>
          <p:cNvPr id="102" name="Google Shape;102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pt-BR" sz="2400"/>
              <a:t>Livros: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História do Cinema: dos Clássicos Mudos ao Cinema Moderno</a:t>
            </a:r>
            <a:r>
              <a:rPr lang="pt-BR" sz="2400"/>
              <a:t>, de Mark Cousins. Editora Martins Fontes. 2013 [2004].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História do cinema mundial</a:t>
            </a:r>
            <a:r>
              <a:rPr lang="pt-BR" sz="2400"/>
              <a:t>, de Franthiesco Ballerini. Summus Editorial. 2020.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O primeiro cinema: espetáculo, narração, domesticação</a:t>
            </a:r>
            <a:r>
              <a:rPr lang="pt-BR" sz="2400"/>
              <a:t>, de Flávia Cesarino Costa. Azougue Editorial. 2005.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Vocês ainda não ouviram nada: a barulhenta história do cinema mudo</a:t>
            </a:r>
            <a:r>
              <a:rPr lang="pt-BR" sz="2400"/>
              <a:t>, de Celso Sabadin. Summus Editorial. 2009.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pt-BR" sz="2400"/>
              <a:t>Série documental </a:t>
            </a:r>
            <a:r>
              <a:rPr i="1" lang="pt-BR" sz="2400"/>
              <a:t>A história do cinema: uma Odisseia</a:t>
            </a:r>
            <a:r>
              <a:rPr lang="pt-BR" sz="2400"/>
              <a:t>, de Mark Cousins. 2011.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Charles Chaplin (1889-1977)</a:t>
            </a:r>
            <a:endParaRPr sz="4000"/>
          </a:p>
        </p:txBody>
      </p:sp>
      <p:sp>
        <p:nvSpPr>
          <p:cNvPr id="281" name="Google Shape;281;p29"/>
          <p:cNvSpPr txBox="1"/>
          <p:nvPr>
            <p:ph idx="1" type="body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Na Inglaterra, terra natal, inicia a carreira ainda criança como dançarino e ator no teatro de variedades.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Começa </a:t>
            </a:r>
            <a:r>
              <a:rPr lang="pt-BR" sz="2400"/>
              <a:t>no cinema em 1914, na Keystone de Mack Sennett.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pouco tempo, começa a dirigir os próprios filmes, além de atuar como roteirista, montador e produtor (e posteriormente também como compositor da trilha sonora).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Sua marca principal é o personagem Carlitos, com seu chapéu coco, seu bigode, suas bengalas e seus sapatos gastos.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Já em </a:t>
            </a:r>
            <a:r>
              <a:rPr i="1" lang="pt-BR" sz="2400"/>
              <a:t>O Vagabundo</a:t>
            </a:r>
            <a:r>
              <a:rPr lang="pt-BR" sz="2400"/>
              <a:t>, de 1915, apresenta uma de suas características principais: a mistura de elementos cômicos e sentimentais.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Além disso, sua obra é lúdica, brincando com objetos.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d Auto Races at Venice (1914) A Silent Film Review – Movies Silently" id="286" name="Google Shape;28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979" y="548680"/>
            <a:ext cx="6480042" cy="486003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 txBox="1"/>
          <p:nvPr/>
        </p:nvSpPr>
        <p:spPr>
          <a:xfrm>
            <a:off x="824838" y="5408689"/>
            <a:ext cx="74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Primeira aparição de Carlitos, em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Corridas de Automóveis para Meninos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(1914)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Charles Chaplin (1889-1977)</a:t>
            </a:r>
            <a:endParaRPr/>
          </a:p>
        </p:txBody>
      </p:sp>
      <p:sp>
        <p:nvSpPr>
          <p:cNvPr id="293" name="Google Shape;293;p31"/>
          <p:cNvSpPr txBox="1"/>
          <p:nvPr>
            <p:ph idx="1" type="body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Sua obra rapidamente ganha contornos sociais, retratando, por exemplo, pessoas de classes baixas (</a:t>
            </a:r>
            <a:r>
              <a:rPr i="1" lang="pt-BR" sz="2400"/>
              <a:t>Rua da Paz</a:t>
            </a:r>
            <a:r>
              <a:rPr lang="pt-BR" sz="2400"/>
              <a:t>,</a:t>
            </a:r>
            <a:r>
              <a:rPr i="1" lang="pt-BR" sz="2400"/>
              <a:t> </a:t>
            </a:r>
            <a:r>
              <a:rPr lang="pt-BR" sz="2400"/>
              <a:t>1917) e imigrantes (</a:t>
            </a:r>
            <a:r>
              <a:rPr i="1" lang="pt-BR" sz="2400"/>
              <a:t>The </a:t>
            </a:r>
            <a:r>
              <a:rPr i="1" lang="pt-BR" sz="2400"/>
              <a:t>Immigrant</a:t>
            </a:r>
            <a:r>
              <a:rPr lang="pt-BR" sz="2400"/>
              <a:t>, 1917).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1921, lança um dos seus filmes mais bem-sucedidos, </a:t>
            </a:r>
            <a:r>
              <a:rPr i="1" lang="pt-BR" sz="2400"/>
              <a:t>O Garoto</a:t>
            </a:r>
            <a:r>
              <a:rPr lang="pt-BR" sz="2400"/>
              <a:t> (The Kid), em que Carlitos ocupa o “papel” de pai.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Nos anos 1920, realiza grandes filmes, como </a:t>
            </a:r>
            <a:r>
              <a:rPr i="1" lang="pt-BR" sz="2400"/>
              <a:t>Em Busca do Ouro</a:t>
            </a:r>
            <a:r>
              <a:rPr lang="pt-BR" sz="2400"/>
              <a:t> (1925) e </a:t>
            </a:r>
            <a:r>
              <a:rPr i="1" lang="pt-BR" sz="2400"/>
              <a:t>O Circo</a:t>
            </a:r>
            <a:r>
              <a:rPr lang="pt-BR" sz="2400"/>
              <a:t> (1928).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Chaplin se posiciona contra a chegada do cinema sonoro (1927), e em 1931 lança um filme sem falas: </a:t>
            </a:r>
            <a:r>
              <a:rPr i="1" lang="pt-BR" sz="2400"/>
              <a:t>Luzes da Cidade</a:t>
            </a:r>
            <a:r>
              <a:rPr lang="pt-BR" sz="2400"/>
              <a:t>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1936, ainda sem fazer Carlitos falar, lança </a:t>
            </a:r>
            <a:r>
              <a:rPr i="1" lang="pt-BR" sz="2400"/>
              <a:t>Tempos Modernos</a:t>
            </a:r>
            <a:r>
              <a:rPr lang="pt-BR" sz="2400"/>
              <a:t>, filme que critica a mecanização e a alienação do trabalho.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Immigrant (Short 1917) - IMDb" id="298" name="Google Shape;29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572" y="332656"/>
            <a:ext cx="7704856" cy="544002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2"/>
          <p:cNvSpPr txBox="1"/>
          <p:nvPr/>
        </p:nvSpPr>
        <p:spPr>
          <a:xfrm>
            <a:off x="3591596" y="5772663"/>
            <a:ext cx="196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Imigrante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(1917)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Charles Chaplin (1889-1977)</a:t>
            </a:r>
            <a:endParaRPr/>
          </a:p>
        </p:txBody>
      </p:sp>
      <p:sp>
        <p:nvSpPr>
          <p:cNvPr id="305" name="Google Shape;305;p33"/>
          <p:cNvSpPr txBox="1"/>
          <p:nvPr>
            <p:ph idx="1" type="body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1940, lança </a:t>
            </a:r>
            <a:r>
              <a:rPr i="1" lang="pt-BR" sz="2400"/>
              <a:t>O Grande Ditador</a:t>
            </a:r>
            <a:r>
              <a:rPr lang="pt-BR" sz="2400"/>
              <a:t>, obra em que confronta Adolf Hitler, satirizado como Adenoid Hynkel.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Ainda nos EUA, Chaplin produz mais dois filmes: </a:t>
            </a:r>
            <a:r>
              <a:rPr i="1" lang="pt-BR" sz="2400"/>
              <a:t>Monsieur Verdoux </a:t>
            </a:r>
            <a:r>
              <a:rPr lang="pt-BR" sz="2400"/>
              <a:t>(1947), espécie de crítica ao capitalismo, e </a:t>
            </a:r>
            <a:r>
              <a:rPr i="1" lang="pt-BR" sz="2400"/>
              <a:t>Luzes da Ribalta </a:t>
            </a:r>
            <a:r>
              <a:rPr lang="pt-BR" sz="2400"/>
              <a:t>(1952), filme de teor autobiográfico.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No contexto do Macarthismo, com a caça aos comunistas nos EUA, Chaplin (imigrante) foi um dos alvos mais frequentes.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1952, ele faz uma viagem a Londres para a estreia de Luzes da Ribalta, mas então o seu visto de entrada para os EUA é negado; com isso, instala-se na Suíça.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Fez mais dois filmes: </a:t>
            </a:r>
            <a:r>
              <a:rPr i="1" lang="pt-BR" sz="2400"/>
              <a:t>Um Rei em Nova York </a:t>
            </a:r>
            <a:r>
              <a:rPr lang="pt-BR" sz="2400"/>
              <a:t>(1957) e </a:t>
            </a:r>
            <a:r>
              <a:rPr i="1" lang="pt-BR" sz="2400"/>
              <a:t>Uma Condessa de Hong Kong </a:t>
            </a:r>
            <a:r>
              <a:rPr lang="pt-BR" sz="2400"/>
              <a:t>(1967).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nsieur Verdoux (Criterion Collection) | Amazon.com.br" id="310" name="Google Shape;31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612" y="404664"/>
            <a:ext cx="6984776" cy="560188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4"/>
          <p:cNvSpPr txBox="1"/>
          <p:nvPr/>
        </p:nvSpPr>
        <p:spPr>
          <a:xfrm>
            <a:off x="3297606" y="6006562"/>
            <a:ext cx="254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Monsieur Verdoux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(1947)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Buster Keaton (1895-1966)</a:t>
            </a:r>
            <a:endParaRPr sz="4000"/>
          </a:p>
        </p:txBody>
      </p:sp>
      <p:sp>
        <p:nvSpPr>
          <p:cNvPr id="317" name="Google Shape;317;p35"/>
          <p:cNvSpPr txBox="1"/>
          <p:nvPr>
            <p:ph idx="1" type="body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Nasceu numa família de </a:t>
            </a:r>
            <a:r>
              <a:rPr i="1" lang="pt-BR" sz="2400"/>
              <a:t>vaudeville</a:t>
            </a:r>
            <a:r>
              <a:rPr lang="pt-BR" sz="2400"/>
              <a:t> estadunidense e começou a se apresentar aos 3 anos.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Conhecido como “S</a:t>
            </a:r>
            <a:r>
              <a:rPr i="1" lang="pt-BR" sz="2400"/>
              <a:t>toneface</a:t>
            </a:r>
            <a:r>
              <a:rPr lang="pt-BR" sz="2400"/>
              <a:t>” ou “O homem que nunca ri”, devido à sua atuação facial “neutra”, sem expressões.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auge de sua obra ocorreu nos anos 1920, quando tinha autonomia e liberdade criativa.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Apresenta uma comédia altamente inventiva, de estilo arquitetural, que explora os recursos cinematográficos, o enquadramento e o espaço.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Entre os seus grandes filmes, destacam-se, entre outros: </a:t>
            </a:r>
            <a:r>
              <a:rPr i="1" lang="pt-BR" sz="2400"/>
              <a:t>Sherlock Jr.</a:t>
            </a:r>
            <a:r>
              <a:rPr lang="pt-BR" sz="2400"/>
              <a:t> (1924), </a:t>
            </a:r>
            <a:r>
              <a:rPr i="1" lang="pt-BR" sz="2400"/>
              <a:t>The Navigator</a:t>
            </a:r>
            <a:r>
              <a:rPr lang="pt-BR" sz="2400"/>
              <a:t> (1924) e </a:t>
            </a:r>
            <a:r>
              <a:rPr i="1" lang="pt-BR" sz="2400"/>
              <a:t>A </a:t>
            </a:r>
            <a:r>
              <a:rPr i="1" lang="pt-BR" sz="2400"/>
              <a:t>General </a:t>
            </a:r>
            <a:r>
              <a:rPr lang="pt-BR" sz="2400"/>
              <a:t>(1926).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eneral (1926) | MUBI" id="322" name="Google Shape;32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17" y="620688"/>
            <a:ext cx="8704966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6"/>
          <p:cNvSpPr txBox="1"/>
          <p:nvPr/>
        </p:nvSpPr>
        <p:spPr>
          <a:xfrm>
            <a:off x="3687759" y="5517230"/>
            <a:ext cx="176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General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(1926)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Harold Lloyd (1893-1971)</a:t>
            </a:r>
            <a:endParaRPr sz="4000"/>
          </a:p>
        </p:txBody>
      </p:sp>
      <p:sp>
        <p:nvSpPr>
          <p:cNvPr id="329" name="Google Shape;329;p37"/>
          <p:cNvSpPr txBox="1"/>
          <p:nvPr>
            <p:ph idx="1" type="body"/>
          </p:nvPr>
        </p:nvSpPr>
        <p:spPr>
          <a:xfrm>
            <a:off x="457200" y="1600200"/>
            <a:ext cx="8229600" cy="48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Inicialmente muito influenciado por Chaplin.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Posteriormente, criou um personagem mais original: um homem comum, um pouco mauricinho, que usa um constante óculos redondo, um tanto </a:t>
            </a:r>
            <a:r>
              <a:rPr i="1" lang="pt-BR" sz="2400"/>
              <a:t>nerd</a:t>
            </a:r>
            <a:r>
              <a:rPr lang="pt-BR" sz="2400"/>
              <a:t>, mas com altas habilidades atléticas.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Esse seu apelo do homem comum, do “americano médio”, fez com que o cinema de Lloyd fizesse grande sucesso nos anos 1920.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Seu filme mais famoso, </a:t>
            </a:r>
            <a:r>
              <a:rPr i="1" lang="pt-BR" sz="2400"/>
              <a:t>Safety Last </a:t>
            </a:r>
            <a:r>
              <a:rPr lang="pt-BR" sz="2400"/>
              <a:t>(1923), apresenta uma conhecida sequência final em que o seu personagem se pendura em um relógio no alto de um prédio.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fety Last! (O Homem Mosca): Análise e Impressões – Cine Grandiose" id="334" name="Google Shape;33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786636"/>
            <a:ext cx="8208912" cy="461751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8"/>
          <p:cNvSpPr txBox="1"/>
          <p:nvPr/>
        </p:nvSpPr>
        <p:spPr>
          <a:xfrm>
            <a:off x="3642604" y="5404144"/>
            <a:ext cx="185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Safety Last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(1923)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Referências e indicações</a:t>
            </a:r>
            <a:endParaRPr sz="4000"/>
          </a:p>
        </p:txBody>
      </p:sp>
      <p:pic>
        <p:nvPicPr>
          <p:cNvPr id="108" name="Google Shape;108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2041890"/>
            <a:ext cx="2592288" cy="3773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s tempos do cinema – O Tempo no Cinema" id="109" name="Google Shape;10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2040" y="2060848"/>
            <a:ext cx="2723961" cy="37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O Gordo e o Magro</a:t>
            </a:r>
            <a:endParaRPr/>
          </a:p>
        </p:txBody>
      </p:sp>
      <p:sp>
        <p:nvSpPr>
          <p:cNvPr id="341" name="Google Shape;341;p3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Dupla formada por Oliver Hardy (1892-1957) e Stan Laurel (1890-1965).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Começaram a atuar como dupla em 1926, na fase do cinema mudo.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humor resultava da tensão entre a personalidade do Magro, inocente e tolo, e do Gordo, mais esperto e incisivo.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Fizeram bem a transição para o cinema falado.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Seus filmes usaram bem os sons e as falas para reforçar os elementos cômicos.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Fizeram juntos mais de 100 filmes, entre curtas e longas.</a:t>
            </a:r>
            <a:endParaRPr/>
          </a:p>
          <a:p>
            <a:pPr indent="-1905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Music Box (1932) | Hometowns to Hollywood" id="346" name="Google Shape;34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875" y="404664"/>
            <a:ext cx="809625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0"/>
          <p:cNvSpPr txBox="1"/>
          <p:nvPr/>
        </p:nvSpPr>
        <p:spPr>
          <a:xfrm>
            <a:off x="3470392" y="5814863"/>
            <a:ext cx="220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Music Box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(1932)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Vanguardas Artísticas</a:t>
            </a:r>
            <a:endParaRPr sz="4000"/>
          </a:p>
        </p:txBody>
      </p:sp>
      <p:sp>
        <p:nvSpPr>
          <p:cNvPr id="353" name="Google Shape;353;p41"/>
          <p:cNvSpPr txBox="1"/>
          <p:nvPr>
            <p:ph idx="1" type="body"/>
          </p:nvPr>
        </p:nvSpPr>
        <p:spPr>
          <a:xfrm>
            <a:off x="457200" y="1484775"/>
            <a:ext cx="8229600" cy="51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As primeiras décadas do século XX foram marcadas pelo surgimento, na Europa, das vanguardas artísticas, movimentos modernos organizados que procuraram revolucionar a arte de então.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Essas vanguardas se fizeram presentes também no cinema, principalmente na década de 1920, assumindo, porém, as especificidades dessa forma artística.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As vanguardas mais importantes no cinema foram: construtivismo, surrealismo, impressionismo e expressionismo.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expressionismo, inclusive, pode ser considerado o movimento mais influente do período do cinema mudo.</a:t>
            </a:r>
            <a:endParaRPr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2"/>
          <p:cNvSpPr txBox="1"/>
          <p:nvPr>
            <p:ph type="title"/>
          </p:nvPr>
        </p:nvSpPr>
        <p:spPr>
          <a:xfrm>
            <a:off x="457200" y="274648"/>
            <a:ext cx="82296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Construtivismo Russo</a:t>
            </a:r>
            <a:endParaRPr sz="4000"/>
          </a:p>
        </p:txBody>
      </p:sp>
      <p:sp>
        <p:nvSpPr>
          <p:cNvPr id="359" name="Google Shape;359;p42"/>
          <p:cNvSpPr txBox="1"/>
          <p:nvPr>
            <p:ph idx="1" type="body"/>
          </p:nvPr>
        </p:nvSpPr>
        <p:spPr>
          <a:xfrm>
            <a:off x="457200" y="1313475"/>
            <a:ext cx="8229600" cy="53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Fortemente influenciado pelo contexto da Revolução Russa (1917).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Criação da primeira universidade de cinema do mundo, a Escola de Cinema de Moscou (1919).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Contribuição das ideias de Lev Kuleshov, cineasta e professor de cinema.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Ideia do “Efeito Kuleshov”: a mesma imagem, seguida por imagens diferentes, produz efeitos também diferentes.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Importância da relação entre as imagens, da montagem, mais do que da imagem individual em si.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Visão de que as imagens podem ser ligadas por motivos arbitrários, a partir de objetivos, conceitos e reflexões específicos.</a:t>
            </a:r>
            <a:endParaRPr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g3645ee278c4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225" y="277850"/>
            <a:ext cx="6302300" cy="63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3645ee278c4_0_8"/>
          <p:cNvSpPr txBox="1"/>
          <p:nvPr/>
        </p:nvSpPr>
        <p:spPr>
          <a:xfrm>
            <a:off x="6563700" y="2805900"/>
            <a:ext cx="1517100" cy="12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Famoso cartaz de </a:t>
            </a:r>
            <a:r>
              <a:rPr lang="pt-BR" sz="1800">
                <a:solidFill>
                  <a:srgbClr val="10141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Alexander Rodchenko (1924)</a:t>
            </a:r>
            <a:endParaRPr sz="1800">
              <a:solidFill>
                <a:srgbClr val="101418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"/>
          <p:cNvSpPr txBox="1"/>
          <p:nvPr/>
        </p:nvSpPr>
        <p:spPr>
          <a:xfrm>
            <a:off x="560375" y="5330023"/>
            <a:ext cx="8132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 clássico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 Efeito Kuleshov: uma mesma imagem, dependendo da imagem com a qual se relaciona, pode trazer, nesse exemplo, respectivamente, ideias de fome, tristeza ou desejo.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ffekt Kuleshova (1969) - IMDb" id="372" name="Google Shape;37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6588" y="281925"/>
            <a:ext cx="6730826" cy="50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Construtivismo Russo</a:t>
            </a:r>
            <a:endParaRPr sz="4000"/>
          </a:p>
        </p:txBody>
      </p:sp>
      <p:sp>
        <p:nvSpPr>
          <p:cNvPr id="378" name="Google Shape;378;p44"/>
          <p:cNvSpPr txBox="1"/>
          <p:nvPr>
            <p:ph idx="1" type="body"/>
          </p:nvPr>
        </p:nvSpPr>
        <p:spPr>
          <a:xfrm>
            <a:off x="457200" y="1340768"/>
            <a:ext cx="8229600" cy="52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Visão da arte como meio de construção de um novo mundo.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Principais diretores: Sergei Eisenstein e Dziga Vertov.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Vertov: documentarista, enfatiza o movimento e o ritmo da cidade em </a:t>
            </a:r>
            <a:r>
              <a:rPr i="1" lang="pt-BR" sz="2400"/>
              <a:t>Um Homem com uma Câmera</a:t>
            </a:r>
            <a:r>
              <a:rPr lang="pt-BR" sz="2400"/>
              <a:t>, um dos mais importantes documentários da história. O filme registra o cotidiano da cidade e valoriza as novidades e o desenvolvimento.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Eisenstein: ressalta o choque entre as imagens, de modo a produzir estímulos sensoriais e reflexões sobre a realidade.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Defensor da montagem intelectual e ferrenho opositor da psicologização dos personagens.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Grandes obras: </a:t>
            </a:r>
            <a:r>
              <a:rPr i="1" lang="pt-BR" sz="2400"/>
              <a:t>A Greve</a:t>
            </a:r>
            <a:r>
              <a:rPr lang="pt-BR" sz="2400"/>
              <a:t> (1924), </a:t>
            </a:r>
            <a:r>
              <a:rPr i="1" lang="pt-BR" sz="2400"/>
              <a:t>O Encouraçado Potemkin</a:t>
            </a:r>
            <a:r>
              <a:rPr lang="pt-BR" sz="2400"/>
              <a:t> (1925) e </a:t>
            </a:r>
            <a:r>
              <a:rPr i="1" lang="pt-BR" sz="2400"/>
              <a:t>Outubro</a:t>
            </a:r>
            <a:r>
              <a:rPr lang="pt-BR" sz="2400"/>
              <a:t> (1927).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n With A Movie Camera Dziga Vertov, 1929" id="383" name="Google Shape;38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540" y="836712"/>
            <a:ext cx="8280920" cy="4658018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5"/>
          <p:cNvSpPr txBox="1"/>
          <p:nvPr/>
        </p:nvSpPr>
        <p:spPr>
          <a:xfrm>
            <a:off x="1715552" y="5494714"/>
            <a:ext cx="571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Homem com uma Câmera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(1925), de Vertov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famous Odessa Steps sequence from Sergei Eisenstein's Battleship  Potemkin (1925) is difficult to really capture in a GIF, but I gave it a  shot : r/silentmoviegifs" id="389" name="Google Shape;38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570434"/>
            <a:ext cx="4824536" cy="571713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6"/>
          <p:cNvSpPr txBox="1"/>
          <p:nvPr/>
        </p:nvSpPr>
        <p:spPr>
          <a:xfrm>
            <a:off x="5148075" y="2690250"/>
            <a:ext cx="2097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Sequência da escadaria de Odessa em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Encouraçado Potemkin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(1925), de Eisenstein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"/>
          <p:cNvSpPr txBox="1"/>
          <p:nvPr>
            <p:ph type="title"/>
          </p:nvPr>
        </p:nvSpPr>
        <p:spPr>
          <a:xfrm>
            <a:off x="457200" y="274647"/>
            <a:ext cx="82296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Surrealismo</a:t>
            </a:r>
            <a:endParaRPr/>
          </a:p>
        </p:txBody>
      </p:sp>
      <p:sp>
        <p:nvSpPr>
          <p:cNvPr id="396" name="Google Shape;396;p47"/>
          <p:cNvSpPr txBox="1"/>
          <p:nvPr>
            <p:ph idx="1" type="body"/>
          </p:nvPr>
        </p:nvSpPr>
        <p:spPr>
          <a:xfrm>
            <a:off x="467544" y="1196752"/>
            <a:ext cx="8229600" cy="5544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Movimento que procurou retratar o inconsciente, o absurdo, o ilógico.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Influenciado profundamente pelas teorias psicanalíticas.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grande representante no cinema foi o espanhol Luís Buñuel, que, em 1928, com Salvador </a:t>
            </a:r>
            <a:r>
              <a:rPr lang="pt-BR" sz="2400"/>
              <a:t>Dalí</a:t>
            </a:r>
            <a:r>
              <a:rPr lang="pt-BR" sz="2400"/>
              <a:t>, produziu </a:t>
            </a:r>
            <a:r>
              <a:rPr i="1" lang="pt-BR" sz="2400"/>
              <a:t>Um Cão Andaluz</a:t>
            </a:r>
            <a:r>
              <a:rPr lang="pt-BR" sz="2400"/>
              <a:t>, filme que chocou os espectadores de então, com suas sequências desconexas e sua referência aos desejos reprimidos.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Buñuel teve uma longa carreira, que oscilou mais ou menos ao surrealismo, tendo feito grandes obras, como </a:t>
            </a:r>
            <a:r>
              <a:rPr i="1" lang="pt-BR" sz="2400"/>
              <a:t>O Anjo Exterminador</a:t>
            </a:r>
            <a:r>
              <a:rPr lang="pt-BR" sz="2400"/>
              <a:t> (1962) e </a:t>
            </a:r>
            <a:r>
              <a:rPr i="1" lang="pt-BR" sz="2400"/>
              <a:t>A Bela da Tarde</a:t>
            </a:r>
            <a:r>
              <a:rPr lang="pt-BR" sz="2400"/>
              <a:t> (1967).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surrealismo, não mais um movimento, seguiu como uma influência difusa, presente na obra de diretores como Vera Chytilová, David Lynch e David Cronenberg.</a:t>
            </a:r>
            <a:endParaRPr/>
          </a:p>
          <a:p>
            <a:pPr indent="-1905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Referências e indicações</a:t>
            </a:r>
            <a:endParaRPr sz="4000"/>
          </a:p>
        </p:txBody>
      </p:sp>
      <p:pic>
        <p:nvPicPr>
          <p:cNvPr descr="https://m.media-amazon.com/images/I/61eLd+nrVZL._UF1000,1000_QL80_.jpg" id="115" name="Google Shape;1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1996514"/>
            <a:ext cx="255599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.media-amazon.com/images/I/61tW5dwxIWL.jpg" id="116" name="Google Shape;11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6241" y="1996514"/>
            <a:ext cx="2554484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.media-amazon.com/images/I/817lsy9V2TL.jpg" id="117" name="Google Shape;11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2243" y="1988251"/>
            <a:ext cx="2598630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3645ee278c4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375" y="273188"/>
            <a:ext cx="3335699" cy="631163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3645ee278c4_0_17"/>
          <p:cNvSpPr txBox="1"/>
          <p:nvPr/>
        </p:nvSpPr>
        <p:spPr>
          <a:xfrm>
            <a:off x="5235075" y="2921100"/>
            <a:ext cx="2234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Retrato de Max Ernst (1939), de Leonora Carrington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3645ee278c4_0_17"/>
          <p:cNvSpPr txBox="1"/>
          <p:nvPr/>
        </p:nvSpPr>
        <p:spPr>
          <a:xfrm>
            <a:off x="7547325" y="1731300"/>
            <a:ext cx="1617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Chien Andalou 1929 Editorial Stock Photo - Stock Image | Shutterstock  Editorial" id="409" name="Google Shape;40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333836"/>
            <a:ext cx="3969462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né Classique] Un chien andalou : l'ingéniosité formelle de Luis Buñuel -  Benzine Magazine" id="410" name="Google Shape;41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3717031"/>
            <a:ext cx="3969462" cy="28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8"/>
          <p:cNvSpPr txBox="1"/>
          <p:nvPr/>
        </p:nvSpPr>
        <p:spPr>
          <a:xfrm>
            <a:off x="5013074" y="3105750"/>
            <a:ext cx="194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Cão Andaluz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(1928), de Buñuel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Impressionismo Francês</a:t>
            </a:r>
            <a:endParaRPr/>
          </a:p>
        </p:txBody>
      </p:sp>
      <p:sp>
        <p:nvSpPr>
          <p:cNvPr id="417" name="Google Shape;417;p49"/>
          <p:cNvSpPr txBox="1"/>
          <p:nvPr>
            <p:ph idx="1" type="body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Importante movimento na pintura (Monet, Renoir), com um impacto mais pontual no cinema.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Procurava enfatizar a impressão visual da realidade no observador.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Cineastas importantes: Abel Gance, Jean Epstein, Germaine Dulac.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Foco em experimentações técnicas: distorções, sobreposições, cortes rápidos, imagens fora de foco…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Napoleão</a:t>
            </a:r>
            <a:r>
              <a:rPr lang="pt-BR" sz="2400"/>
              <a:t> (1927), de Abel Gance, um dos grandes filmes do período, chegou a ter uma duração de 9 horas.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Essa obra foi bastante inovadora no posicionamento das câmeras, no formato da imagem, nos cortes...</a:t>
            </a:r>
            <a:endParaRPr sz="2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g3645ee278c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550" y="315925"/>
            <a:ext cx="7328899" cy="57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3645ee278c4_0_0"/>
          <p:cNvSpPr txBox="1"/>
          <p:nvPr/>
        </p:nvSpPr>
        <p:spPr>
          <a:xfrm>
            <a:off x="648000" y="6018725"/>
            <a:ext cx="784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Impressão, Nascer do Sol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(1872), de Claude Monet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poleão, de Abel Gance – Palavras de Cinema" id="429" name="Google Shape;42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404" y="1699491"/>
            <a:ext cx="8705192" cy="208954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0"/>
          <p:cNvSpPr txBox="1"/>
          <p:nvPr/>
        </p:nvSpPr>
        <p:spPr>
          <a:xfrm>
            <a:off x="219454" y="3789045"/>
            <a:ext cx="8705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Imagem de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Napoleão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(1927), de Abel Gance. O filme utilizou o sistema Polyvision, que envolvia a filmagem de 3 imagens situadas uma ao lado da outra. As imagens eram projetadas conjuntamente, formando esse resultado composto, com o triplo da largura original.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Expressionismo Alemão</a:t>
            </a:r>
            <a:endParaRPr sz="4000"/>
          </a:p>
        </p:txBody>
      </p:sp>
      <p:sp>
        <p:nvSpPr>
          <p:cNvPr id="436" name="Google Shape;436;p51"/>
          <p:cNvSpPr txBox="1"/>
          <p:nvPr>
            <p:ph idx="1" type="body"/>
          </p:nvPr>
        </p:nvSpPr>
        <p:spPr>
          <a:xfrm>
            <a:off x="400200" y="1627450"/>
            <a:ext cx="8343600" cy="49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Surge no contexto pós-Primeira Guerra Mundial, com a derrota e a humilhação alemãs – que produziram um clima de pessimismo e de paranoia.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Ao mesmo tempo, o período da República de Weimar foi marcado por um respiro democrático e por uma grande efervescência cultural.</a:t>
            </a:r>
            <a:endParaRPr sz="2400"/>
          </a:p>
          <a:p>
            <a:pPr indent="-381000" lvl="0" marL="3429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Em 1917: criação da Universum Film Aktiengesellschaft (UFA), inicialmente estatal, o que possibilitou obras mais ousadas.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expressionismo procurava retratar o mundo a partir de um olhar mais subjetivo, reforçando como aspectos internos dos artistas influenciavam o seu mundo, utilizando mais distorções e indo contra o racionalismo moderno.</a:t>
            </a:r>
            <a:endParaRPr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g3645ee278c4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79518" cy="6553202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3645ee278c4_0_33"/>
          <p:cNvSpPr txBox="1"/>
          <p:nvPr/>
        </p:nvSpPr>
        <p:spPr>
          <a:xfrm>
            <a:off x="5431925" y="2505450"/>
            <a:ext cx="2271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Quadro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Grito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(1893), de Edvard Munch, espécie de precursor do expressionismo na pintura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Expressionismo Alemão</a:t>
            </a:r>
            <a:endParaRPr/>
          </a:p>
        </p:txBody>
      </p:sp>
      <p:sp>
        <p:nvSpPr>
          <p:cNvPr id="449" name="Google Shape;449;p52"/>
          <p:cNvSpPr txBox="1"/>
          <p:nvPr>
            <p:ph idx="1" type="body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O Gabinete do Doutor Caligari</a:t>
            </a:r>
            <a:r>
              <a:rPr lang="pt-BR" sz="2400"/>
              <a:t> (1920), de Robert Wiene, é tradicionalmente considerado o primeiro filme expressionista, ainda que já houvesse obras de teor expressionista nos anos 1910.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filme aborda o tema da loucura e questões sobrenaturais.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Nele, os cenários são produzidos de forma intencionalmente antinaturalista, enfatizando distorções e desequilíbrios, como uma espécie de reflexo das mentes perturbadas das pessoas.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Nosferatu</a:t>
            </a:r>
            <a:r>
              <a:rPr lang="pt-BR" sz="2400"/>
              <a:t> (1922), de F. W. Murnau, explora o medo do desconhecido.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Metrópolis</a:t>
            </a:r>
            <a:r>
              <a:rPr lang="pt-BR" sz="2400"/>
              <a:t> (1927), de Fritz Lang, foi muito inovador na visão de uma sociedade futurista e robótica.</a:t>
            </a:r>
            <a:endParaRPr i="1" sz="2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s Cabinet des Dr. Caligari (The Cabinet of Dr. Caligari). 1920. Directed  by Robert Wiene | MoMA" id="454" name="Google Shape;45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612" y="337986"/>
            <a:ext cx="6984776" cy="510936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3"/>
          <p:cNvSpPr txBox="1"/>
          <p:nvPr/>
        </p:nvSpPr>
        <p:spPr>
          <a:xfrm>
            <a:off x="2058445" y="5533406"/>
            <a:ext cx="502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Gabinete do Dr. Caligari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(1920), de Robert Wiene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sferatu e Frankenstein com trilha sonora ao vivo – Cinemateca Capitólio" id="460" name="Google Shape;46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476672"/>
            <a:ext cx="7704856" cy="529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4"/>
          <p:cNvSpPr txBox="1"/>
          <p:nvPr/>
        </p:nvSpPr>
        <p:spPr>
          <a:xfrm>
            <a:off x="2835160" y="5771696"/>
            <a:ext cx="347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Nosferatu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(1922), de F. W. Murnau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t-BR" sz="3200"/>
              <a:t>Aula 1: O surgimento do cinema e o período silencioso/mudo (de 1895 até 1927)</a:t>
            </a:r>
            <a:endParaRPr sz="3200"/>
          </a:p>
        </p:txBody>
      </p:sp>
      <p:sp>
        <p:nvSpPr>
          <p:cNvPr id="123" name="Google Shape;123;p6"/>
          <p:cNvSpPr txBox="1"/>
          <p:nvPr>
            <p:ph idx="1" type="body"/>
          </p:nvPr>
        </p:nvSpPr>
        <p:spPr>
          <a:xfrm>
            <a:off x="457200" y="1556800"/>
            <a:ext cx="8229600" cy="51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Os precursores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Os irmãos Lumière, Georges Meliè</a:t>
            </a:r>
            <a:r>
              <a:rPr lang="pt-BR" sz="2400"/>
              <a:t>s e </a:t>
            </a:r>
            <a:r>
              <a:rPr lang="pt-BR" sz="2400"/>
              <a:t>Alice Guy-Blaché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O Primeiro Cinema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D.W. Griffith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Oscar Micheaux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i="1" lang="pt-BR" sz="2400"/>
              <a:t>Studio System</a:t>
            </a:r>
            <a:r>
              <a:rPr lang="pt-BR" sz="2400"/>
              <a:t> e </a:t>
            </a:r>
            <a:r>
              <a:rPr i="1" lang="pt-BR" sz="2400"/>
              <a:t>Star System</a:t>
            </a:r>
            <a:endParaRPr i="1"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 comédia no cinema mudo: Chaplin, Keaton, Lloyd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As vanguardas dos anos 1920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Brasil: inícios e </a:t>
            </a:r>
            <a:r>
              <a:rPr i="1" lang="pt-BR" sz="2400"/>
              <a:t>Limite</a:t>
            </a:r>
            <a:endParaRPr i="1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Dois precursores do documentário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 passagem para o cinema sonoro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ÍTICA | Metrópolis (1927), Fritz Lang - RUA - Revista Universitária do  Audiovisual" id="466" name="Google Shape;46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111" y="895880"/>
            <a:ext cx="8599778" cy="483737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5"/>
          <p:cNvSpPr txBox="1"/>
          <p:nvPr/>
        </p:nvSpPr>
        <p:spPr>
          <a:xfrm>
            <a:off x="2963109" y="5733246"/>
            <a:ext cx="321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Metrópolis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(1927), de Fritz Lang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6"/>
          <p:cNvSpPr txBox="1"/>
          <p:nvPr>
            <p:ph type="title"/>
          </p:nvPr>
        </p:nvSpPr>
        <p:spPr>
          <a:xfrm>
            <a:off x="457200" y="188640"/>
            <a:ext cx="82296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Carl Theodor Dreyer e  </a:t>
            </a:r>
            <a:r>
              <a:rPr i="1" lang="pt-BR" sz="4000"/>
              <a:t>A Paixão de Joana d’Arc</a:t>
            </a:r>
            <a:endParaRPr sz="4000"/>
          </a:p>
        </p:txBody>
      </p:sp>
      <p:sp>
        <p:nvSpPr>
          <p:cNvPr id="473" name="Google Shape;473;p56"/>
          <p:cNvSpPr txBox="1"/>
          <p:nvPr>
            <p:ph idx="1" type="body"/>
          </p:nvPr>
        </p:nvSpPr>
        <p:spPr>
          <a:xfrm>
            <a:off x="389575" y="1772825"/>
            <a:ext cx="8411100" cy="4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Diretor não se vincula a nenhum movimento e sempre teve um estilo bastante particular.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1928, lança </a:t>
            </a:r>
            <a:r>
              <a:rPr i="1" lang="pt-BR" sz="2400"/>
              <a:t>A Paixão de Joana D’arc</a:t>
            </a:r>
            <a:r>
              <a:rPr lang="pt-BR" sz="2400"/>
              <a:t>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Filme trata do julgamento da protagonista, acusada de heresia.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Obra composta por muitos </a:t>
            </a:r>
            <a:r>
              <a:rPr i="1" lang="pt-BR" sz="2400"/>
              <a:t>closes</a:t>
            </a:r>
            <a:r>
              <a:rPr lang="pt-BR" sz="2400"/>
              <a:t>, com um cenário branco, sem ornamentos.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Esse foi o último filme da atriz que interpretou Joana, Maria Falconetti.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Atuação surpreendente para a época, que mostra uma intensidade psicológica profunda.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Passion of Joan of Arc movie review (1928) | Roger Ebert" id="478" name="Google Shape;47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1620" y="476672"/>
            <a:ext cx="6840760" cy="4976179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7"/>
          <p:cNvSpPr txBox="1"/>
          <p:nvPr/>
        </p:nvSpPr>
        <p:spPr>
          <a:xfrm>
            <a:off x="3047993" y="5452838"/>
            <a:ext cx="304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Paixão de Joana d’Arc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(1928)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Brasil</a:t>
            </a:r>
            <a:endParaRPr sz="4000"/>
          </a:p>
        </p:txBody>
      </p:sp>
      <p:sp>
        <p:nvSpPr>
          <p:cNvPr id="485" name="Google Shape;485;p58"/>
          <p:cNvSpPr txBox="1"/>
          <p:nvPr>
            <p:ph idx="1" type="body"/>
          </p:nvPr>
        </p:nvSpPr>
        <p:spPr>
          <a:xfrm>
            <a:off x="457200" y="1340768"/>
            <a:ext cx="8229600" cy="5328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 primeira filmagem no Brasil ocorreu em 1897.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Entre 1907 e 1911, mais de 20 salas de cinema foram inauguradas em torno da avenida Central, no Rio de Janeiro, o que gerou uma primeira época fértil do cinema brasileiro.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Com o fim da Primeira Guerra Mundial, Hollywood avançou também sobre o mercado brasileiro.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Ainda assim, em 1931, foi lançada uma das primeiras obras-primas do nosso cinema: o filme </a:t>
            </a:r>
            <a:r>
              <a:rPr i="1" lang="pt-BR" sz="2400"/>
              <a:t>Limite</a:t>
            </a:r>
            <a:r>
              <a:rPr lang="pt-BR" sz="2400"/>
              <a:t>, de Mário Peixoto, obra ainda inserida no cinema mudo.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filme apresenta abordagem experimental, poética, valorizando as sugestões, as incertezas.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Obra foi restaurada pela World Cinema Foundation e relançada em 2017.</a:t>
            </a:r>
            <a:endParaRPr sz="24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mite (1931, dir. Mário Peixoto)" id="490" name="Google Shape;49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3" y="980728"/>
            <a:ext cx="8064894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9"/>
          <p:cNvSpPr txBox="1"/>
          <p:nvPr/>
        </p:nvSpPr>
        <p:spPr>
          <a:xfrm>
            <a:off x="2975851" y="5517222"/>
            <a:ext cx="319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 (1931), de Mário Peixoto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Documentário? </a:t>
            </a:r>
            <a:r>
              <a:rPr i="1" lang="pt-BR" sz="4000"/>
              <a:t>Nanook, o Esquimó</a:t>
            </a:r>
            <a:endParaRPr i="1" sz="4000"/>
          </a:p>
        </p:txBody>
      </p:sp>
      <p:sp>
        <p:nvSpPr>
          <p:cNvPr id="497" name="Google Shape;497;p60"/>
          <p:cNvSpPr txBox="1"/>
          <p:nvPr>
            <p:ph idx="1" type="body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Filme de 1922 de Robert J. Flaherty.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Primeiro documentário em longa-metragem conhecido.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Retrata a vida de Nanook e de sua família, do povo inuíte, que viviam no Canadá.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Espécie de etnografia – com a busca pelo retrato do modo de vida dessa população.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Filme muito influente, mas também polêmico, pois muitas ações e sequências foram encenadas e roteirizadas.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Alguns hábitos retratados no filme (como métodos de caça) nem eram mais empregados pelo povo “real”.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Filme leva a reflexões sobre os limites entre documentário e ficção.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nook Of The North (1922) – The Movie Crash Course" id="502" name="Google Shape;50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3" y="1317245"/>
            <a:ext cx="3744415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1"/>
          <p:cNvSpPr txBox="1"/>
          <p:nvPr/>
        </p:nvSpPr>
        <p:spPr>
          <a:xfrm>
            <a:off x="3210149" y="5061658"/>
            <a:ext cx="272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Nanook, o Esquimó (1922)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he First Documentary? Or an Utter Falsehood?: &quot;Nanook of the North&quot;" id="504" name="Google Shape;504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7043" y="1317246"/>
            <a:ext cx="4815454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2"/>
          <p:cNvSpPr txBox="1"/>
          <p:nvPr>
            <p:ph type="title"/>
          </p:nvPr>
        </p:nvSpPr>
        <p:spPr>
          <a:xfrm>
            <a:off x="457200" y="274638"/>
            <a:ext cx="8229600" cy="1642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Documentário? </a:t>
            </a:r>
            <a:r>
              <a:rPr i="1" lang="pt-BR" sz="3600"/>
              <a:t>Häxan - A Feitiçaria Através dos Tempos</a:t>
            </a:r>
            <a:endParaRPr/>
          </a:p>
        </p:txBody>
      </p:sp>
      <p:sp>
        <p:nvSpPr>
          <p:cNvPr id="510" name="Google Shape;510;p62"/>
          <p:cNvSpPr txBox="1"/>
          <p:nvPr>
            <p:ph idx="1" type="body"/>
          </p:nvPr>
        </p:nvSpPr>
        <p:spPr>
          <a:xfrm>
            <a:off x="457200" y="1772816"/>
            <a:ext cx="8229600" cy="4752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Filme sueco-dinamarquês de 1922 dirigido por Benjamin Christensen.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 obra se propõe como um estudo da feitiçaria ao longo da história, indicando que a caça às bruxas seria fruto de uma má compreensão de doenças mentais, entre outros fenômenos.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Apresenta-se como um filme de horror com teor documental, mas tem sequências ficcionais e encenações.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Foi censurado por conter representações de nudez, tortura e anticlericalismo.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Filme transita entre gêneros e pode ser considerado como um precursor do ensaio.</a:t>
            </a:r>
            <a:endParaRPr sz="24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äxan: por que o filme mudo de terror assusta até os dias atuais? - Mega  Curioso" id="515" name="Google Shape;51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9" y="620688"/>
            <a:ext cx="8900142" cy="500633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63"/>
          <p:cNvSpPr txBox="1"/>
          <p:nvPr/>
        </p:nvSpPr>
        <p:spPr>
          <a:xfrm>
            <a:off x="2260758" y="5627030"/>
            <a:ext cx="462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Häxan - A Feitiçaria Através dos Tempos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(1922)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A passagem para o cinema sonoro</a:t>
            </a:r>
            <a:endParaRPr sz="4000"/>
          </a:p>
        </p:txBody>
      </p:sp>
      <p:sp>
        <p:nvSpPr>
          <p:cNvPr id="522" name="Google Shape;522;p64"/>
          <p:cNvSpPr txBox="1"/>
          <p:nvPr>
            <p:ph idx="1" type="body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Na segunda metade da década de 1920, Hollywood procura em peso pela sincronização entre imagem e som.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Os filmes de fato nunca eram completamente mudos, já que eram muitas vezes acompanhados de música (e mesmo falas) executadas ao vivo. Porém, não havia a gravação mecânica do som nem a sua reprodução junto com a imagem.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Isso ocorreu de fato apenas com o filme </a:t>
            </a:r>
            <a:r>
              <a:rPr i="1" lang="pt-BR" sz="2400"/>
              <a:t>O Cantor de Jazz</a:t>
            </a:r>
            <a:r>
              <a:rPr lang="pt-BR" sz="2400"/>
              <a:t> (Alan Crosland), da Warner, em 1927.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 novidade fez um enorme sucesso de público, e os estúdios tiveram de correr para se adaptar.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Nada mais foi o mesmo: sons, falas e músicas ganharam papel central, e muitos astros caíram no esquecimento.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Precursores do cinema</a:t>
            </a:r>
            <a:endParaRPr sz="4000"/>
          </a:p>
        </p:txBody>
      </p:sp>
      <p:sp>
        <p:nvSpPr>
          <p:cNvPr id="129" name="Google Shape;129;p7"/>
          <p:cNvSpPr txBox="1"/>
          <p:nvPr>
            <p:ph idx="1" type="body"/>
          </p:nvPr>
        </p:nvSpPr>
        <p:spPr>
          <a:xfrm>
            <a:off x="457200" y="1600200"/>
            <a:ext cx="8229600" cy="49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Busca pela criação de imagens em movimento no século XIX.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Experimentos com o movimento feitos por Eadweard J. Muybridge.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Investigação sobre o movimento do cavalo: suas quatro patas se </a:t>
            </a:r>
            <a:r>
              <a:rPr lang="pt-BR" sz="2400"/>
              <a:t>levantam ao mesmo tempo</a:t>
            </a:r>
            <a:r>
              <a:rPr lang="pt-BR" sz="2400"/>
              <a:t> quando ele corre?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cronofotógrafo de Étienne-Jules Marey.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cinetoscópio de Thomas Edison, em 1891: precursor da imagem em movimento, porém a experiência era individual.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Irmãos Max e Emil Skladanowsky: exibição pública e coletiva de imagens em movimento em 1º de novembro de 1895.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Cinema no início: interesse científico ou divertimento ligeiro.</a:t>
            </a:r>
            <a:endParaRPr sz="24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Jazz Singer (1127) Alan Crosland - (extract)" id="527" name="Google Shape;52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539" y="764704"/>
            <a:ext cx="8320923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5"/>
          <p:cNvSpPr txBox="1"/>
          <p:nvPr/>
        </p:nvSpPr>
        <p:spPr>
          <a:xfrm>
            <a:off x="1099319" y="5445214"/>
            <a:ext cx="694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Cantor de Jazz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(1927): inovador na técnica, conservador nos costumes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364597702d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98" y="309700"/>
            <a:ext cx="4491725" cy="366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64597702db_0_0"/>
          <p:cNvSpPr txBox="1"/>
          <p:nvPr/>
        </p:nvSpPr>
        <p:spPr>
          <a:xfrm>
            <a:off x="664113" y="3976425"/>
            <a:ext cx="3575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Foxhunting - Clearing a Ditch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 John Frederick Herring (1839): representações antigas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defined" id="137" name="Google Shape;137;g364597702db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5552" y="309712"/>
            <a:ext cx="3374587" cy="457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64597702db_0_0"/>
          <p:cNvSpPr txBox="1"/>
          <p:nvPr/>
        </p:nvSpPr>
        <p:spPr>
          <a:xfrm>
            <a:off x="5468044" y="4886273"/>
            <a:ext cx="294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Eadweard J. Muybridge (1877): uma busca científica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: Chronophotograph of a flying pelican. Étienne-Jules Marey, 1882. |  Download Scientific Diagram" id="143" name="Google Shape;1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248" y="159378"/>
            <a:ext cx="3830748" cy="190185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"/>
          <p:cNvSpPr txBox="1"/>
          <p:nvPr/>
        </p:nvSpPr>
        <p:spPr>
          <a:xfrm>
            <a:off x="769817" y="2061228"/>
            <a:ext cx="275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Étienne-Jules Marey, 1882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8"/>
          <p:cNvSpPr txBox="1"/>
          <p:nvPr/>
        </p:nvSpPr>
        <p:spPr>
          <a:xfrm>
            <a:off x="958944" y="5661248"/>
            <a:ext cx="29496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0998" y="2258407"/>
            <a:ext cx="4930603" cy="340881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/>
          <p:nvPr/>
        </p:nvSpPr>
        <p:spPr>
          <a:xfrm>
            <a:off x="5150492" y="5661253"/>
            <a:ext cx="275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Étienne-Jules Marey, 188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2025-08-04T09:59:07Z</dcterms:created>
  <dc:creator>Instituto de Economia</dc:creator>
</cp:coreProperties>
</file>