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alid Rabah" userId="1c0293b3e8bd12fc" providerId="LiveId" clId="{A9403FA1-FC51-4021-9CD7-EDB22A93A2DB}"/>
    <pc:docChg chg="modSld">
      <pc:chgData name="Ualid Rabah" userId="1c0293b3e8bd12fc" providerId="LiveId" clId="{A9403FA1-FC51-4021-9CD7-EDB22A93A2DB}" dt="2024-08-09T13:12:44.493" v="2" actId="13926"/>
      <pc:docMkLst>
        <pc:docMk/>
      </pc:docMkLst>
      <pc:sldChg chg="modSp mod">
        <pc:chgData name="Ualid Rabah" userId="1c0293b3e8bd12fc" providerId="LiveId" clId="{A9403FA1-FC51-4021-9CD7-EDB22A93A2DB}" dt="2024-08-09T13:12:44.493" v="2" actId="13926"/>
        <pc:sldMkLst>
          <pc:docMk/>
          <pc:sldMk cId="843219507" sldId="257"/>
        </pc:sldMkLst>
      </pc:sldChg>
      <pc:sldChg chg="modSp mod">
        <pc:chgData name="Ualid Rabah" userId="1c0293b3e8bd12fc" providerId="LiveId" clId="{A9403FA1-FC51-4021-9CD7-EDB22A93A2DB}" dt="2024-08-09T13:11:41.548" v="1" actId="13926"/>
        <pc:sldMkLst>
          <pc:docMk/>
          <pc:sldMk cId="823214008" sldId="258"/>
        </pc:sldMkLst>
      </pc:sldChg>
    </pc:docChg>
  </pc:docChgLst>
  <pc:docChgLst>
    <pc:chgData name="Ualid Rabah" userId="1c0293b3e8bd12fc" providerId="LiveId" clId="{5A509E76-9411-478D-9362-9678C561BBF7}"/>
    <pc:docChg chg="modSld">
      <pc:chgData name="Ualid Rabah" userId="1c0293b3e8bd12fc" providerId="LiveId" clId="{5A509E76-9411-478D-9362-9678C561BBF7}" dt="2024-10-01T14:07:51.821" v="3" actId="20577"/>
      <pc:docMkLst>
        <pc:docMk/>
      </pc:docMkLst>
      <pc:sldChg chg="modSp mod">
        <pc:chgData name="Ualid Rabah" userId="1c0293b3e8bd12fc" providerId="LiveId" clId="{5A509E76-9411-478D-9362-9678C561BBF7}" dt="2024-10-01T14:07:51.821" v="3" actId="20577"/>
        <pc:sldMkLst>
          <pc:docMk/>
          <pc:sldMk cId="505748325" sldId="264"/>
        </pc:sldMkLst>
      </pc:sldChg>
    </pc:docChg>
  </pc:docChgLst>
  <pc:docChgLst>
    <pc:chgData name="Ualid Rabah" userId="1c0293b3e8bd12fc" providerId="LiveId" clId="{5335EC9C-2872-4717-AE58-FE87292F0777}"/>
    <pc:docChg chg="custSel modSld">
      <pc:chgData name="Ualid Rabah" userId="1c0293b3e8bd12fc" providerId="LiveId" clId="{5335EC9C-2872-4717-AE58-FE87292F0777}" dt="2025-05-30T14:59:40.361" v="6" actId="207"/>
      <pc:docMkLst>
        <pc:docMk/>
      </pc:docMkLst>
      <pc:sldChg chg="modSp mod">
        <pc:chgData name="Ualid Rabah" userId="1c0293b3e8bd12fc" providerId="LiveId" clId="{5335EC9C-2872-4717-AE58-FE87292F0777}" dt="2025-05-30T14:59:40.361" v="6" actId="207"/>
        <pc:sldMkLst>
          <pc:docMk/>
          <pc:sldMk cId="1409130893" sldId="265"/>
        </pc:sldMkLst>
        <pc:spChg chg="mod">
          <ac:chgData name="Ualid Rabah" userId="1c0293b3e8bd12fc" providerId="LiveId" clId="{5335EC9C-2872-4717-AE58-FE87292F0777}" dt="2025-05-30T14:59:40.361" v="6" actId="207"/>
          <ac:spMkLst>
            <pc:docMk/>
            <pc:sldMk cId="1409130893" sldId="265"/>
            <ac:spMk id="3" creationId="{5D4BAA24-9C50-DE4D-3821-B4EA6AA38384}"/>
          </ac:spMkLst>
        </pc:spChg>
      </pc:sldChg>
    </pc:docChg>
  </pc:docChgLst>
  <pc:docChgLst>
    <pc:chgData name="Ualid Rabah" userId="1c0293b3e8bd12fc" providerId="LiveId" clId="{2FEAD8A5-E543-473B-B064-EF93A449C92D}"/>
    <pc:docChg chg="modSld">
      <pc:chgData name="Ualid Rabah" userId="1c0293b3e8bd12fc" providerId="LiveId" clId="{2FEAD8A5-E543-473B-B064-EF93A449C92D}" dt="2024-11-12T13:03:50.037" v="6" actId="20577"/>
      <pc:docMkLst>
        <pc:docMk/>
      </pc:docMkLst>
      <pc:sldChg chg="modSp mod">
        <pc:chgData name="Ualid Rabah" userId="1c0293b3e8bd12fc" providerId="LiveId" clId="{2FEAD8A5-E543-473B-B064-EF93A449C92D}" dt="2024-10-24T14:08:08.533" v="1" actId="207"/>
        <pc:sldMkLst>
          <pc:docMk/>
          <pc:sldMk cId="823214008" sldId="258"/>
        </pc:sldMkLst>
      </pc:sldChg>
      <pc:sldChg chg="modSp mod">
        <pc:chgData name="Ualid Rabah" userId="1c0293b3e8bd12fc" providerId="LiveId" clId="{2FEAD8A5-E543-473B-B064-EF93A449C92D}" dt="2024-11-12T13:03:50.037" v="6" actId="20577"/>
        <pc:sldMkLst>
          <pc:docMk/>
          <pc:sldMk cId="2629113673" sldId="263"/>
        </pc:sldMkLst>
      </pc:sldChg>
    </pc:docChg>
  </pc:docChgLst>
  <pc:docChgLst>
    <pc:chgData name="Ualid Rabah" userId="1c0293b3e8bd12fc" providerId="LiveId" clId="{30A68DB2-A707-44F9-9F1D-E5D57C026CD9}"/>
    <pc:docChg chg="modSld">
      <pc:chgData name="Ualid Rabah" userId="1c0293b3e8bd12fc" providerId="LiveId" clId="{30A68DB2-A707-44F9-9F1D-E5D57C026CD9}" dt="2024-06-21T01:20:01.622" v="2" actId="20577"/>
      <pc:docMkLst>
        <pc:docMk/>
      </pc:docMkLst>
      <pc:sldChg chg="modSp mod">
        <pc:chgData name="Ualid Rabah" userId="1c0293b3e8bd12fc" providerId="LiveId" clId="{30A68DB2-A707-44F9-9F1D-E5D57C026CD9}" dt="2024-06-21T01:20:01.622" v="2" actId="20577"/>
        <pc:sldMkLst>
          <pc:docMk/>
          <pc:sldMk cId="50574832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524EE-1858-56A9-A872-0C0ECE64B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4C5930-FE99-BA83-4ADA-AADBDB907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57CB31-A724-1CF5-2F2D-DDE0C218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93D9FF-3B4C-F3A8-0421-0BA3822C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CD9CF7-AB90-E783-20FA-ACAA4303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30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89C11-34FE-A407-A1F4-63DE37AD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4A5CB4-2003-DB1F-B630-B1A1C76E1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B8F980-BD09-25BD-951E-4E82B189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00A9B-6F91-F550-DD28-0DAE85FA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37F320-B915-8042-A8FD-8A55FCF0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71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C160F7-845A-531D-5001-65580CD82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658399-471F-61E6-6BFB-6A992AF4C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98ED39-A1F7-5FD1-12B1-E47A6B0A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AAED75-B7F6-7A67-3D52-E943D86E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5C9979-FA48-1BB1-5D50-1D3D2164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86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5C1DA-EAE5-91A2-45FD-1A6F5346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05FCCF-2ADB-2153-7FB9-5C743158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A94062-65D5-5AC4-7CB7-BC3B1DA9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8DD572-1723-50C8-AA67-0675777E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6934E9-FEB9-D421-96D0-A355557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98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68321-5336-27B3-8202-ED1595C2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8D0072-B50B-31D1-D6E2-C8F4B5D3F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815807-4F51-FDA3-77CA-5DF5A9B6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DBA258-6339-6F41-9BA1-2D0F9BBB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2A3DA7-3315-A18D-1760-ED0BB9E6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30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81116-EC0C-4B48-F6E1-F264A359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867C30-30C2-63FE-7E0F-10A3EABBD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E678C5-852E-227E-F46F-1C67DF4A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E7AD2-1505-83AC-32BC-E43E6878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D97CF2-11F2-F5AF-6E66-F29735EF3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579F27-A569-2CD8-DCC0-21BC2155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64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EDEAF-C55C-501D-A6D3-08EB8037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EFBD6D-C87C-8F6D-F4AA-E5A95AC1C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08F1B9-1816-C8B9-E778-876CDEED2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9C11F3-F5DB-F67D-2A76-1B4AC079B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012DADA-856B-4AC3-0653-51365EBF0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56A8D5-91A0-EF2E-E876-76015BD0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210E14-5500-EA54-5861-EEED5AA5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430140F-F871-C4A9-ADDD-21BB48BD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9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2C0D1-4F21-7251-EE3C-BE53EBF9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994CF22-28C4-3C5D-9BFD-C570359D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C3E842F-1B7E-C679-CF2C-55CD2ED2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87267A-1B9E-B11E-6502-D7C5DEB0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07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41AE9D4-C026-D58D-6B77-E486293EC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B89DDB-0099-4770-B4A6-5A11C454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9E44F9-C41A-DAFB-20E5-18F29273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BC39C-69B1-2894-FE10-034943B0F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E32947-5D5B-FA9E-5127-E6EED63E5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55B5D8-8283-B8D3-4FFC-C739D5CB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42689F-E94D-05A2-953B-17565BDE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6C51AE-0C2B-232D-1F04-43647953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FB8841-BDED-46A0-D95A-DC7EDBE7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15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C5760-9D7A-C482-C8E6-9FC5F2B8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B69DB28-5A2C-5335-6381-5FF6D8050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6CFFC6-4171-9547-D21F-FA3AEAAE0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0B8617-C027-D57B-DB25-62335E46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9AAB75-2B55-AD34-C4A3-C9B64320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02DB0E-58C4-4683-2DAA-6B2BB8DD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69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68AFF01-A196-16E6-3F3A-9019DA82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04FC9F-1F50-1C5B-42BE-843A4208C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CFA9D5-F880-FD73-71FD-DD0B7AD7E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ACC47-44EF-4B3B-B8E9-57AB811A315E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EDB289-C9A6-58A7-75AE-764A50F0B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713C0B-ED5F-AFE6-B3F9-05775175A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92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t.wikipedia.org/wiki/Yitzhak_Shami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ncomms/2013/131008/ncomms3543/full/ncomms3543.html#affil-au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ax%C3%A1" TargetMode="External"/><Relationship Id="rId2" Type="http://schemas.openxmlformats.org/officeDocument/2006/relationships/hyperlink" Target="https://pt.wikipedia.org/wiki/%C3%81rab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Bedu%C3%ADno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48208-44E2-B90D-AF1B-DF6256056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" y="1122363"/>
            <a:ext cx="11348720" cy="126523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MITOS SIONISTAS PARA A PALESTINA</a:t>
            </a: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61C175-63B2-9FE7-1C4D-CD3896478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" y="3149600"/>
            <a:ext cx="11257280" cy="25860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600" b="1" dirty="0">
                <a:latin typeface="Verdana" panose="020B0604030504040204" pitchFamily="34" charset="0"/>
                <a:ea typeface="Verdana" panose="020B0604030504040204" pitchFamily="34" charset="0"/>
              </a:rPr>
              <a:t>Como os </a:t>
            </a:r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mitos</a:t>
            </a:r>
            <a:r>
              <a:rPr lang="pt-BR" sz="2600" b="1" dirty="0">
                <a:latin typeface="Verdana" panose="020B0604030504040204" pitchFamily="34" charset="0"/>
                <a:ea typeface="Verdana" panose="020B0604030504040204" pitchFamily="34" charset="0"/>
              </a:rPr>
              <a:t> inventados para justificar Israel </a:t>
            </a:r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impedem</a:t>
            </a:r>
          </a:p>
          <a:p>
            <a:pPr>
              <a:lnSpc>
                <a:spcPct val="150000"/>
              </a:lnSpc>
            </a:pPr>
            <a:r>
              <a:rPr lang="pt-BR" sz="2600" b="1" dirty="0">
                <a:latin typeface="Verdana" panose="020B0604030504040204" pitchFamily="34" charset="0"/>
                <a:ea typeface="Verdana" panose="020B0604030504040204" pitchFamily="34" charset="0"/>
              </a:rPr>
              <a:t>a compreensão sobre o que </a:t>
            </a:r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acontece</a:t>
            </a:r>
            <a:r>
              <a:rPr lang="pt-BR" sz="2600" b="1" dirty="0">
                <a:latin typeface="Verdana" panose="020B0604030504040204" pitchFamily="34" charset="0"/>
                <a:ea typeface="Verdana" panose="020B0604030504040204" pitchFamily="34" charset="0"/>
              </a:rPr>
              <a:t> na Palestina ocupada</a:t>
            </a:r>
          </a:p>
        </p:txBody>
      </p:sp>
    </p:spTree>
    <p:extLst>
      <p:ext uri="{BB962C8B-B14F-4D97-AF65-F5344CB8AC3E}">
        <p14:creationId xmlns:p14="http://schemas.microsoft.com/office/powerpoint/2010/main" val="85857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5A630-C447-9F09-62D0-D2D875F68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Mito da “guerra de independência”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4BAA24-9C50-DE4D-3821-B4EA6AA38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 lnSpcReduction="1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Entre 17 e 28 de dezembro de 1947 (limpezas étnicas iniciais de </a:t>
            </a:r>
            <a:r>
              <a:rPr lang="pt-BR" sz="17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Deir Ayub</a:t>
            </a:r>
            <a:r>
              <a:rPr lang="pt-BR" sz="17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 </a:t>
            </a:r>
            <a:r>
              <a:rPr lang="pt-BR" sz="17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Beit </a:t>
            </a:r>
            <a:r>
              <a:rPr lang="pt-BR" sz="17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Affa</a:t>
            </a:r>
            <a:r>
              <a:rPr lang="pt-BR" sz="17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 </a:t>
            </a:r>
            <a:r>
              <a:rPr lang="pt-BR" sz="17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Lifta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esta a noroeste de Jerusalém) a 14 de maio de 1948 (autoproclamação de Israel), os sionistas promovem a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guerra contra a Palestina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visando despovoar a terra e tomá-la.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Até 14 de maio,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250 mil palestinos já haviam sido mortos ou expulsos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Em 15 de maio de 1948 é declarada a guerra a Israel, em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reação à limpeza étnica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iniciada, que segue até 1949.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As forças árabes só entram na Palestina em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26 de maio de 1948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6 meses depois de iniciada a limpeza étnica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e 12 dias depois da autoproclamação de Israel 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com mais de 300 mil palestinos expulsos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Árabes eram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forças irregulares e voluntários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com 6 comandos, enquanto Israel já era um exército e com comando unificado.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130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084AB-B28A-927D-772B-BF5B5710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1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Mito da “guerra de independência”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51EE34-3F17-F1DF-4D74-84D8B436B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588635"/>
          </a:xfrm>
        </p:spPr>
        <p:txBody>
          <a:bodyPr>
            <a:normAutofit lnSpcReduction="1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Israel combate com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29.677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homens inicialmente e chega ao término do confronto armado com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117.500 solados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 O lado árabe começa com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39.500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homens e termina com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57 mil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menos da metade do que os israelenses.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Israel tem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aviação, metralhadoras modernas, foguetes, munição farta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tanto herdado dos ingleses, que abandonaram quase todo seu armamento ao saírem da Palestina, como adquiridos da Tchecoslováquia.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 lado árabe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não tem aviação ou foguetes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suas armas de uso pessoal eram ultrapassadas e não tinham munição para reposição.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Um dos principais comandantes do lado árabe era o </a:t>
            </a:r>
            <a:r>
              <a:rPr lang="pt-BR" sz="1700" b="1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inglês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John </a:t>
            </a:r>
            <a:r>
              <a:rPr lang="pt-BR" sz="1700" b="1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Bagot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</a:t>
            </a:r>
            <a:r>
              <a:rPr lang="pt-BR" sz="1700" b="1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Glubb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tenente-general treinou e comandou a Legião Árabe da </a:t>
            </a:r>
            <a:r>
              <a:rPr lang="pt-BR" sz="1700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Transjordânia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(1939/56)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Os palestinos ficaram quase que integralmente à margem da mobilização bélica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porque haviam sido desarmados pelos ingleses e porque tiveram suas lideranças presas, mortas ou exiladas pelo colonialismo inglês entre 1936/39.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98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8825-9E1C-1631-903C-60C1B3F8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Mito da “criação” de Israel pela ONU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3B3E2-025D-42E8-2772-40D19B6AB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639435"/>
          </a:xfrm>
        </p:spPr>
        <p:txBody>
          <a:bodyPr>
            <a:no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Resolução 181, da ONU, de 29 de novembro de 1947, apenas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recomendou a adoção de um relatório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(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A/364 da ONU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de 3 de setembro de 1947) que recomendava a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partilha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da Palestina. Os futuros dois estados na Palestina seriam implantados pela ONU, com administração internacional de dois anos;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palestinos eram 70%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(não-judeus) da população e os judeus 30% (incluindo os palestinos de fé judaica – 10% da população total e 1/3 da judaica).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palestinos detinham de 94% a 95%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da terra, enquanto os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judeus apenas 6%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no máximo. Importante anotar: os palestinos de fé judaica já eram donos de 3%, conforme o censo britânico de 1922 (1,5% entre 1886 e 1917).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partilha recomenda era desequilibrada e injusta, pois dava aos 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70% DA POPULAÇÃO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que 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DETINHA PELO MENOS 94% DA TERRA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só 42,9%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da Palestina 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ao futuro estado judeu, 56,5%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 Outros 0,6% seriam área internacionalizada, basicamente Jerusalém, mas também áreas de Belém, a ser administrada pela ONU.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816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30D4B-C864-C65F-CE7F-801501D1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7195"/>
          </a:xfrm>
        </p:spPr>
        <p:txBody>
          <a:bodyPr>
            <a:normAutofit fontScale="90000"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Mito da “criação” de Israel pela ONU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C3D290-639E-67A3-EB7E-92F2498A6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A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ONU não implementou as recomendações da Resolução 181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porque grupos armados sionistas iniciaram o que era seu intento: limpar etnicamente a Palestina;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Israel se autoproclama estado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às 16 horas de 14 de maio de 1948, sexta-feira sagrada aos Muçulmanos e início do sábado, dia sagrado no judaísmo;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De dezembro de 1947 a 24 de fevereiro de 1949 (data do armistício),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774 cidades e povoados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palestinos foram ocupados, dos quais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531 totalmente destruídos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 massacres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foram cometidos, com mais de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mil mortos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incontáveis feridos e mutilados e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dois terços da população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originária (entre 725 mil e 800 mil segundo a ONU), a palestina, expulsa pelos estrangeiros recém-chegados.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78% do território da Palestina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histórica é tomado pela força e pelo terror e desta parte a população originária expulsa foi próxima de 88%.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A ONU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não reconhece a nova realidade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e envia (junho/1948) à Palestina </a:t>
            </a:r>
            <a:r>
              <a:rPr lang="pt-BR" sz="1800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Folke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Bernadotte, que constata a limpeza étnica e faz novas recomendações. Por isso é assassinado pelos israelenses (</a:t>
            </a:r>
            <a:r>
              <a:rPr lang="pt-BR" sz="180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tooltip="Yitzhak Shamir"/>
              </a:rPr>
              <a:t>Yitzhak </a:t>
            </a:r>
            <a:r>
              <a:rPr lang="pt-BR" sz="180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tooltip="Yitzhak Shamir"/>
              </a:rPr>
              <a:t>Shamir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) em 17 de setembro de 1948.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790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39540-6FCB-96F0-0619-32888383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Mito da “criação” de Israel pela ONU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DE95E-0098-384E-3FD7-F8DC9A832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Em 11 de dezembro de 1948, com base no relatório de </a:t>
            </a:r>
            <a:r>
              <a:rPr lang="pt-BR" sz="1800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Folke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Bernadotte, a ONU aprova a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Resolução 194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que determina o direito ao retorno dos refugiados. É o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reconhecimento pela ONU da limpeza étnica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Somente em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11 de maio de 1949 a ONU admite Israel como estado-membro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por meio da Resolução 273/III, mas sob a cláusula condicionante de acatar e implementar suas resoluções até então aprovadas para a Palestina.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“... A declaração do Estado de Israel de que ‘aceita sem reservas as obrigações da Carta das Nações Unidas e se compromete para homenageá-los desde o dia em que se tornar membro das Nações Unidas’... </a:t>
            </a:r>
            <a:r>
              <a:rPr lang="pt-BR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Relembrando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suas resoluções de </a:t>
            </a:r>
            <a:r>
              <a:rPr lang="pt-BR" sz="1800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 de novembro de 1947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181 – recomenda partilha da Palestina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</a:t>
            </a:r>
            <a:r>
              <a:rPr lang="pt-BR" sz="1800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 dezembro de 1948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194 – retorno dos refugiados palestinos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)” (trecho da cláusula condicionante da 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Resolução 273/III, de admissão de Israel à ONU)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Como único estado da história admitido com cláusula condicionante e não acatada, </a:t>
            </a:r>
            <a:r>
              <a:rPr lang="pt-BR" sz="18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Israel pode ser considerado como ilegalmente integrando a ONU</a:t>
            </a:r>
            <a:r>
              <a:rPr lang="pt-BR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7516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2605E-C528-29BA-A19C-1D31B913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7515"/>
          </a:xfrm>
        </p:spPr>
        <p:txBody>
          <a:bodyPr>
            <a:normAutofit fontScale="90000"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Mito da “venda” da terra pelos palestinos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5EE7B9-6A7A-A878-4986-1DA8528C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>
            <a:normAutofit lnSpcReduction="1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Resolução 194 desmente isso ao declarar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refugiados os 88% expulsos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dos 76% tomados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e tornados Israel e determinar seu retorno.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Se venderam, por que hoje moram em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campos de refugiados miseráveis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? É lógico pessoas venderem terras para viver sob lonas da ONU?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Os refugiados palestinos são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</a:t>
            </a:r>
            <a:r>
              <a:rPr lang="pt-BR" sz="1700" b="1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6 milhões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28% da população refugiada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no mundo (21,3 milhões – ACNUR), mesmo sendo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só 0,18% da população mundial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(14 milhões, incluindo as diásporas, como a brasileira).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Se a proporção na população mundial (0,2%) correspondesse à de refugiados, os palestinos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seriam menos de 40 mil refugiados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150 vezes menos.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Agora a Anistia Internacional diz que Israel é um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regime de apartheid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e o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estende aos refugiados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porque Israel lhes nega o direito ao retorno enquanto admite “retorno” aos judeus de quaisquer partes do mundo.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35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D615D-5DFE-8DEC-83A8-E57884F1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9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Mito da “democracia”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531917-E4A0-65F9-AB5C-D0E32F21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130483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Israel é a única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democracia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do Oriente Médio.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África do Sul do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apartheid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se apresentava como uma democracia.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Israel e uma </a:t>
            </a:r>
            <a:r>
              <a:rPr lang="pt-BR" sz="1700" b="1" dirty="0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etnocracia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isto é, um regime em que apenas um grupo, no caso definido pela religião, pode usufruir de todos os direitos, especialmente o direito à nacionalidade e à posse e propriedade da terra.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Em 2018 Israel aprovou a 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LEI DO ESTADO-NAÇÃO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em que se declara oficialmente um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estado judeu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no qual apenas sendo judeu se é cidadão pleno.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língua árabe deixa de ser idioma oficial e todos os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direitos à nação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passam a ser, agora por lei e sem camuflagens,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exclusivamente de judeus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 mito da democracia sempre buscou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esconder o regime de apartheid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que Israel de fato é e nasceu para ser.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5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F74E6-2F10-D23F-50C8-0FC708BE3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Mito do “retorno” à “terra prometida”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A41DC5-9860-2549-CFFB-D4628067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80568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b="1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80% dos judeus na Europa são originários deste continente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Pesquisa de MARTA COSTA e JOANA PEREIRA, do </a:t>
            </a:r>
            <a:r>
              <a:rPr lang="pt-BR" sz="17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Instituto de Patologia e Imunologia Molecular da Universidade do Porto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após estudar 3.500 genomas mitocondriais (</a:t>
            </a:r>
            <a:r>
              <a:rPr lang="pt-BR" sz="1700" i="1" u="none" strike="noStrike" dirty="0" err="1"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2"/>
              </a:rPr>
              <a:t>Nature</a:t>
            </a:r>
            <a:r>
              <a:rPr lang="pt-BR" sz="1700" i="1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2"/>
              </a:rPr>
              <a:t> Communications</a:t>
            </a:r>
            <a:r>
              <a:rPr lang="pt-BR" sz="17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Conversão ao judaísmo de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7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Khazar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740 d.C., região entre os mares Negro e Cáspio, Cáucaso atual, em partes da atual Ucrânia. Durou de 650 a 965 e a conversão se deu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sob o reinado de Bulan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que durou de 740 a 786 d.C.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 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98 </a:t>
            </a:r>
            <a:r>
              <a:rPr lang="pt-BR" sz="17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d.C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havia o imposto </a:t>
            </a:r>
            <a:r>
              <a:rPr lang="pt-BR" sz="170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fiscus</a:t>
            </a:r>
            <a:r>
              <a:rPr lang="pt-BR" sz="17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70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judaicus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 em 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132/135 </a:t>
            </a:r>
            <a:r>
              <a:rPr lang="pt-BR" sz="17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d.C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é narrada a 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revolta de Bar </a:t>
            </a:r>
            <a:r>
              <a:rPr lang="pt-BR" sz="17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Kokhba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“diáspora”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66/70 </a:t>
            </a:r>
            <a:r>
              <a:rPr lang="pt-BR" sz="170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d.C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que baseia a ideia de retorno, 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não existiu</a:t>
            </a:r>
            <a:r>
              <a:rPr lang="pt-BR" sz="170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1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C783-548B-E26A-D3B6-8F2DCE66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375920"/>
          </a:xfrm>
        </p:spPr>
        <p:txBody>
          <a:bodyPr>
            <a:normAutofit fontScale="90000"/>
          </a:bodyPr>
          <a:lstStyle/>
          <a:p>
            <a:r>
              <a:rPr lang="pt-BR" sz="29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Mito da inexistência da Palestina ou povo palestino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1F103A-FA9E-B1D4-866B-B2F890D2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5394960"/>
          </a:xfrm>
        </p:spPr>
        <p:txBody>
          <a:bodyPr>
            <a:normAutofit fontScale="92500"/>
          </a:bodyPr>
          <a:lstStyle/>
          <a:p>
            <a:pPr marL="342900" lvl="0" indent="-342900" algn="just" rtl="0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Mais de </a:t>
            </a:r>
            <a:r>
              <a:rPr lang="pt-BR" sz="1800" b="1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90% do DNA dos libaneses atuais é cananeu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Pesquisa do </a:t>
            </a:r>
            <a:r>
              <a:rPr lang="pt-BR" sz="18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Instituto Sanger do </a:t>
            </a:r>
            <a:r>
              <a:rPr lang="pt-BR" sz="1800" u="sng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Wellcome</a:t>
            </a:r>
            <a:r>
              <a:rPr lang="pt-BR" sz="18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Trust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(Reino Unido), em estudo de 5 cadáveres cananeus enterrados em Sidon, Líbano, comparado com o de 99 libaneses de hoje (</a:t>
            </a:r>
            <a:r>
              <a:rPr lang="pt-BR" sz="1800" i="1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Revista da Sociedade de Genética Humana dos EUA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 Outros </a:t>
            </a:r>
            <a:r>
              <a:rPr lang="pt-BR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10%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resultam de cruzamentos com </a:t>
            </a:r>
            <a:r>
              <a:rPr lang="pt-BR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imigrantes da Eurásia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pt-BR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“destruição total dos cananeus”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não aconteceu e eles são ancestrais da maior parte do Levante (Palestina, Líbano, Síria, Jordânia, parte do Iraque...).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“E eu vos dei uma terra em que não trabalhastes, e cidades que não edificastes, e habitais nelas; e comeis de vinhas e de olivais que não plantastes”. (</a:t>
            </a:r>
            <a:r>
              <a:rPr lang="pt-BR" sz="18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Josué 24:13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 “E os filhos de Judá pelejaram contra Jerusalém, e tomando-a, feriram-na ao fio da espada; e puseram fogo na cidade”. (</a:t>
            </a:r>
            <a:r>
              <a:rPr lang="pt-BR" sz="18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Juízes 1:8</a:t>
            </a:r>
            <a:r>
              <a:rPr lang="pt-BR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Queda do Império Acadiano (2154 a.C.). Amorreus controlam as cidades de </a:t>
            </a:r>
            <a:r>
              <a:rPr lang="pt-BR" sz="1800" dirty="0" err="1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Larsa</a:t>
            </a:r>
            <a:r>
              <a:rPr lang="pt-BR" sz="18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, </a:t>
            </a:r>
            <a:r>
              <a:rPr lang="pt-BR" sz="1800" dirty="0" err="1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Kish</a:t>
            </a:r>
            <a:r>
              <a:rPr lang="pt-BR" sz="18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, </a:t>
            </a:r>
            <a:r>
              <a:rPr lang="pt-BR" sz="1800" dirty="0" err="1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Sippar</a:t>
            </a:r>
            <a:r>
              <a:rPr lang="pt-BR" sz="18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 e Babilônia. </a:t>
            </a:r>
            <a:r>
              <a:rPr lang="pt-BR" sz="1800" b="1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Hamurabi </a:t>
            </a:r>
            <a:r>
              <a:rPr lang="pt-BR" sz="18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é o rei amorreu mais famoso.</a:t>
            </a: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1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D582-F659-06DA-C224-5E219D57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3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Mito do “povo judeu”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98B826-D483-3335-0F8A-BBDFD4945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37464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Herodes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(37 a 4 </a:t>
            </a:r>
            <a:r>
              <a:rPr lang="pt-BR" sz="17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a.C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 é idumeu (edomitas, com reino ao sul da Palestina) convertido ao judaísmo. 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São também os euro-judeus,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cidadãos europeus de fé judaica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perseguidos na Europa por europeus de outras fés religiosas.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Sem a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identidade criada de um “povo”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não haveria como reivindicar um “retorno” ancorada no mito de um “êxodo”.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Um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estrangeiro que nunca esteve na Palestina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 que nunca descendeu de seus habitantes históricos pode “retornar” e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tomar a casa do palestino que ali está há até 10 mil anos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ou mais (Jericó tem 10.700 anos).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Basta chegar ao aeroporto de Ben-Gurion e </a:t>
            </a:r>
            <a:r>
              <a:rPr lang="pt-BR" sz="17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dizer que é judeu e obtém a nacionalidade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Dizer-se muçulmano em aeroporto na Arábia Saudita não permitirá essa nacionalidade, o mesmo para Índia e EUA sob mesmo pretexto.</a:t>
            </a:r>
          </a:p>
        </p:txBody>
      </p:sp>
    </p:spTree>
    <p:extLst>
      <p:ext uri="{BB962C8B-B14F-4D97-AF65-F5344CB8AC3E}">
        <p14:creationId xmlns:p14="http://schemas.microsoft.com/office/powerpoint/2010/main" val="103231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FD727-04F3-6AD0-2628-3BE66557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63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Mito da “anterioridade” e/ou antiguidade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A186C-808B-9D0E-6BB1-1A61EEF3E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374640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Torá reconhece que </a:t>
            </a:r>
            <a:r>
              <a:rPr lang="pt-B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terra de Canaã já havia pessoas habitando</a:t>
            </a: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metade ou mais de sua narrativa é de guerra contra essas pessoas;</a:t>
            </a:r>
            <a:r>
              <a:rPr lang="pt-BR" sz="1800" dirty="0">
                <a:effectLst/>
                <a:latin typeface="Libre Franklin" pitchFamily="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Ouve até 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inversões de adoração de deuses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, com judeus adorando os destes povos e estes adotando o judaísmo, em sistemas recíprocos de conversões religiosas e “mestiçagens” (caso de Herodes).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Se 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80% dos euro-judeus são originários da Europa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, como eles podem ter diretos como 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“netos” dos cananeus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que foram (em parte) um dia judeus, antes tinham sido de outras religiões, depois deixaram de ser judeus para serem cristãos ou muçulmanos e todos são hoje o povo palestino?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Se a 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antiguidade for o pressuposto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para o direito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, aqueles que não são judeus e estão na Palestina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, de quem descendem os palestinos, inclusive alguns como netos dos judeus antigos, cuja maioria se converteu ao cristianismo ou ao islamismo, </a:t>
            </a:r>
            <a:r>
              <a:rPr lang="pt-BR" sz="18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é que têm o direito</a:t>
            </a:r>
            <a:r>
              <a:rPr lang="pt-BR" sz="18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à terra.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56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0EEAD-3E3A-6B9A-3D69-82741824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Mito da “anterioridade” e/ou antiguidade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AE2EC7-5BB4-E258-6590-7F16E0583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E se </a:t>
            </a:r>
            <a:r>
              <a:rPr lang="pt-BR" sz="17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os sionistas estão na Palestina</a:t>
            </a:r>
            <a:r>
              <a:rPr lang="pt-BR" sz="17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</a:t>
            </a:r>
            <a:r>
              <a:rPr lang="pt-BR" sz="17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</a:t>
            </a:r>
            <a:r>
              <a:rPr lang="pt-BR" sz="17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como</a:t>
            </a:r>
            <a:r>
              <a:rPr lang="pt-BR" sz="17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</a:t>
            </a:r>
            <a:r>
              <a:rPr lang="pt-BR" sz="17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estrangeiros recém-imigrados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 há algumas décadas, e novamente admitindo o mito da diáspora, os </a:t>
            </a: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palestinos expulsos em 1948 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estariam fora da Palestina </a:t>
            </a: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há apenas 74 anos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 enquanto eles, os judeus que se dizem em diáspora e “retornando”, “estiveram” </a:t>
            </a:r>
            <a:r>
              <a:rPr lang="pt-BR" sz="1700" b="1" u="sng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fora por 2 mil anos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Quem tem mais direito de voltar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? Quem está ainda vivo depois de expulso ou quem precisa provar – e que nunca provou ou provará – que seus ancestrais de 2 mil anos teriam sido expulsos e, até mesmo, </a:t>
            </a: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provar que houve a alegada expulsão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?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Quem daria aos judeus que estariam 2 mil anos fora o </a:t>
            </a: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direito de expulsar os que estão ali há mais de 2 mil anos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 os palestinos, e tomar o lugar deles? 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Além do mais, </a:t>
            </a:r>
            <a:r>
              <a:rPr lang="pt-BR" sz="1700" b="1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os estrangeiros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Netanyahu, que nasceu nos EUA, no </a:t>
            </a:r>
            <a:r>
              <a:rPr lang="pt-BR" sz="1700" dirty="0" err="1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Broklin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 </a:t>
            </a:r>
            <a:r>
              <a:rPr lang="pt-BR" sz="1700" dirty="0" err="1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Avigdron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Liberman, na Rússia, </a:t>
            </a:r>
            <a:r>
              <a:rPr lang="pt-BR" sz="1700" dirty="0" err="1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Menahen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pt-BR" sz="1700" dirty="0" err="1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Beguin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, na Polônia, não descendem dos judeus de 2 mil anos nem de nenhum habitante histórico da Palestina.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140135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C22F1-E067-C419-11EF-1C8D8A8EC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Mito da “terra sem povo”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CE2D1A-318B-D22B-6BF3-BDE9589D3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5304155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"</a:t>
            </a:r>
            <a:r>
              <a:rPr lang="pt-BR" sz="1700" b="1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Uma terra sem povo para um povo sem terra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"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(frase atribuída a Theodor </a:t>
            </a:r>
            <a:r>
              <a:rPr lang="pt-BR" sz="1700" dirty="0" err="1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Herzl</a:t>
            </a:r>
            <a:r>
              <a:rPr lang="pt-BR" sz="17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, jornalista austro-húngaro, fundador do sionismo moderno).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"Um povo sem país, assim como sua própria terra, como, posteriormente, a ser mostrado, é </a:t>
            </a:r>
            <a:r>
              <a:rPr lang="pt-BR" sz="1700" b="1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 grande medida um país sem povo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” (Reverendo Keith Alexander, em 1843).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"A Palestina tem uma pequena população de </a:t>
            </a:r>
            <a:r>
              <a:rPr lang="pt-BR" sz="1700" u="sng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2" tooltip="Árab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árabes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e </a:t>
            </a:r>
            <a:r>
              <a:rPr lang="pt-BR" sz="1700" dirty="0" err="1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fellahin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e vagando, sem lei, chantageando as tribos beduínas. Restaurar o país sem um povo para o povo sem país e </a:t>
            </a:r>
            <a:r>
              <a:rPr lang="pt-BR" sz="1700" b="1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varrer o chantagista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seja ele </a:t>
            </a:r>
            <a:r>
              <a:rPr lang="pt-BR" sz="1700" u="sng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 tooltip="Pax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paxá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ou </a:t>
            </a:r>
            <a:r>
              <a:rPr lang="pt-BR" sz="1700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4" tooltip="Beduín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beduíno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Nós podemos fazer o deserto florescer como a rosa, e se acumulam no coração do mundo uma civilização que pode ser mediadora e intérprete entre o Oriente e o Ocidente" (Israel </a:t>
            </a:r>
            <a:r>
              <a:rPr lang="pt-BR" sz="1700" dirty="0" err="1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Zangwill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1901, em New Liberal Review).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9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CD745-FD3E-08C5-DC1B-5E8C96F3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1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Mito da “terra sem povo”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04ED72-3C37-E357-FD67-83550EB2D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Autofit/>
          </a:bodyPr>
          <a:lstStyle/>
          <a:p>
            <a:pPr marL="342900" lvl="0" indent="-342900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Censo britânico de 1922 para a Palestina informou </a:t>
            </a:r>
            <a:r>
              <a:rPr lang="pt-BR" sz="17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densidade demográfica </a:t>
            </a:r>
            <a:r>
              <a:rPr lang="pt-BR" sz="17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27,8 </a:t>
            </a:r>
            <a:r>
              <a:rPr lang="pt-BR" sz="17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habitantes por Km²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Na mesma época, a do Brasil era inferior a 4 e a da China era pouco superior a 30.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Então a Palestina </a:t>
            </a:r>
            <a:r>
              <a:rPr lang="pt-BR" sz="1700" b="1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não era uma terra sem povo</a:t>
            </a:r>
            <a:r>
              <a:rPr lang="pt-BR" sz="17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mas muito habitada.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“Eu sou pela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transferência compulsória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; não vejo nada imoral nela” (David Ben-Gurion em reunião da Agência Judaica, junho 1938).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Para o colonialismo e o racismo europeu, onde nasce o sionismo, ou “nacionalismo judeu”,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os demais povos eram não-povo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e poderiam ser expropriados, explorados e mesmo eliminados. E o sionismo nada mais é do que expressão do racismo e colonialismo europeus, pois ele mesmo é essencialmente europeu.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Ou seja: os sionistas sabiam que havia povo na Palestina, mas anunciavam que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fariam sem povo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1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877BF-A7A9-D231-A841-CF695C92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Mito do “deserto”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C1985-F7D2-FC8D-B61A-BA2D1D47C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 lnSpcReduction="10000"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A Palestina é uma “terra desolada” e “infértil” e os kibutz e os </a:t>
            </a:r>
            <a:r>
              <a:rPr lang="pt-BR" sz="170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colonos sionistas 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fizeram a terra produzir com irrigação e tecnologia.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Precipitação pluviométrica média anual na Palestina foi de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513 milímetros nos últimos 10 anos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com regiões em que esta chegou perto de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900 milímetros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 em alguns anos. Não muito diferente das médias anuais de Los Angeles-EUA (357), Madri-Espanha (415) ou Lisboa-Portugal (591).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Climaticamente, a característica mais marcante da Palestina é a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recorrência regular de chuvas no inverno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seguidas por uma prolongada estiagem no verão. (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Relatório A/364 da ONU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de 3 de setembro de 1947).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Produção agrícola na Palestina, em libras, de grãos, frutas e legumes: judeus 4.710.926 e </a:t>
            </a:r>
            <a:r>
              <a:rPr lang="pt-BR" sz="17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palestinos 17.103.133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, mesmo os investimentos maiores dirigidos pelos britânicos e a Agência Judaica a colonos judeus em detrimento dos camponeses palestinos (</a:t>
            </a:r>
            <a:r>
              <a:rPr lang="pt-BR" sz="1700" u="sng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Relatório A/364 da ONU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).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505748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2659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Libre Franklin</vt:lpstr>
      <vt:lpstr>Symbol</vt:lpstr>
      <vt:lpstr>Verdana</vt:lpstr>
      <vt:lpstr>Tema do Office</vt:lpstr>
      <vt:lpstr>MITOS SIONISTAS PARA A PALESTINA</vt:lpstr>
      <vt:lpstr>1. Mito do “retorno” à “terra prometida”</vt:lpstr>
      <vt:lpstr>2. Mito da inexistência da Palestina ou povo palestino </vt:lpstr>
      <vt:lpstr>3. Mito do “povo judeu”</vt:lpstr>
      <vt:lpstr>4. Mito da “anterioridade” e/ou antiguidade</vt:lpstr>
      <vt:lpstr>4. Mito da “anterioridade” e/ou antiguidade</vt:lpstr>
      <vt:lpstr>5. Mito da “terra sem povo”</vt:lpstr>
      <vt:lpstr>5. Mito da “terra sem povo”</vt:lpstr>
      <vt:lpstr>6. Mito do “deserto”</vt:lpstr>
      <vt:lpstr>7. Mito da “guerra de independência”</vt:lpstr>
      <vt:lpstr>7. Mito da “guerra de independência”</vt:lpstr>
      <vt:lpstr>8. Mito da “criação” de Israel pela ONU</vt:lpstr>
      <vt:lpstr>8. Mito da “criação” de Israel pela ONU</vt:lpstr>
      <vt:lpstr>8. Mito da “criação” de Israel pela ONU</vt:lpstr>
      <vt:lpstr>9. Mito da “venda” da terra pelos palestinos</vt:lpstr>
      <vt:lpstr>10. Mito da “democracia”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MITOS SIONISTAS PARA A PALESTINA</dc:title>
  <dc:creator>Ualid Rabah</dc:creator>
  <cp:lastModifiedBy>Ualid Rabah</cp:lastModifiedBy>
  <cp:revision>6</cp:revision>
  <dcterms:created xsi:type="dcterms:W3CDTF">2023-03-15T17:12:57Z</dcterms:created>
  <dcterms:modified xsi:type="dcterms:W3CDTF">2025-05-30T15:00:14Z</dcterms:modified>
</cp:coreProperties>
</file>