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24.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21.xml.rels" ContentType="application/vnd.openxmlformats-package.relationships+xml"/>
  <Override PartName="/ppt/slideLayouts/_rels/slideLayout8.xml.rels" ContentType="application/vnd.openxmlformats-package.relationships+xml"/>
  <Override PartName="/ppt/slideLayouts/_rels/slideLayout12.xml.rels" ContentType="application/vnd.openxmlformats-package.relationships+xml"/>
  <Override PartName="/ppt/slideLayouts/_rels/slideLayout20.xml.rels" ContentType="application/vnd.openxmlformats-package.relationships+xml"/>
  <Override PartName="/ppt/slideLayouts/_rels/slideLayout11.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xml.rels" ContentType="application/vnd.openxmlformats-package.relationships+xml"/>
  <Override PartName="/ppt/slideLayouts/slideLayout17.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16.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1.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15.xml.rels" ContentType="application/vnd.openxmlformats-package.relationships+xml"/>
  <Override PartName="/ppt/slides/_rels/slide23.xml.rels" ContentType="application/vnd.openxmlformats-package.relationships+xml"/>
  <Override PartName="/ppt/slides/_rels/slide3.xml.rels" ContentType="application/vnd.openxmlformats-package.relationships+xml"/>
  <Override PartName="/ppt/slides/_rels/slide16.xml.rels" ContentType="application/vnd.openxmlformats-package.relationships+xml"/>
  <Override PartName="/ppt/slides/_rels/slide24.xml.rels" ContentType="application/vnd.openxmlformats-package.relationships+xml"/>
  <Override PartName="/ppt/slides/_rels/slide4.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12.xml.rels" ContentType="application/vnd.openxmlformats-package.relationships+xml"/>
  <Override PartName="/ppt/slides/_rels/slide20.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6.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25.xml.rels" ContentType="application/vnd.openxmlformats-package.relationships+xml"/>
  <Override PartName="/ppt/slides/_rels/slide5.xml.rels" ContentType="application/vnd.openxmlformats-package.relationships+xml"/>
  <Override PartName="/ppt/slides/slide1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slides/slide18.xml" ContentType="application/vnd.openxmlformats-officedocument.presentationml.slide+xml"/>
  <Override PartName="/ppt/slides/slide2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AF1003C-C7AF-49FA-8325-EA9B618A26CC}" type="slidenum">
              <a:t>&lt;#&gt;</a:t>
            </a:fld>
          </a:p>
        </p:txBody>
      </p:sp>
      <p:sp>
        <p:nvSpPr>
          <p:cNvPr id="4" name="PlaceHolder 3"/>
          <p:cNvSpPr>
            <a:spLocks noGrp="1"/>
          </p:cNvSpPr>
          <p:nvPr>
            <p:ph type="dt" idx="1"/>
          </p:nvPr>
        </p:nvSpPr>
        <p:spPr/>
        <p:txBody>
          <a:bodyPr/>
          <a:p>
            <a:r>
              <a:rPr lang="pt-B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D4AC64D3-CBBD-4B9D-BE72-3F045AC0BF1C}" type="slidenum">
              <a:t>&lt;#&gt;</a:t>
            </a:fld>
          </a:p>
        </p:txBody>
      </p:sp>
      <p:sp>
        <p:nvSpPr>
          <p:cNvPr id="7" name="PlaceHolder 6"/>
          <p:cNvSpPr>
            <a:spLocks noGrp="1"/>
          </p:cNvSpPr>
          <p:nvPr>
            <p:ph type="dt" idx="1"/>
          </p:nvPr>
        </p:nvSpPr>
        <p:spPr/>
        <p:txBody>
          <a:bodyPr/>
          <a:p>
            <a:r>
              <a:rPr lang="pt-B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B92CC705-B995-4A94-8859-C9D57F8BEE9B}" type="slidenum">
              <a:t>&lt;#&gt;</a:t>
            </a:fld>
          </a:p>
        </p:txBody>
      </p:sp>
      <p:sp>
        <p:nvSpPr>
          <p:cNvPr id="9" name="PlaceHolder 8"/>
          <p:cNvSpPr>
            <a:spLocks noGrp="1"/>
          </p:cNvSpPr>
          <p:nvPr>
            <p:ph type="dt" idx="1"/>
          </p:nvPr>
        </p:nvSpPr>
        <p:spPr/>
        <p:txBody>
          <a:bodyPr/>
          <a:p>
            <a:r>
              <a:rPr lang="pt-B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7E6B80C7-56FC-4EB0-AF3A-A843CF6FC7EB}" type="slidenum">
              <a:t>&lt;#&gt;</a:t>
            </a:fld>
          </a:p>
        </p:txBody>
      </p:sp>
      <p:sp>
        <p:nvSpPr>
          <p:cNvPr id="11" name="PlaceHolder 10"/>
          <p:cNvSpPr>
            <a:spLocks noGrp="1"/>
          </p:cNvSpPr>
          <p:nvPr>
            <p:ph type="dt" idx="1"/>
          </p:nvPr>
        </p:nvSpPr>
        <p:spPr/>
        <p:txBody>
          <a:bodyPr/>
          <a:p>
            <a:r>
              <a:rPr lang="pt-B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60EB43DE-FD4B-422A-A64A-93DE6D7D4023}" type="slidenum">
              <a:t>&lt;#&gt;</a:t>
            </a:fld>
          </a:p>
        </p:txBody>
      </p:sp>
      <p:sp>
        <p:nvSpPr>
          <p:cNvPr id="4" name="PlaceHolder 3"/>
          <p:cNvSpPr>
            <a:spLocks noGrp="1"/>
          </p:cNvSpPr>
          <p:nvPr>
            <p:ph type="dt" idx="4"/>
          </p:nvPr>
        </p:nvSpPr>
        <p:spPr/>
        <p:txBody>
          <a:bodyPr/>
          <a:p>
            <a:r>
              <a:rPr lang="pt-BR"/>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indent="0" algn="ctr">
              <a:buNone/>
            </a:pPr>
            <a:endParaRPr b="0" lang="pt-BR"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84139549-A01F-44D4-8238-23E345F40256}" type="slidenum">
              <a:t>&lt;#&gt;</a:t>
            </a:fld>
          </a:p>
        </p:txBody>
      </p:sp>
      <p:sp>
        <p:nvSpPr>
          <p:cNvPr id="6" name="PlaceHolder 5"/>
          <p:cNvSpPr>
            <a:spLocks noGrp="1"/>
          </p:cNvSpPr>
          <p:nvPr>
            <p:ph type="dt" idx="4"/>
          </p:nvPr>
        </p:nvSpPr>
        <p:spPr/>
        <p:txBody>
          <a:bodyPr/>
          <a:p>
            <a:r>
              <a:rPr lang="pt-BR"/>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7168716A-88CC-4060-A60A-07A9C5956690}" type="slidenum">
              <a:t>&lt;#&gt;</a:t>
            </a:fld>
          </a:p>
        </p:txBody>
      </p:sp>
      <p:sp>
        <p:nvSpPr>
          <p:cNvPr id="6" name="PlaceHolder 5"/>
          <p:cNvSpPr>
            <a:spLocks noGrp="1"/>
          </p:cNvSpPr>
          <p:nvPr>
            <p:ph type="dt" idx="4"/>
          </p:nvPr>
        </p:nvSpPr>
        <p:spPr/>
        <p:txBody>
          <a:bodyPr/>
          <a:p>
            <a:r>
              <a:rPr lang="pt-BR"/>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9EE0C952-DFCA-47E0-A18F-BB5B3F4F0EF9}" type="slidenum">
              <a:t>&lt;#&gt;</a:t>
            </a:fld>
          </a:p>
        </p:txBody>
      </p:sp>
      <p:sp>
        <p:nvSpPr>
          <p:cNvPr id="7" name="PlaceHolder 6"/>
          <p:cNvSpPr>
            <a:spLocks noGrp="1"/>
          </p:cNvSpPr>
          <p:nvPr>
            <p:ph type="dt" idx="4"/>
          </p:nvPr>
        </p:nvSpPr>
        <p:spPr/>
        <p:txBody>
          <a:bodyPr/>
          <a:p>
            <a:r>
              <a:rPr lang="pt-BR"/>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7555F61B-8135-4B3F-B1D4-62238A4C3D09}" type="slidenum">
              <a:t>&lt;#&gt;</a:t>
            </a:fld>
          </a:p>
        </p:txBody>
      </p:sp>
      <p:sp>
        <p:nvSpPr>
          <p:cNvPr id="5" name="PlaceHolder 4"/>
          <p:cNvSpPr>
            <a:spLocks noGrp="1"/>
          </p:cNvSpPr>
          <p:nvPr>
            <p:ph type="dt" idx="4"/>
          </p:nvPr>
        </p:nvSpPr>
        <p:spPr/>
        <p:txBody>
          <a:bodyPr/>
          <a:p>
            <a:r>
              <a:rPr lang="pt-BR"/>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endParaRPr b="0" lang="pt-BR"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43531552-F5FD-4563-AD23-541CD5857B6F}" type="slidenum">
              <a:t>&lt;#&gt;</a:t>
            </a:fld>
          </a:p>
        </p:txBody>
      </p:sp>
      <p:sp>
        <p:nvSpPr>
          <p:cNvPr id="5" name="PlaceHolder 4"/>
          <p:cNvSpPr>
            <a:spLocks noGrp="1"/>
          </p:cNvSpPr>
          <p:nvPr>
            <p:ph type="dt" idx="4"/>
          </p:nvPr>
        </p:nvSpPr>
        <p:spPr/>
        <p:txBody>
          <a:bodyPr/>
          <a:p>
            <a:r>
              <a:rPr lang="pt-BR"/>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61CFD495-5EED-4318-945D-40B2A2B24ED3}" type="slidenum">
              <a:t>&lt;#&gt;</a:t>
            </a:fld>
          </a:p>
        </p:txBody>
      </p:sp>
      <p:sp>
        <p:nvSpPr>
          <p:cNvPr id="8" name="PlaceHolder 7"/>
          <p:cNvSpPr>
            <a:spLocks noGrp="1"/>
          </p:cNvSpPr>
          <p:nvPr>
            <p:ph type="dt" idx="4"/>
          </p:nvPr>
        </p:nvSpPr>
        <p:spPr/>
        <p:txBody>
          <a:bodyPr/>
          <a:p>
            <a:r>
              <a:rPr lang="pt-B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indent="0" algn="ctr">
              <a:buNone/>
            </a:pPr>
            <a:endParaRPr b="0" lang="pt-BR"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5214211-9D74-4BE2-B2C5-DA47C2E0EBB6}" type="slidenum">
              <a:t>&lt;#&gt;</a:t>
            </a:fld>
          </a:p>
        </p:txBody>
      </p:sp>
      <p:sp>
        <p:nvSpPr>
          <p:cNvPr id="6" name="PlaceHolder 5"/>
          <p:cNvSpPr>
            <a:spLocks noGrp="1"/>
          </p:cNvSpPr>
          <p:nvPr>
            <p:ph type="dt" idx="1"/>
          </p:nvPr>
        </p:nvSpPr>
        <p:spPr/>
        <p:txBody>
          <a:bodyPr/>
          <a:p>
            <a:r>
              <a:rPr lang="pt-BR"/>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B27FC74B-3475-466D-8016-38DEE12FA0E3}" type="slidenum">
              <a:t>&lt;#&gt;</a:t>
            </a:fld>
          </a:p>
        </p:txBody>
      </p:sp>
      <p:sp>
        <p:nvSpPr>
          <p:cNvPr id="8" name="PlaceHolder 7"/>
          <p:cNvSpPr>
            <a:spLocks noGrp="1"/>
          </p:cNvSpPr>
          <p:nvPr>
            <p:ph type="dt" idx="4"/>
          </p:nvPr>
        </p:nvSpPr>
        <p:spPr/>
        <p:txBody>
          <a:bodyPr/>
          <a:p>
            <a:r>
              <a:rPr lang="pt-BR"/>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0EAD3D6C-F506-47F2-9ACE-DCE918F9B16B}" type="slidenum">
              <a:t>&lt;#&gt;</a:t>
            </a:fld>
          </a:p>
        </p:txBody>
      </p:sp>
      <p:sp>
        <p:nvSpPr>
          <p:cNvPr id="8" name="PlaceHolder 7"/>
          <p:cNvSpPr>
            <a:spLocks noGrp="1"/>
          </p:cNvSpPr>
          <p:nvPr>
            <p:ph type="dt" idx="4"/>
          </p:nvPr>
        </p:nvSpPr>
        <p:spPr/>
        <p:txBody>
          <a:bodyPr/>
          <a:p>
            <a:r>
              <a:rPr lang="pt-BR"/>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ACEBCB61-9773-4B55-9D65-B72D8FF9B358}" type="slidenum">
              <a:t>&lt;#&gt;</a:t>
            </a:fld>
          </a:p>
        </p:txBody>
      </p:sp>
      <p:sp>
        <p:nvSpPr>
          <p:cNvPr id="7" name="PlaceHolder 6"/>
          <p:cNvSpPr>
            <a:spLocks noGrp="1"/>
          </p:cNvSpPr>
          <p:nvPr>
            <p:ph type="dt" idx="4"/>
          </p:nvPr>
        </p:nvSpPr>
        <p:spPr/>
        <p:txBody>
          <a:bodyPr/>
          <a:p>
            <a:r>
              <a:rPr lang="pt-BR"/>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41CB6505-4CEB-419D-A831-6FBEA29DA54B}" type="slidenum">
              <a:t>&lt;#&gt;</a:t>
            </a:fld>
          </a:p>
        </p:txBody>
      </p:sp>
      <p:sp>
        <p:nvSpPr>
          <p:cNvPr id="9" name="PlaceHolder 8"/>
          <p:cNvSpPr>
            <a:spLocks noGrp="1"/>
          </p:cNvSpPr>
          <p:nvPr>
            <p:ph type="dt" idx="4"/>
          </p:nvPr>
        </p:nvSpPr>
        <p:spPr/>
        <p:txBody>
          <a:bodyPr/>
          <a:p>
            <a:r>
              <a:rPr lang="pt-BR"/>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6822AE38-9F11-4064-A407-1A84AD6C527A}" type="slidenum">
              <a:t>&lt;#&gt;</a:t>
            </a:fld>
          </a:p>
        </p:txBody>
      </p:sp>
      <p:sp>
        <p:nvSpPr>
          <p:cNvPr id="11" name="PlaceHolder 10"/>
          <p:cNvSpPr>
            <a:spLocks noGrp="1"/>
          </p:cNvSpPr>
          <p:nvPr>
            <p:ph type="dt" idx="4"/>
          </p:nvPr>
        </p:nvSpPr>
        <p:spPr/>
        <p:txBody>
          <a:bodyPr/>
          <a:p>
            <a:r>
              <a:rPr lang="pt-B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5B8DB5B-C40C-41F0-AF38-C0DCAC6C4019}" type="slidenum">
              <a:t>&lt;#&gt;</a:t>
            </a:fld>
          </a:p>
        </p:txBody>
      </p:sp>
      <p:sp>
        <p:nvSpPr>
          <p:cNvPr id="6" name="PlaceHolder 5"/>
          <p:cNvSpPr>
            <a:spLocks noGrp="1"/>
          </p:cNvSpPr>
          <p:nvPr>
            <p:ph type="dt" idx="1"/>
          </p:nvPr>
        </p:nvSpPr>
        <p:spPr/>
        <p:txBody>
          <a:bodyPr/>
          <a:p>
            <a:r>
              <a:rPr lang="pt-B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78C5ADE-7587-4E38-8CC3-B956D9F91C1A}" type="slidenum">
              <a:t>&lt;#&gt;</a:t>
            </a:fld>
          </a:p>
        </p:txBody>
      </p:sp>
      <p:sp>
        <p:nvSpPr>
          <p:cNvPr id="7" name="PlaceHolder 6"/>
          <p:cNvSpPr>
            <a:spLocks noGrp="1"/>
          </p:cNvSpPr>
          <p:nvPr>
            <p:ph type="dt" idx="1"/>
          </p:nvPr>
        </p:nvSpPr>
        <p:spPr/>
        <p:txBody>
          <a:bodyPr/>
          <a:p>
            <a:r>
              <a:rPr lang="pt-B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E419E24-373E-4E7A-BB5F-0C3BD60B9C1A}" type="slidenum">
              <a:t>&lt;#&gt;</a:t>
            </a:fld>
          </a:p>
        </p:txBody>
      </p:sp>
      <p:sp>
        <p:nvSpPr>
          <p:cNvPr id="5" name="PlaceHolder 4"/>
          <p:cNvSpPr>
            <a:spLocks noGrp="1"/>
          </p:cNvSpPr>
          <p:nvPr>
            <p:ph type="dt" idx="1"/>
          </p:nvPr>
        </p:nvSpPr>
        <p:spPr/>
        <p:txBody>
          <a:bodyPr/>
          <a:p>
            <a:r>
              <a:rPr lang="pt-B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endParaRPr b="0" lang="pt-BR"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4CEDF97-CA12-4509-B6BE-F62F7814707E}" type="slidenum">
              <a:t>&lt;#&gt;</a:t>
            </a:fld>
          </a:p>
        </p:txBody>
      </p:sp>
      <p:sp>
        <p:nvSpPr>
          <p:cNvPr id="5" name="PlaceHolder 4"/>
          <p:cNvSpPr>
            <a:spLocks noGrp="1"/>
          </p:cNvSpPr>
          <p:nvPr>
            <p:ph type="dt" idx="1"/>
          </p:nvPr>
        </p:nvSpPr>
        <p:spPr/>
        <p:txBody>
          <a:bodyPr/>
          <a:p>
            <a:r>
              <a:rPr lang="pt-B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1224FF0-4E8A-4943-AD41-4876ED9BE39F}" type="slidenum">
              <a:t>&lt;#&gt;</a:t>
            </a:fld>
          </a:p>
        </p:txBody>
      </p:sp>
      <p:sp>
        <p:nvSpPr>
          <p:cNvPr id="8" name="PlaceHolder 7"/>
          <p:cNvSpPr>
            <a:spLocks noGrp="1"/>
          </p:cNvSpPr>
          <p:nvPr>
            <p:ph type="dt" idx="1"/>
          </p:nvPr>
        </p:nvSpPr>
        <p:spPr/>
        <p:txBody>
          <a:bodyPr/>
          <a:p>
            <a:r>
              <a:rPr lang="pt-B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B9F0334-BDC5-490D-9EEA-3D048FA0471B}" type="slidenum">
              <a:t>&lt;#&gt;</a:t>
            </a:fld>
          </a:p>
        </p:txBody>
      </p:sp>
      <p:sp>
        <p:nvSpPr>
          <p:cNvPr id="8" name="PlaceHolder 7"/>
          <p:cNvSpPr>
            <a:spLocks noGrp="1"/>
          </p:cNvSpPr>
          <p:nvPr>
            <p:ph type="dt" idx="1"/>
          </p:nvPr>
        </p:nvSpPr>
        <p:spPr/>
        <p:txBody>
          <a:bodyPr/>
          <a:p>
            <a:r>
              <a:rPr lang="pt-B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pt-BR"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indent="0">
              <a:lnSpc>
                <a:spcPct val="90000"/>
              </a:lnSpc>
              <a:spcBef>
                <a:spcPts val="1417"/>
              </a:spcBef>
              <a:buNone/>
            </a:pPr>
            <a:endParaRPr b="0" lang="pt-BR"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57F3441-D8DF-41B8-BFF5-A1BF414F8165}" type="slidenum">
              <a:t>&lt;#&gt;</a:t>
            </a:fld>
          </a:p>
        </p:txBody>
      </p:sp>
      <p:sp>
        <p:nvSpPr>
          <p:cNvPr id="8" name="PlaceHolder 7"/>
          <p:cNvSpPr>
            <a:spLocks noGrp="1"/>
          </p:cNvSpPr>
          <p:nvPr>
            <p:ph type="dt" idx="1"/>
          </p:nvPr>
        </p:nvSpPr>
        <p:spPr/>
        <p:txBody>
          <a:bodyPr/>
          <a:p>
            <a:r>
              <a:rPr lang="pt-B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indent="0" algn="ctr">
              <a:lnSpc>
                <a:spcPct val="90000"/>
              </a:lnSpc>
              <a:buNone/>
            </a:pPr>
            <a:r>
              <a:rPr b="0" lang="pt-BR" sz="6000" spc="-1" strike="noStrike">
                <a:solidFill>
                  <a:srgbClr val="000000"/>
                </a:solidFill>
                <a:latin typeface="Calibri Light"/>
              </a:rPr>
              <a:t>Clique para editar o título Mestre</a:t>
            </a:r>
            <a:endParaRPr b="0" lang="pt-BR"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indent="0">
              <a:lnSpc>
                <a:spcPct val="100000"/>
              </a:lnSpc>
              <a:buNone/>
              <a:defRPr b="0" lang="pt-BR" sz="1200" spc="-1" strike="noStrike">
                <a:solidFill>
                  <a:srgbClr val="8b8b8b"/>
                </a:solidFill>
                <a:latin typeface="Calibri"/>
              </a:defRPr>
            </a:lvl1pPr>
          </a:lstStyle>
          <a:p>
            <a:pPr indent="0">
              <a:lnSpc>
                <a:spcPct val="100000"/>
              </a:lnSpc>
              <a:buNone/>
            </a:pPr>
            <a:r>
              <a:rPr b="0" lang="pt-BR" sz="1200" spc="-1" strike="noStrike">
                <a:solidFill>
                  <a:srgbClr val="8b8b8b"/>
                </a:solidFill>
                <a:latin typeface="Calibri"/>
              </a:rPr>
              <a:t>&lt;data/hora&gt;</a:t>
            </a:r>
            <a:endParaRPr b="0" lang="pt-BR" sz="1200" spc="-1" strike="noStrike">
              <a:solidFill>
                <a:srgbClr val="000000"/>
              </a:solidFill>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indent="0" algn="ctr">
              <a:buNone/>
              <a:defRPr b="0" lang="pt-BR" sz="1400" spc="-1" strike="noStrike">
                <a:solidFill>
                  <a:srgbClr val="000000"/>
                </a:solidFill>
                <a:latin typeface="Times New Roman"/>
              </a:defRPr>
            </a:lvl1pPr>
          </a:lstStyle>
          <a:p>
            <a:pPr indent="0" algn="ctr">
              <a:buNone/>
            </a:pPr>
            <a:r>
              <a:rPr b="0" lang="pt-BR" sz="1400" spc="-1" strike="noStrike">
                <a:solidFill>
                  <a:srgbClr val="000000"/>
                </a:solidFill>
                <a:latin typeface="Times New Roman"/>
              </a:rPr>
              <a:t>&lt;rodapé&gt;</a:t>
            </a:r>
            <a:endParaRPr b="0" lang="pt-BR" sz="1400" spc="-1" strike="noStrike">
              <a:solidFill>
                <a:srgbClr val="000000"/>
              </a:solidFill>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indent="0" algn="r">
              <a:lnSpc>
                <a:spcPct val="100000"/>
              </a:lnSpc>
              <a:buNone/>
              <a:defRPr b="0" lang="pt-BR" sz="1200" spc="-1" strike="noStrike">
                <a:solidFill>
                  <a:srgbClr val="8b8b8b"/>
                </a:solidFill>
                <a:latin typeface="Calibri"/>
              </a:defRPr>
            </a:lvl1pPr>
          </a:lstStyle>
          <a:p>
            <a:pPr indent="0" algn="r">
              <a:lnSpc>
                <a:spcPct val="100000"/>
              </a:lnSpc>
              <a:buNone/>
            </a:pPr>
            <a:fld id="{154A595A-E517-45E5-A7D7-45BCFDCB0FBB}" type="slidenum">
              <a:rPr b="0" lang="pt-BR" sz="1200" spc="-1" strike="noStrike">
                <a:solidFill>
                  <a:srgbClr val="8b8b8b"/>
                </a:solidFill>
                <a:latin typeface="Calibri"/>
              </a:rPr>
              <a:t>&lt;número&gt;</a:t>
            </a:fld>
            <a:endParaRPr b="0" lang="pt-BR" sz="1200" spc="-1" strike="noStrike">
              <a:solidFill>
                <a:srgbClr val="000000"/>
              </a:solidFill>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pt-BR" sz="2800" spc="-1" strike="noStrike">
                <a:solidFill>
                  <a:srgbClr val="000000"/>
                </a:solidFill>
                <a:latin typeface="Calibri"/>
              </a:rPr>
              <a:t>Clique para editar o formato de texto dos tópicos</a:t>
            </a:r>
            <a:endParaRPr b="0" lang="pt-BR"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pt-BR" sz="2000" spc="-1" strike="noStrike">
                <a:solidFill>
                  <a:srgbClr val="000000"/>
                </a:solidFill>
                <a:latin typeface="Calibri"/>
              </a:rPr>
              <a:t>2.º nível de tópicos</a:t>
            </a:r>
            <a:endParaRPr b="0" lang="pt-BR"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pt-BR" sz="1800" spc="-1" strike="noStrike">
                <a:solidFill>
                  <a:srgbClr val="000000"/>
                </a:solidFill>
                <a:latin typeface="Calibri"/>
              </a:rPr>
              <a:t>3.º nível de tópicos</a:t>
            </a:r>
            <a:endParaRPr b="0" lang="pt-BR"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pt-BR" sz="1800" spc="-1" strike="noStrike">
                <a:solidFill>
                  <a:srgbClr val="000000"/>
                </a:solidFill>
                <a:latin typeface="Calibri"/>
              </a:rPr>
              <a:t>4.º nível de tópicos</a:t>
            </a:r>
            <a:endParaRPr b="0" lang="pt-BR"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5.º nível de tópicos</a:t>
            </a:r>
            <a:endParaRPr b="0" lang="pt-BR"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6.º nível de tópicos</a:t>
            </a:r>
            <a:endParaRPr b="0" lang="pt-BR"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7.º nível de tópicos</a:t>
            </a:r>
            <a:endParaRPr b="0" lang="pt-BR"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pt-BR" sz="4400" spc="-1" strike="noStrike">
                <a:solidFill>
                  <a:srgbClr val="000000"/>
                </a:solidFill>
                <a:latin typeface="Calibri Light"/>
              </a:rPr>
              <a:t>Clique para editar o título Mestre</a:t>
            </a:r>
            <a:endParaRPr b="0" lang="pt-BR"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pt-BR" sz="2800" spc="-1" strike="noStrike">
                <a:solidFill>
                  <a:srgbClr val="000000"/>
                </a:solidFill>
                <a:latin typeface="Calibri"/>
              </a:rPr>
              <a:t>Clique para editar os estilos de texto Mestres</a:t>
            </a:r>
            <a:endParaRPr b="0" lang="pt-BR"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pt-BR" sz="2400" spc="-1" strike="noStrike">
                <a:solidFill>
                  <a:srgbClr val="000000"/>
                </a:solidFill>
                <a:latin typeface="Calibri"/>
              </a:rPr>
              <a:t>Segundo nível</a:t>
            </a:r>
            <a:endParaRPr b="0" lang="pt-BR"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pt-BR" sz="2000" spc="-1" strike="noStrike">
                <a:solidFill>
                  <a:srgbClr val="000000"/>
                </a:solidFill>
                <a:latin typeface="Calibri"/>
              </a:rPr>
              <a:t>Terceiro nível</a:t>
            </a:r>
            <a:endParaRPr b="0" lang="pt-BR"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pt-BR" sz="1800" spc="-1" strike="noStrike">
                <a:solidFill>
                  <a:srgbClr val="000000"/>
                </a:solidFill>
                <a:latin typeface="Calibri"/>
              </a:rPr>
              <a:t>Quarto nível</a:t>
            </a:r>
            <a:endParaRPr b="0" lang="pt-BR"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pt-BR" sz="1800" spc="-1" strike="noStrike">
                <a:solidFill>
                  <a:srgbClr val="000000"/>
                </a:solidFill>
                <a:latin typeface="Calibri"/>
              </a:rPr>
              <a:t>Quinto nível</a:t>
            </a:r>
            <a:endParaRPr b="0" lang="pt-BR"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indent="0">
              <a:lnSpc>
                <a:spcPct val="100000"/>
              </a:lnSpc>
              <a:buNone/>
              <a:defRPr b="0" lang="pt-BR" sz="1200" spc="-1" strike="noStrike">
                <a:solidFill>
                  <a:srgbClr val="8b8b8b"/>
                </a:solidFill>
                <a:latin typeface="Calibri"/>
              </a:defRPr>
            </a:lvl1pPr>
          </a:lstStyle>
          <a:p>
            <a:pPr indent="0">
              <a:lnSpc>
                <a:spcPct val="100000"/>
              </a:lnSpc>
              <a:buNone/>
            </a:pPr>
            <a:r>
              <a:rPr b="0" lang="pt-BR" sz="1200" spc="-1" strike="noStrike">
                <a:solidFill>
                  <a:srgbClr val="8b8b8b"/>
                </a:solidFill>
                <a:latin typeface="Calibri"/>
              </a:rPr>
              <a:t>&lt;data/hora&gt;</a:t>
            </a:r>
            <a:endParaRPr b="0" lang="pt-BR" sz="1200" spc="-1" strike="noStrike">
              <a:solidFill>
                <a:srgbClr val="000000"/>
              </a:solidFill>
              <a:latin typeface="Times New Roman"/>
            </a:endParaRPr>
          </a:p>
        </p:txBody>
      </p:sp>
      <p:sp>
        <p:nvSpPr>
          <p:cNvPr id="44" name="PlaceHolder 4"/>
          <p:cNvSpPr>
            <a:spLocks noGrp="1"/>
          </p:cNvSpPr>
          <p:nvPr>
            <p:ph type="ftr" idx="5"/>
          </p:nvPr>
        </p:nvSpPr>
        <p:spPr>
          <a:xfrm>
            <a:off x="4038480" y="6356520"/>
            <a:ext cx="4114440" cy="364680"/>
          </a:xfrm>
          <a:prstGeom prst="rect">
            <a:avLst/>
          </a:prstGeom>
          <a:noFill/>
          <a:ln w="0">
            <a:noFill/>
          </a:ln>
        </p:spPr>
        <p:txBody>
          <a:bodyPr anchor="ctr">
            <a:noAutofit/>
          </a:bodyPr>
          <a:lstStyle>
            <a:lvl1pPr indent="0" algn="ctr">
              <a:buNone/>
              <a:defRPr b="0" lang="pt-BR" sz="1400" spc="-1" strike="noStrike">
                <a:solidFill>
                  <a:srgbClr val="000000"/>
                </a:solidFill>
                <a:latin typeface="Times New Roman"/>
              </a:defRPr>
            </a:lvl1pPr>
          </a:lstStyle>
          <a:p>
            <a:pPr indent="0" algn="ctr">
              <a:buNone/>
            </a:pPr>
            <a:r>
              <a:rPr b="0" lang="pt-BR" sz="1400" spc="-1" strike="noStrike">
                <a:solidFill>
                  <a:srgbClr val="000000"/>
                </a:solidFill>
                <a:latin typeface="Times New Roman"/>
              </a:rPr>
              <a:t>&lt;rodapé&gt;</a:t>
            </a:r>
            <a:endParaRPr b="0" lang="pt-BR" sz="1400" spc="-1" strike="noStrike">
              <a:solidFill>
                <a:srgbClr val="000000"/>
              </a:solidFill>
              <a:latin typeface="Times New Roman"/>
            </a:endParaRPr>
          </a:p>
        </p:txBody>
      </p:sp>
      <p:sp>
        <p:nvSpPr>
          <p:cNvPr id="45" name="PlaceHolder 5"/>
          <p:cNvSpPr>
            <a:spLocks noGrp="1"/>
          </p:cNvSpPr>
          <p:nvPr>
            <p:ph type="sldNum" idx="6"/>
          </p:nvPr>
        </p:nvSpPr>
        <p:spPr>
          <a:xfrm>
            <a:off x="8610480" y="6356520"/>
            <a:ext cx="2742840" cy="364680"/>
          </a:xfrm>
          <a:prstGeom prst="rect">
            <a:avLst/>
          </a:prstGeom>
          <a:noFill/>
          <a:ln w="0">
            <a:noFill/>
          </a:ln>
        </p:spPr>
        <p:txBody>
          <a:bodyPr anchor="ctr">
            <a:noAutofit/>
          </a:bodyPr>
          <a:lstStyle>
            <a:lvl1pPr indent="0" algn="r">
              <a:lnSpc>
                <a:spcPct val="100000"/>
              </a:lnSpc>
              <a:buNone/>
              <a:defRPr b="0" lang="pt-BR" sz="1200" spc="-1" strike="noStrike">
                <a:solidFill>
                  <a:srgbClr val="8b8b8b"/>
                </a:solidFill>
                <a:latin typeface="Calibri"/>
              </a:defRPr>
            </a:lvl1pPr>
          </a:lstStyle>
          <a:p>
            <a:pPr indent="0" algn="r">
              <a:lnSpc>
                <a:spcPct val="100000"/>
              </a:lnSpc>
              <a:buNone/>
            </a:pPr>
            <a:fld id="{302C01F1-036B-4451-A1B1-46FDB55EB32E}" type="slidenum">
              <a:rPr b="0" lang="pt-BR" sz="1200" spc="-1" strike="noStrike">
                <a:solidFill>
                  <a:srgbClr val="8b8b8b"/>
                </a:solidFill>
                <a:latin typeface="Calibri"/>
              </a:rPr>
              <a:t>&lt;número&gt;</a:t>
            </a:fld>
            <a:endParaRPr b="0" lang="pt-BR"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lavevoyages.org/assessment/estimates" TargetMode="External"/><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hyperlink" Target="http://slavevoyages.org/assessment/estimates" TargetMode="External"/><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1523880" y="1122480"/>
            <a:ext cx="9143640" cy="3436200"/>
          </a:xfrm>
          <a:prstGeom prst="rect">
            <a:avLst/>
          </a:prstGeom>
          <a:noFill/>
          <a:ln w="0">
            <a:noFill/>
          </a:ln>
        </p:spPr>
        <p:txBody>
          <a:bodyPr anchor="b">
            <a:normAutofit fontScale="91000"/>
          </a:bodyPr>
          <a:p>
            <a:pPr indent="0" algn="ctr">
              <a:lnSpc>
                <a:spcPct val="90000"/>
              </a:lnSpc>
              <a:buNone/>
            </a:pPr>
            <a:r>
              <a:rPr b="0" lang="pt-BR" sz="6600" spc="-1" strike="noStrike">
                <a:solidFill>
                  <a:srgbClr val="000000"/>
                </a:solidFill>
                <a:latin typeface="Calibri Light"/>
              </a:rPr>
              <a:t>Estudos críticos sobre o conservadorismo brasileiro</a:t>
            </a:r>
            <a:br>
              <a:rPr sz="6000"/>
            </a:br>
            <a:r>
              <a:rPr b="0" lang="pt-BR" sz="2800" spc="-1" strike="noStrike">
                <a:solidFill>
                  <a:srgbClr val="000000"/>
                </a:solidFill>
                <a:latin typeface="Calibri Light"/>
              </a:rPr>
              <a:t>Leonardo Sacramento</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365040"/>
            <a:ext cx="10515240" cy="1033560"/>
          </a:xfrm>
          <a:prstGeom prst="rect">
            <a:avLst/>
          </a:prstGeom>
          <a:noFill/>
          <a:ln w="0">
            <a:noFill/>
          </a:ln>
        </p:spPr>
        <p:txBody>
          <a:bodyPr anchor="ctr">
            <a:noAutofit/>
          </a:bodyPr>
          <a:p>
            <a:pPr indent="0" algn="ctr">
              <a:lnSpc>
                <a:spcPct val="90000"/>
              </a:lnSpc>
              <a:buNone/>
            </a:pPr>
            <a:r>
              <a:rPr b="1" lang="pt-BR" sz="4400" spc="-1" strike="noStrike">
                <a:solidFill>
                  <a:srgbClr val="000000"/>
                </a:solidFill>
                <a:latin typeface="Times New Roman"/>
              </a:rPr>
              <a:t>Lei do Sexagenário</a:t>
            </a:r>
            <a:endParaRPr b="0" lang="pt-BR" sz="4400" spc="-1" strike="noStrike">
              <a:solidFill>
                <a:srgbClr val="000000"/>
              </a:solidFill>
              <a:latin typeface="Calibri"/>
            </a:endParaRPr>
          </a:p>
        </p:txBody>
      </p:sp>
      <p:sp>
        <p:nvSpPr>
          <p:cNvPr id="98" name="PlaceHolder 2"/>
          <p:cNvSpPr>
            <a:spLocks noGrp="1"/>
          </p:cNvSpPr>
          <p:nvPr>
            <p:ph/>
          </p:nvPr>
        </p:nvSpPr>
        <p:spPr>
          <a:xfrm>
            <a:off x="838080" y="1527120"/>
            <a:ext cx="10515240" cy="4649400"/>
          </a:xfrm>
          <a:prstGeom prst="rect">
            <a:avLst/>
          </a:prstGeom>
          <a:noFill/>
          <a:ln w="0">
            <a:noFill/>
          </a:ln>
        </p:spPr>
        <p:txBody>
          <a:bodyPr anchor="t">
            <a:normAutofit fontScale="96000"/>
          </a:bodyPr>
          <a:p>
            <a:pPr marL="236880" indent="-236880" algn="just">
              <a:lnSpc>
                <a:spcPct val="90000"/>
              </a:lnSpc>
              <a:spcBef>
                <a:spcPts val="1001"/>
              </a:spcBef>
              <a:buClr>
                <a:srgbClr val="000000"/>
              </a:buClr>
              <a:buFont typeface="Arial"/>
              <a:buChar char="•"/>
            </a:pPr>
            <a:r>
              <a:rPr b="0" lang="pt-BR" sz="3600" spc="-1" strike="noStrike">
                <a:solidFill>
                  <a:srgbClr val="000000"/>
                </a:solidFill>
                <a:latin typeface="Times New Roman"/>
              </a:rPr>
              <a:t>Basicamente é uma lei de indenização e financiamento de imigrantes europeus, dividida em três partes.</a:t>
            </a:r>
            <a:endParaRPr b="0" lang="pt-BR" sz="3600" spc="-1" strike="noStrike">
              <a:solidFill>
                <a:srgbClr val="000000"/>
              </a:solidFill>
              <a:latin typeface="Calibri"/>
            </a:endParaRPr>
          </a:p>
          <a:p>
            <a:pPr marL="236880" indent="-236880" algn="just">
              <a:lnSpc>
                <a:spcPct val="90000"/>
              </a:lnSpc>
              <a:spcBef>
                <a:spcPts val="1001"/>
              </a:spcBef>
              <a:buClr>
                <a:srgbClr val="000000"/>
              </a:buClr>
              <a:buFont typeface="Arial"/>
              <a:buChar char="•"/>
            </a:pPr>
            <a:r>
              <a:rPr b="0" lang="pt-BR" sz="3600" spc="-1" strike="noStrike">
                <a:solidFill>
                  <a:srgbClr val="000000"/>
                </a:solidFill>
                <a:latin typeface="Times New Roman"/>
              </a:rPr>
              <a:t>“</a:t>
            </a:r>
            <a:r>
              <a:rPr b="0" lang="pt-BR" sz="3600" spc="-1" strike="noStrike">
                <a:solidFill>
                  <a:srgbClr val="000000"/>
                </a:solidFill>
                <a:latin typeface="Times New Roman"/>
              </a:rPr>
              <a:t>O valor a que se refere o art. 1° será declarado pelo senhor do escravo, não excedendo o máximo regulado pela idade do matriculando conforme a seguinte tabela: Escravos menores de 30 anos, 900$000; de 30 a 40, 800$000; de 40 a 50, 600$000; de 50 a 55, 400$000; de 55 a 60, 200$000”.</a:t>
            </a:r>
            <a:endParaRPr b="0" lang="pt-BR" sz="3600" spc="-1" strike="noStrike">
              <a:solidFill>
                <a:srgbClr val="000000"/>
              </a:solidFill>
              <a:latin typeface="Calibri"/>
            </a:endParaRPr>
          </a:p>
          <a:p>
            <a:pPr marL="236880" indent="-236880" algn="just">
              <a:lnSpc>
                <a:spcPct val="90000"/>
              </a:lnSpc>
              <a:spcBef>
                <a:spcPts val="1001"/>
              </a:spcBef>
              <a:buClr>
                <a:srgbClr val="000000"/>
              </a:buClr>
              <a:buFont typeface="Arial"/>
              <a:buChar char="•"/>
            </a:pPr>
            <a:r>
              <a:rPr b="0" lang="pt-BR" sz="3600" spc="-1" strike="noStrike">
                <a:solidFill>
                  <a:srgbClr val="000000"/>
                </a:solidFill>
                <a:latin typeface="Times New Roman"/>
              </a:rPr>
              <a:t>Instituiu-se uma taxa adicional de 5% sobre os impostos.</a:t>
            </a:r>
            <a:endParaRPr b="0" lang="pt-BR" sz="3600" spc="-1" strike="noStrike">
              <a:solidFill>
                <a:srgbClr val="000000"/>
              </a:solidFill>
              <a:latin typeface="Calibri"/>
            </a:endParaRPr>
          </a:p>
          <a:p>
            <a:pPr indent="0">
              <a:lnSpc>
                <a:spcPct val="90000"/>
              </a:lnSpc>
              <a:spcBef>
                <a:spcPts val="1001"/>
              </a:spcBef>
              <a:buNone/>
            </a:pPr>
            <a:endParaRPr b="0" lang="pt-BR"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838080" y="557640"/>
            <a:ext cx="10515240" cy="5618880"/>
          </a:xfrm>
          <a:prstGeom prst="rect">
            <a:avLst/>
          </a:prstGeom>
          <a:noFill/>
          <a:ln w="0">
            <a:noFill/>
          </a:ln>
        </p:spPr>
        <p:txBody>
          <a:bodyPr anchor="t">
            <a:normAutofit fontScale="88000"/>
          </a:bodyPr>
          <a:p>
            <a:pPr marL="217080" indent="-217080" algn="just">
              <a:lnSpc>
                <a:spcPct val="90000"/>
              </a:lnSpc>
              <a:spcBef>
                <a:spcPts val="1001"/>
              </a:spcBef>
              <a:buClr>
                <a:srgbClr val="000000"/>
              </a:buClr>
              <a:buFont typeface="Arial"/>
              <a:buChar char="•"/>
            </a:pPr>
            <a:r>
              <a:rPr b="0" lang="pt-BR" sz="3200" spc="-1" strike="noStrike">
                <a:solidFill>
                  <a:srgbClr val="000000"/>
                </a:solidFill>
                <a:latin typeface="Times New Roman"/>
              </a:rPr>
              <a:t>“</a:t>
            </a:r>
            <a:r>
              <a:rPr b="0" lang="pt-BR" sz="3200" spc="-1" strike="noStrike">
                <a:solidFill>
                  <a:srgbClr val="000000"/>
                </a:solidFill>
                <a:latin typeface="Times New Roman"/>
              </a:rPr>
              <a:t>A 2 a parte será aplicada à deliberação por metade ou menos de metade de seu valor, dos escravos de lavoura e mineração cujos senhores quiserem converter em livres os estabelecimentos mantidos por escravos;</a:t>
            </a:r>
            <a:endParaRPr b="0" lang="pt-BR" sz="3200" spc="-1" strike="noStrike">
              <a:solidFill>
                <a:srgbClr val="000000"/>
              </a:solidFill>
              <a:latin typeface="Calibri"/>
            </a:endParaRPr>
          </a:p>
          <a:p>
            <a:pPr marL="217080" indent="-217080" algn="just">
              <a:lnSpc>
                <a:spcPct val="90000"/>
              </a:lnSpc>
              <a:spcBef>
                <a:spcPts val="1001"/>
              </a:spcBef>
              <a:buClr>
                <a:srgbClr val="000000"/>
              </a:buClr>
              <a:buFont typeface="Arial"/>
              <a:buChar char="•"/>
            </a:pPr>
            <a:r>
              <a:rPr b="0" lang="pt-BR" sz="3200" spc="-1" strike="noStrike">
                <a:solidFill>
                  <a:srgbClr val="000000"/>
                </a:solidFill>
                <a:latin typeface="Times New Roman"/>
              </a:rPr>
              <a:t>“</a:t>
            </a:r>
            <a:r>
              <a:rPr b="0" lang="pt-BR" sz="3200" spc="-1" strike="noStrike">
                <a:solidFill>
                  <a:srgbClr val="000000"/>
                </a:solidFill>
                <a:latin typeface="Times New Roman"/>
              </a:rPr>
              <a:t>A 3 a parte será destinada a subvencionar a colonização por meio do pagamento de transporte de colonos que forem efetivamente colocados em estabelecimentos agrícolas de qualquer natureza;</a:t>
            </a:r>
            <a:endParaRPr b="0" lang="pt-BR" sz="3200" spc="-1" strike="noStrike">
              <a:solidFill>
                <a:srgbClr val="000000"/>
              </a:solidFill>
              <a:latin typeface="Calibri"/>
            </a:endParaRPr>
          </a:p>
          <a:p>
            <a:pPr marL="217080" indent="-217080" algn="just">
              <a:lnSpc>
                <a:spcPct val="90000"/>
              </a:lnSpc>
              <a:spcBef>
                <a:spcPts val="1001"/>
              </a:spcBef>
              <a:buClr>
                <a:srgbClr val="000000"/>
              </a:buClr>
              <a:buFont typeface="Arial"/>
              <a:buChar char="•"/>
            </a:pPr>
            <a:r>
              <a:rPr b="0" lang="pt-BR" sz="3200" spc="-1" strike="noStrike">
                <a:solidFill>
                  <a:srgbClr val="000000"/>
                </a:solidFill>
                <a:latin typeface="Times New Roman"/>
              </a:rPr>
              <a:t>Para desenvolver os recursos empregados na transformação dos estabelecimentos agrícolas servidos por escravos em estabelecimentos livres e para auxiliar o desenvolvimento da colonização agrícola, poderá o Governo emitir os títulos de que trata o n° III deste artigo. Os juros e amortização desses títulos não poderão absorver mais dos dois terços do produto da taxa adicional consignada no n. II do mesmo artigo”.</a:t>
            </a:r>
            <a:endParaRPr b="0" lang="pt-BR" sz="3200" spc="-1" strike="noStrike">
              <a:solidFill>
                <a:srgbClr val="000000"/>
              </a:solidFill>
              <a:latin typeface="Calibri"/>
            </a:endParaRPr>
          </a:p>
          <a:p>
            <a:pPr indent="0">
              <a:lnSpc>
                <a:spcPct val="90000"/>
              </a:lnSpc>
              <a:spcBef>
                <a:spcPts val="1001"/>
              </a:spcBef>
              <a:buNone/>
            </a:pPr>
            <a:endParaRPr b="0" lang="pt-BR"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p:nvPr>
        </p:nvSpPr>
        <p:spPr>
          <a:xfrm>
            <a:off x="838080" y="658440"/>
            <a:ext cx="10515240" cy="5518080"/>
          </a:xfrm>
          <a:prstGeom prst="rect">
            <a:avLst/>
          </a:prstGeom>
          <a:noFill/>
          <a:ln w="0">
            <a:noFill/>
          </a:ln>
        </p:spPr>
        <p:txBody>
          <a:bodyPr anchor="t">
            <a:normAutofit fontScale="84000"/>
          </a:bodyPr>
          <a:p>
            <a:pPr marL="207360" indent="-207360" algn="just">
              <a:lnSpc>
                <a:spcPct val="90000"/>
              </a:lnSpc>
              <a:spcBef>
                <a:spcPts val="1001"/>
              </a:spcBef>
              <a:buClr>
                <a:srgbClr val="000000"/>
              </a:buClr>
              <a:buFont typeface="Arial"/>
              <a:buChar char="•"/>
            </a:pPr>
            <a:r>
              <a:rPr b="0" lang="pt-BR" sz="3200" spc="-1" strike="noStrike">
                <a:solidFill>
                  <a:srgbClr val="000000"/>
                </a:solidFill>
                <a:latin typeface="Times New Roman"/>
              </a:rPr>
              <a:t>Os escravocratas compravam os títulos e o governo financiava a vinda de europeus e/ou pagava a indenização. Por fim, recebiam os valores acrescidos a juros do governo e a mão de obra; </a:t>
            </a:r>
            <a:endParaRPr b="0" lang="pt-BR" sz="3200" spc="-1" strike="noStrike">
              <a:solidFill>
                <a:srgbClr val="000000"/>
              </a:solidFill>
              <a:latin typeface="Calibri"/>
            </a:endParaRPr>
          </a:p>
          <a:p>
            <a:pPr marL="207360" indent="-207360" algn="just">
              <a:lnSpc>
                <a:spcPct val="90000"/>
              </a:lnSpc>
              <a:spcBef>
                <a:spcPts val="1001"/>
              </a:spcBef>
              <a:buClr>
                <a:srgbClr val="000000"/>
              </a:buClr>
              <a:buFont typeface="Arial"/>
              <a:buChar char="•"/>
            </a:pPr>
            <a:r>
              <a:rPr b="0" lang="pt-BR" sz="3200" spc="-1" strike="noStrike">
                <a:solidFill>
                  <a:srgbClr val="000000"/>
                </a:solidFill>
                <a:latin typeface="Times New Roman"/>
              </a:rPr>
              <a:t>Mas o que fazer se o escravizado chegasse aos 60 anos?</a:t>
            </a:r>
            <a:endParaRPr b="0" lang="pt-BR" sz="3200" spc="-1" strike="noStrike">
              <a:solidFill>
                <a:srgbClr val="000000"/>
              </a:solidFill>
              <a:latin typeface="Calibri"/>
            </a:endParaRPr>
          </a:p>
          <a:p>
            <a:pPr marL="207360" indent="-207360" algn="just">
              <a:lnSpc>
                <a:spcPct val="90000"/>
              </a:lnSpc>
              <a:spcBef>
                <a:spcPts val="1001"/>
              </a:spcBef>
              <a:buClr>
                <a:srgbClr val="000000"/>
              </a:buClr>
              <a:buFont typeface="Arial"/>
              <a:buChar char="•"/>
            </a:pPr>
            <a:r>
              <a:rPr b="0" lang="pt-BR" sz="3200" spc="-1" strike="noStrike">
                <a:solidFill>
                  <a:srgbClr val="000000"/>
                </a:solidFill>
                <a:latin typeface="Times New Roman"/>
              </a:rPr>
              <a:t>Obrigá-lo a trabalhar mais três anos em nome da recuperação dos capitais investidos, “a títulos de indenização pela sua alforria”. Mesmo se ocorresse o milagre de se chegar aos 60 anos, trabalharia mais três. Na prática, não era uma indenização, mas um plus, um lucro extraordinário. E depois dos três anos? Seguindo o preceito do liberto inválido, os escravizados continuariam “em companhia de seus ex-senhores”, que, em troca, continuariam “usufruindo os serviços compatíveis com as forças deles”. Deveriam os escravizados continuarem por mais cinco anos no município onde estava matriculado, podendo-se mudar somente por meio da autorização do Juiz de Órfãos;</a:t>
            </a:r>
            <a:endParaRPr b="0" lang="pt-BR"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838080" y="576000"/>
            <a:ext cx="10515240" cy="5600520"/>
          </a:xfrm>
          <a:prstGeom prst="rect">
            <a:avLst/>
          </a:prstGeom>
          <a:noFill/>
          <a:ln w="0">
            <a:noFill/>
          </a:ln>
        </p:spPr>
        <p:txBody>
          <a:bodyPr anchor="t">
            <a:normAutofit fontScale="91000"/>
          </a:bodyPr>
          <a:p>
            <a:pPr marL="224640" indent="-224640" algn="just">
              <a:lnSpc>
                <a:spcPct val="90000"/>
              </a:lnSpc>
              <a:spcBef>
                <a:spcPts val="1001"/>
              </a:spcBef>
              <a:buClr>
                <a:srgbClr val="000000"/>
              </a:buClr>
              <a:buFont typeface="Arial"/>
              <a:buChar char="•"/>
            </a:pPr>
            <a:r>
              <a:rPr b="0" lang="pt-BR" sz="3600" spc="-1" strike="noStrike">
                <a:solidFill>
                  <a:srgbClr val="000000"/>
                </a:solidFill>
                <a:latin typeface="Times New Roman"/>
              </a:rPr>
              <a:t>Artigo 2º, §17. “Qualquer liberto encontrado sem ocupação será obrigado a empregar-se ou a contratar seus serviços no prazo que lhe for marcado pela polícia; </a:t>
            </a:r>
            <a:endParaRPr b="0" lang="pt-BR" sz="3600" spc="-1" strike="noStrike">
              <a:solidFill>
                <a:srgbClr val="000000"/>
              </a:solidFill>
              <a:latin typeface="Calibri"/>
            </a:endParaRPr>
          </a:p>
          <a:p>
            <a:pPr marL="224640" indent="-224640" algn="just">
              <a:lnSpc>
                <a:spcPct val="90000"/>
              </a:lnSpc>
              <a:spcBef>
                <a:spcPts val="1001"/>
              </a:spcBef>
              <a:buClr>
                <a:srgbClr val="000000"/>
              </a:buClr>
              <a:buFont typeface="Arial"/>
              <a:buChar char="•"/>
            </a:pPr>
            <a:r>
              <a:rPr b="0" lang="pt-BR" sz="3600" spc="-1" strike="noStrike">
                <a:solidFill>
                  <a:srgbClr val="000000"/>
                </a:solidFill>
                <a:latin typeface="Times New Roman"/>
              </a:rPr>
              <a:t>§18. Terminado o prazo, sem que o liberto mostre ter cumprido a determinação da polícia, será por esta enviado ao Juiz de Órfãos, que o constrangerá a celebrar contrato de locação de serviços, sob pena de 15 dias de prisão com trabalho e de ser enviado para alguma colônia agrícola no caso de reincidência”. </a:t>
            </a:r>
            <a:endParaRPr b="0" lang="pt-BR" sz="3600" spc="-1" strike="noStrike">
              <a:solidFill>
                <a:srgbClr val="000000"/>
              </a:solidFill>
              <a:latin typeface="Calibri"/>
            </a:endParaRPr>
          </a:p>
          <a:p>
            <a:pPr marL="224640" indent="-224640" algn="just">
              <a:lnSpc>
                <a:spcPct val="90000"/>
              </a:lnSpc>
              <a:spcBef>
                <a:spcPts val="1001"/>
              </a:spcBef>
              <a:buClr>
                <a:srgbClr val="000000"/>
              </a:buClr>
              <a:buFont typeface="Arial"/>
              <a:buChar char="•"/>
            </a:pPr>
            <a:r>
              <a:rPr b="0" lang="pt-BR" sz="3600" spc="-1" strike="noStrike">
                <a:solidFill>
                  <a:srgbClr val="000000"/>
                </a:solidFill>
                <a:latin typeface="Times New Roman"/>
              </a:rPr>
              <a:t>Princípio anti-vadiagem. As colônias agrícolas seriam usadas no Código Criminal de 1890 para vadios e capoeiras.</a:t>
            </a:r>
            <a:endParaRPr b="0" lang="pt-BR"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838080" y="219600"/>
            <a:ext cx="10515240" cy="5957280"/>
          </a:xfrm>
          <a:prstGeom prst="rect">
            <a:avLst/>
          </a:prstGeom>
          <a:noFill/>
          <a:ln w="0">
            <a:noFill/>
          </a:ln>
        </p:spPr>
        <p:txBody>
          <a:bodyPr anchor="t">
            <a:normAutofit fontScale="88000"/>
          </a:bodyPr>
          <a:p>
            <a:pPr marL="217080" indent="-21708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Republicanismo paulista x republicanismo carioca;</a:t>
            </a:r>
            <a:endParaRPr b="0" lang="pt-BR" sz="2800" spc="-1" strike="noStrike">
              <a:solidFill>
                <a:srgbClr val="000000"/>
              </a:solidFill>
              <a:latin typeface="Calibri"/>
            </a:endParaRPr>
          </a:p>
          <a:p>
            <a:pPr marL="217080" indent="-21708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Decreto n. 528, de 28 de junho de 1890, proibia a imigração de africanos e asiáticos. O artigo 1º vedava totalmente a imigração africana e asiática, ou melhor, permitia a liberdade de entrada “de indivíduos válidos e aptos ao trabalho”, livres de condenações em seu país, “excetuados os indígenas da Ásia ou da África”.</a:t>
            </a:r>
            <a:endParaRPr b="0" lang="pt-BR" sz="2800" spc="-1" strike="noStrike">
              <a:solidFill>
                <a:srgbClr val="000000"/>
              </a:solidFill>
              <a:latin typeface="Calibri"/>
            </a:endParaRPr>
          </a:p>
          <a:p>
            <a:pPr marL="217080" indent="-21708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Código Criminal de 1890 – prisão para vadios e capoeiras (negros).</a:t>
            </a:r>
            <a:endParaRPr b="0" lang="pt-BR" sz="2800" spc="-1" strike="noStrike">
              <a:solidFill>
                <a:srgbClr val="000000"/>
              </a:solidFill>
              <a:latin typeface="Calibri"/>
            </a:endParaRPr>
          </a:p>
          <a:p>
            <a:pPr marL="217080" indent="-21708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Redução da maioridade penal de 14 para 09 anos.</a:t>
            </a:r>
            <a:endParaRPr b="0" lang="pt-BR" sz="2800" spc="-1" strike="noStrike">
              <a:solidFill>
                <a:srgbClr val="000000"/>
              </a:solidFill>
              <a:latin typeface="Calibri"/>
            </a:endParaRPr>
          </a:p>
          <a:p>
            <a:pPr marL="217080" indent="-21708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Lei Estadual n. 356 (São Paulo), de 1895. Essa lei liberava a imigração de todos os continentes, desde que fossem “da raça branca”.</a:t>
            </a:r>
            <a:endParaRPr b="0" lang="pt-BR" sz="2800" spc="-1" strike="noStrike">
              <a:solidFill>
                <a:srgbClr val="000000"/>
              </a:solidFill>
              <a:latin typeface="Calibri"/>
            </a:endParaRPr>
          </a:p>
          <a:p>
            <a:pPr marL="217080" indent="-21708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A Lei liberava de quase toda a Europa, com franca predileção por germânicos e escandinavos, enquanto no continente americano liberava apenas para “canadenses da província de Quebec”; para a “ilha de Porto Rico”, já sob jurisdição norte-americana; e no continente africano apenas da “ilha Canárias” (Artigo 1º), um conjunto de setes minúsculas ilhas colonizadas pela Espanha, que ainda possui jurisdição sobre elas. </a:t>
            </a:r>
            <a:endParaRPr b="0" lang="pt-BR" sz="2800" spc="-1" strike="noStrike">
              <a:solidFill>
                <a:srgbClr val="000000"/>
              </a:solidFill>
              <a:latin typeface="Calibri"/>
            </a:endParaRPr>
          </a:p>
          <a:p>
            <a:pPr indent="0">
              <a:lnSpc>
                <a:spcPct val="90000"/>
              </a:lnSpc>
              <a:spcBef>
                <a:spcPts val="1001"/>
              </a:spcBef>
              <a:buNone/>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838080" y="365040"/>
            <a:ext cx="10515240" cy="1325160"/>
          </a:xfrm>
          <a:prstGeom prst="rect">
            <a:avLst/>
          </a:prstGeom>
          <a:noFill/>
          <a:ln w="0">
            <a:noFill/>
          </a:ln>
        </p:spPr>
        <p:txBody>
          <a:bodyPr anchor="ctr">
            <a:noAutofit/>
          </a:bodyPr>
          <a:p>
            <a:pPr indent="0">
              <a:lnSpc>
                <a:spcPct val="90000"/>
              </a:lnSpc>
              <a:buNone/>
            </a:pPr>
            <a:r>
              <a:rPr b="0" lang="pt-BR" sz="4400" spc="-1" strike="noStrike">
                <a:solidFill>
                  <a:srgbClr val="000000"/>
                </a:solidFill>
                <a:latin typeface="Times New Roman"/>
              </a:rPr>
              <a:t>Mudança da composição social da população</a:t>
            </a:r>
            <a:endParaRPr b="0" lang="pt-BR" sz="4400" spc="-1" strike="noStrike">
              <a:solidFill>
                <a:srgbClr val="000000"/>
              </a:solidFill>
              <a:latin typeface="Calibri"/>
            </a:endParaRPr>
          </a:p>
        </p:txBody>
      </p:sp>
      <p:sp>
        <p:nvSpPr>
          <p:cNvPr id="104" name="PlaceHolder 2"/>
          <p:cNvSpPr>
            <a:spLocks noGrp="1"/>
          </p:cNvSpPr>
          <p:nvPr>
            <p:ph/>
          </p:nvPr>
        </p:nvSpPr>
        <p:spPr>
          <a:xfrm>
            <a:off x="838080" y="1690560"/>
            <a:ext cx="10515240" cy="4485960"/>
          </a:xfrm>
          <a:prstGeom prst="rect">
            <a:avLst/>
          </a:prstGeom>
          <a:noFill/>
          <a:ln w="0">
            <a:noFill/>
          </a:ln>
        </p:spPr>
        <p:txBody>
          <a:bodyPr anchor="t">
            <a:normAutofit fontScale="82000"/>
          </a:bodyPr>
          <a:p>
            <a:pPr marL="220320" indent="-22032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Segundo o Censo de 1940, existiam 1.203.111 brancos na capital. Havia 63.546 pretos e 45.136 pardos. Ao todo, pretos e pardos juntos representavam 8% do total da população da capital, registrando-se 11 brancos para cada negro na cidade de São Paulo. A título de comparação, no recenseamento de 1886, a população da cidade de São Paulo possuía 36.334 brancos, 6.450 pardos, 3.825 negros (termo original que aqui será entendido como preto) e 1.088 caboclos. Ao todo, havia 10.275 negros (pretos mais pardos), o que dava uma proporção de 3,5 brancos para cada negro. Mas o censo já indicava que, do total de brancos, 11.731 eram imigrantes europeus. Se os imigrantes fossem retirados a fim de que se tivesse uma relação mais próxima da sociedade que antecedeu à política estatal de imigração europeia, teríamos 2,3 brancos para cada negro na cidade. Assim sendo, dos 2,3 brancos para cada negro para 11 brancos para cada negro, ocorreu um aumento de 478% dessa relação em cinquenta anos em favor da raça branca, o que é explicado por uma política imigrantista baseada no embranquecimento, um consenso científico. </a:t>
            </a:r>
            <a:endParaRPr b="0" lang="pt-BR" sz="2800" spc="-1" strike="noStrike">
              <a:solidFill>
                <a:srgbClr val="000000"/>
              </a:solidFill>
              <a:latin typeface="Calibri"/>
            </a:endParaRPr>
          </a:p>
          <a:p>
            <a:pPr indent="0" algn="just">
              <a:lnSpc>
                <a:spcPct val="90000"/>
              </a:lnSpc>
              <a:spcBef>
                <a:spcPts val="1001"/>
              </a:spcBef>
              <a:buNone/>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838080" y="557640"/>
            <a:ext cx="10515240" cy="5618880"/>
          </a:xfrm>
          <a:prstGeom prst="rect">
            <a:avLst/>
          </a:prstGeom>
          <a:noFill/>
          <a:ln w="0">
            <a:noFill/>
          </a:ln>
        </p:spPr>
        <p:txBody>
          <a:bodyPr anchor="t">
            <a:normAutofit fontScale="96000"/>
          </a:bodyPr>
          <a:p>
            <a:pPr marL="236880" indent="-236880" algn="just">
              <a:lnSpc>
                <a:spcPct val="90000"/>
              </a:lnSpc>
              <a:spcBef>
                <a:spcPts val="1001"/>
              </a:spcBef>
              <a:buClr>
                <a:srgbClr val="000000"/>
              </a:buClr>
              <a:buFont typeface="Arial"/>
              <a:buChar char="•"/>
            </a:pPr>
            <a:r>
              <a:rPr b="0" lang="pt-BR" sz="4000" spc="-1" strike="noStrike">
                <a:solidFill>
                  <a:srgbClr val="000000"/>
                </a:solidFill>
                <a:latin typeface="Times New Roman"/>
              </a:rPr>
              <a:t>Segundo o Boletim da Diretoria de Terras, Colonização e Imigração, de 1937, somente em São Paulo, de 1827 a 1929, foram 2.522.337, sendo apenas 37.481 entre 1827 e 1884;</a:t>
            </a:r>
            <a:endParaRPr b="0" lang="pt-BR" sz="4000" spc="-1" strike="noStrike">
              <a:solidFill>
                <a:srgbClr val="000000"/>
              </a:solidFill>
              <a:latin typeface="Calibri"/>
            </a:endParaRPr>
          </a:p>
          <a:p>
            <a:pPr marL="236880" indent="-236880" algn="just">
              <a:lnSpc>
                <a:spcPct val="90000"/>
              </a:lnSpc>
              <a:spcBef>
                <a:spcPts val="1001"/>
              </a:spcBef>
              <a:buClr>
                <a:srgbClr val="000000"/>
              </a:buClr>
              <a:buFont typeface="Arial"/>
              <a:buChar char="•"/>
            </a:pPr>
            <a:r>
              <a:rPr b="0" lang="pt-BR" sz="4000" spc="-1" strike="noStrike">
                <a:solidFill>
                  <a:srgbClr val="000000"/>
                </a:solidFill>
                <a:latin typeface="Times New Roman"/>
              </a:rPr>
              <a:t>Portanto, foram 2.484.856 europeus apenas em 44 anos entrando no estado, um quantitativo quase cinco vezes maior do que a população da cidade de São Paulo em 1920, a qual seria superada apenas na década de 1950;</a:t>
            </a:r>
            <a:endParaRPr b="0" lang="pt-BR" sz="4000" spc="-1" strike="noStrike">
              <a:solidFill>
                <a:srgbClr val="000000"/>
              </a:solidFill>
              <a:latin typeface="Calibri"/>
            </a:endParaRPr>
          </a:p>
          <a:p>
            <a:pPr marL="236880" indent="-236880" algn="just">
              <a:lnSpc>
                <a:spcPct val="90000"/>
              </a:lnSpc>
              <a:spcBef>
                <a:spcPts val="1001"/>
              </a:spcBef>
              <a:buClr>
                <a:srgbClr val="000000"/>
              </a:buClr>
              <a:buFont typeface="Arial"/>
              <a:buChar char="•"/>
            </a:pPr>
            <a:r>
              <a:rPr b="0" lang="pt-BR" sz="4000" spc="-1" strike="noStrike">
                <a:solidFill>
                  <a:srgbClr val="000000"/>
                </a:solidFill>
                <a:latin typeface="Times New Roman"/>
              </a:rPr>
              <a:t>O dado não significa que todos ficaram no estado;</a:t>
            </a:r>
            <a:endParaRPr b="0" lang="pt-BR" sz="4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838080" y="438840"/>
            <a:ext cx="10515240" cy="5737680"/>
          </a:xfrm>
          <a:prstGeom prst="rect">
            <a:avLst/>
          </a:prstGeom>
          <a:noFill/>
          <a:ln w="0">
            <a:noFill/>
          </a:ln>
        </p:spPr>
        <p:txBody>
          <a:bodyPr anchor="t">
            <a:normAutofit/>
          </a:bodyPr>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Entre 1918 e 1928, houve crescimento negativo dos negros na cidade de São Paulo, ou seja, morriam mais do que nasciam em razão que “oscilava de 1,93% a 4,8% por ano” (DOMINGUES, 2004, p. 270);</a:t>
            </a:r>
            <a:endParaRPr b="0" lang="pt-BR" sz="28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São Paulo oferecia, a todo imigrante europeu que chegasse, uma bolsa, que existia desde 1887, mas que foi regulamentada em forma de lei em 1889. Diz o seu artigo 1º: “Os imigrantes espontâneos, constituindo família, com destino unicamente ao serviço da lavoura, tendo dado entrada na Hospedaria Provincial no dia 8 de maio do último ano em diante, receberão o auxílio provincial na seguinte proporção: </a:t>
            </a:r>
            <a:endParaRPr b="0" lang="pt-BR" sz="28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Pelos maiores - 70$000; </a:t>
            </a:r>
            <a:endParaRPr b="0" lang="pt-BR" sz="28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pelos de 7 a 12 - 35$000; </a:t>
            </a:r>
            <a:endParaRPr b="0" lang="pt-BR" sz="28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ea typeface="Calibri"/>
              </a:rPr>
              <a:t>pelos de 3 a 7 anos - 7$500”.</a:t>
            </a:r>
            <a:endParaRPr b="0" lang="pt-BR" sz="2800" spc="-1" strike="noStrike">
              <a:solidFill>
                <a:srgbClr val="000000"/>
              </a:solidFill>
              <a:latin typeface="Calibri"/>
            </a:endParaRPr>
          </a:p>
          <a:p>
            <a:pPr indent="0">
              <a:lnSpc>
                <a:spcPct val="90000"/>
              </a:lnSpc>
              <a:spcBef>
                <a:spcPts val="1001"/>
              </a:spcBef>
              <a:buNone/>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838080" y="603360"/>
            <a:ext cx="10515240" cy="5573160"/>
          </a:xfrm>
          <a:prstGeom prst="rect">
            <a:avLst/>
          </a:prstGeom>
          <a:noFill/>
          <a:ln w="0">
            <a:noFill/>
          </a:ln>
        </p:spPr>
        <p:txBody>
          <a:bodyPr anchor="t">
            <a:normAutofit/>
          </a:bodyPr>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rPr>
              <a:t>Formação da classe média (Censo de 1940):</a:t>
            </a:r>
            <a:endParaRPr b="0" lang="pt-BR" sz="28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rPr>
              <a:t>Na agricultura, havia 136 empregadores brancos para cada empregador negro, enquanto que havia 5 trabalhadores brancos para cada negro. Nas indústrias de transformação, havia 200 empregadores brancos para cada negro, e 12 trabalhadores brancos para cada negro. A disparidade entre indústria de transformação e agricultura mostra que a industrialização foi realizada prioritariamente com trabalhadores brancos, o que permitiu que alguns ascendessem à classe média. </a:t>
            </a:r>
            <a:endParaRPr b="0" lang="pt-BR" sz="28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rPr>
              <a:t>Em indústrias extrativas, não havia qualquer negro como empregador no município de São Paulo. Da mesma forma, em comércio de valores. Quanto aos empregados, havia pouco mais de quatro trabalhadores brancos para cada negro na indústria extrativa e impressionantes 38 trabalhadores brancos para cada negro em comércio de valores. </a:t>
            </a:r>
            <a:endParaRPr b="0" lang="pt-BR" sz="2800" spc="-1" strike="noStrike">
              <a:solidFill>
                <a:srgbClr val="000000"/>
              </a:solidFill>
              <a:latin typeface="Calibri"/>
            </a:endParaRPr>
          </a:p>
          <a:p>
            <a:pPr indent="0">
              <a:lnSpc>
                <a:spcPct val="90000"/>
              </a:lnSpc>
              <a:spcBef>
                <a:spcPts val="1001"/>
              </a:spcBef>
              <a:buNone/>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838080" y="685800"/>
            <a:ext cx="10515240" cy="5490720"/>
          </a:xfrm>
          <a:prstGeom prst="rect">
            <a:avLst/>
          </a:prstGeom>
          <a:noFill/>
          <a:ln w="0">
            <a:noFill/>
          </a:ln>
        </p:spPr>
        <p:txBody>
          <a:bodyPr anchor="t">
            <a:normAutofit fontScale="81000"/>
          </a:bodyPr>
          <a:p>
            <a:pPr marL="199800" indent="-199800" algn="just">
              <a:lnSpc>
                <a:spcPct val="90000"/>
              </a:lnSpc>
              <a:spcBef>
                <a:spcPts val="1001"/>
              </a:spcBef>
              <a:buClr>
                <a:srgbClr val="000000"/>
              </a:buClr>
              <a:buFont typeface="Arial"/>
              <a:buChar char="•"/>
            </a:pPr>
            <a:r>
              <a:rPr b="0" lang="pt-BR" sz="2800" spc="-1" strike="noStrike">
                <a:solidFill>
                  <a:srgbClr val="000000"/>
                </a:solidFill>
                <a:latin typeface="Times New Roman"/>
              </a:rPr>
              <a:t>Em comércio de mercadorias havia 150 empregadores brancos para cada negro e 20 trabalhadores brancos para cada negro. Como comércio de mercadorias é conceito bastante amplo, pois envolve da venda à estocagem, não é possível discriminar quais funções os 2.110 trabalhadores negros realizavam diante dos 43.645 trabalhadores brancos. Os números reforçam os censos de São Carlos quanto ao monopólio da mobilidade econômica e a distribuição racializada de capital e trabalho na formação da classe média e da pequena burguesia vinculada ao comércio. Quando relacionado a outras áreas específicas de formação da classe média tradicional, constata-se que a proporção tende a aumentar. </a:t>
            </a:r>
            <a:endParaRPr b="0" lang="pt-BR" sz="2800" spc="-1" strike="noStrike">
              <a:solidFill>
                <a:srgbClr val="000000"/>
              </a:solidFill>
              <a:latin typeface="Calibri"/>
            </a:endParaRPr>
          </a:p>
          <a:p>
            <a:pPr marL="199800" indent="-199800" algn="just">
              <a:lnSpc>
                <a:spcPct val="90000"/>
              </a:lnSpc>
              <a:spcBef>
                <a:spcPts val="1001"/>
              </a:spcBef>
              <a:buClr>
                <a:srgbClr val="000000"/>
              </a:buClr>
              <a:buFont typeface="Arial"/>
              <a:buChar char="•"/>
            </a:pPr>
            <a:r>
              <a:rPr b="0" lang="pt-BR" sz="2800" spc="-1" strike="noStrike">
                <a:solidFill>
                  <a:srgbClr val="000000"/>
                </a:solidFill>
                <a:latin typeface="Times New Roman"/>
              </a:rPr>
              <a:t>Em serviços e atividades sociais, havia 80 empregadores brancos para cada negro, totalizando 22. Já para os trabalhadores a proporção era de 10 brancos para cada negro. Em profissões liberais, reduto de formação da classe média na industrialização e urbanização, havia 52 empregadores brancos para cada negro e 22 trabalhadores brancos para cada negro. Mas é relevante, nesse caso, analisar a proporção em autônomos, pois sabidamente tais profissões possuem grande incidência de autônomos. Nesse caso, havia 52 autônomos brancos para cada negro, o qual registrava uma quantidade de 72 diante de um universo de 5.373 autônomos brancos.  </a:t>
            </a:r>
            <a:endParaRPr b="0" lang="pt-BR" sz="2800" spc="-1" strike="noStrike">
              <a:solidFill>
                <a:srgbClr val="000000"/>
              </a:solidFill>
              <a:latin typeface="Calibri"/>
            </a:endParaRPr>
          </a:p>
          <a:p>
            <a:pPr indent="0">
              <a:lnSpc>
                <a:spcPct val="90000"/>
              </a:lnSpc>
              <a:spcBef>
                <a:spcPts val="1001"/>
              </a:spcBef>
              <a:buNone/>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title"/>
          </p:nvPr>
        </p:nvSpPr>
        <p:spPr>
          <a:xfrm>
            <a:off x="838080" y="365040"/>
            <a:ext cx="10515240" cy="951120"/>
          </a:xfrm>
          <a:prstGeom prst="rect">
            <a:avLst/>
          </a:prstGeom>
          <a:noFill/>
          <a:ln w="0">
            <a:noFill/>
          </a:ln>
        </p:spPr>
        <p:txBody>
          <a:bodyPr anchor="ctr">
            <a:noAutofit/>
          </a:bodyPr>
          <a:p>
            <a:pPr indent="0" algn="ctr">
              <a:lnSpc>
                <a:spcPct val="90000"/>
              </a:lnSpc>
              <a:buNone/>
            </a:pPr>
            <a:r>
              <a:rPr b="0" lang="pt-BR" sz="4400" spc="-1" strike="noStrike">
                <a:solidFill>
                  <a:srgbClr val="000000"/>
                </a:solidFill>
                <a:latin typeface="Times New Roman"/>
              </a:rPr>
              <a:t>Pressupostos</a:t>
            </a:r>
            <a:endParaRPr b="0" lang="pt-BR" sz="4400" spc="-1" strike="noStrike">
              <a:solidFill>
                <a:srgbClr val="000000"/>
              </a:solidFill>
              <a:latin typeface="Calibri"/>
            </a:endParaRPr>
          </a:p>
        </p:txBody>
      </p:sp>
      <p:sp>
        <p:nvSpPr>
          <p:cNvPr id="84" name="PlaceHolder 2"/>
          <p:cNvSpPr>
            <a:spLocks noGrp="1"/>
          </p:cNvSpPr>
          <p:nvPr>
            <p:ph/>
          </p:nvPr>
        </p:nvSpPr>
        <p:spPr>
          <a:xfrm>
            <a:off x="838080" y="1417320"/>
            <a:ext cx="10515240" cy="4759200"/>
          </a:xfrm>
          <a:prstGeom prst="rect">
            <a:avLst/>
          </a:prstGeom>
          <a:noFill/>
          <a:ln w="0">
            <a:noFill/>
          </a:ln>
        </p:spPr>
        <p:txBody>
          <a:bodyPr anchor="t">
            <a:normAutofit fontScale="87000"/>
          </a:bodyPr>
          <a:p>
            <a:pPr marL="214560" indent="-214560" algn="just">
              <a:lnSpc>
                <a:spcPct val="90000"/>
              </a:lnSpc>
              <a:spcBef>
                <a:spcPts val="1001"/>
              </a:spcBef>
              <a:buClr>
                <a:srgbClr val="000000"/>
              </a:buClr>
              <a:buFont typeface="Arial"/>
              <a:buChar char="•"/>
            </a:pPr>
            <a:r>
              <a:rPr b="0" lang="pt-BR" sz="3200" spc="-1" strike="noStrike">
                <a:solidFill>
                  <a:srgbClr val="000000"/>
                </a:solidFill>
                <a:latin typeface="Times New Roman"/>
              </a:rPr>
              <a:t> </a:t>
            </a:r>
            <a:r>
              <a:rPr b="0" lang="pt-BR" sz="3200" spc="-1" strike="noStrike">
                <a:solidFill>
                  <a:srgbClr val="000000"/>
                </a:solidFill>
                <a:latin typeface="Times New Roman"/>
              </a:rPr>
              <a:t>Análise dos condicionantes do conservadorismo consiste em analisar os condicionantes econômicos e políticos;</a:t>
            </a:r>
            <a:endParaRPr b="0" lang="pt-BR" sz="3200" spc="-1" strike="noStrike">
              <a:solidFill>
                <a:srgbClr val="000000"/>
              </a:solidFill>
              <a:latin typeface="Calibri"/>
            </a:endParaRPr>
          </a:p>
          <a:p>
            <a:pPr marL="214560" indent="-214560" algn="just">
              <a:lnSpc>
                <a:spcPct val="90000"/>
              </a:lnSpc>
              <a:spcBef>
                <a:spcPts val="1001"/>
              </a:spcBef>
              <a:buClr>
                <a:srgbClr val="000000"/>
              </a:buClr>
              <a:buFont typeface="Arial"/>
              <a:buChar char="•"/>
            </a:pPr>
            <a:r>
              <a:rPr b="0" lang="pt-BR" sz="3200" spc="-1" strike="noStrike">
                <a:solidFill>
                  <a:srgbClr val="000000"/>
                </a:solidFill>
                <a:latin typeface="Times New Roman"/>
              </a:rPr>
              <a:t>Escravidão como meio de acumulação primitiva de capitais (p. 12-13);</a:t>
            </a:r>
            <a:endParaRPr b="0" lang="pt-BR" sz="3200" spc="-1" strike="noStrike">
              <a:solidFill>
                <a:srgbClr val="000000"/>
              </a:solidFill>
              <a:latin typeface="Calibri"/>
            </a:endParaRPr>
          </a:p>
          <a:p>
            <a:pPr marL="214560" indent="-214560" algn="just">
              <a:lnSpc>
                <a:spcPct val="90000"/>
              </a:lnSpc>
              <a:spcBef>
                <a:spcPts val="1001"/>
              </a:spcBef>
              <a:buClr>
                <a:srgbClr val="000000"/>
              </a:buClr>
              <a:buFont typeface="Arial"/>
              <a:buChar char="•"/>
            </a:pPr>
            <a:r>
              <a:rPr b="0" lang="pt-BR" sz="3200" spc="-1" strike="noStrike">
                <a:solidFill>
                  <a:srgbClr val="000000"/>
                </a:solidFill>
                <a:latin typeface="Times New Roman"/>
              </a:rPr>
              <a:t>Superação da visão do legado colonialista (Sérgio Buarque de Holanda);</a:t>
            </a:r>
            <a:endParaRPr b="0" lang="pt-BR" sz="3200" spc="-1" strike="noStrike">
              <a:solidFill>
                <a:srgbClr val="000000"/>
              </a:solidFill>
              <a:latin typeface="Calibri"/>
            </a:endParaRPr>
          </a:p>
          <a:p>
            <a:pPr marL="214560" indent="-214560" algn="just">
              <a:lnSpc>
                <a:spcPct val="90000"/>
              </a:lnSpc>
              <a:spcBef>
                <a:spcPts val="1001"/>
              </a:spcBef>
              <a:buClr>
                <a:srgbClr val="000000"/>
              </a:buClr>
              <a:buFont typeface="Arial"/>
              <a:buChar char="•"/>
            </a:pPr>
            <a:r>
              <a:rPr b="0" lang="pt-BR" sz="3200" spc="-1" strike="noStrike">
                <a:solidFill>
                  <a:srgbClr val="000000"/>
                </a:solidFill>
                <a:latin typeface="Times New Roman"/>
              </a:rPr>
              <a:t>Superação da visão do legado da Democracia Racial (Gilberto Freyre);</a:t>
            </a:r>
            <a:endParaRPr b="0" lang="pt-BR" sz="3200" spc="-1" strike="noStrike">
              <a:solidFill>
                <a:srgbClr val="000000"/>
              </a:solidFill>
              <a:latin typeface="Calibri"/>
            </a:endParaRPr>
          </a:p>
          <a:p>
            <a:pPr marL="214560" indent="-214560" algn="just">
              <a:lnSpc>
                <a:spcPct val="90000"/>
              </a:lnSpc>
              <a:spcBef>
                <a:spcPts val="1001"/>
              </a:spcBef>
              <a:buClr>
                <a:srgbClr val="000000"/>
              </a:buClr>
              <a:buFont typeface="Arial"/>
              <a:buChar char="•"/>
            </a:pPr>
            <a:r>
              <a:rPr b="0" lang="pt-BR" sz="3200" spc="-1" strike="noStrike">
                <a:solidFill>
                  <a:srgbClr val="000000"/>
                </a:solidFill>
                <a:latin typeface="Times New Roman"/>
              </a:rPr>
              <a:t>Necessidade de compreender o que deve ser conservado aos olhos da classe dominante;</a:t>
            </a:r>
            <a:endParaRPr b="0" lang="pt-BR" sz="3200" spc="-1" strike="noStrike">
              <a:solidFill>
                <a:srgbClr val="000000"/>
              </a:solidFill>
              <a:latin typeface="Calibri"/>
            </a:endParaRPr>
          </a:p>
          <a:p>
            <a:pPr marL="214560" indent="-214560" algn="just">
              <a:lnSpc>
                <a:spcPct val="90000"/>
              </a:lnSpc>
              <a:spcBef>
                <a:spcPts val="1001"/>
              </a:spcBef>
              <a:buClr>
                <a:srgbClr val="000000"/>
              </a:buClr>
              <a:buFont typeface="Arial"/>
              <a:buChar char="•"/>
            </a:pPr>
            <a:r>
              <a:rPr b="0" lang="pt-BR" sz="3200" spc="-1" strike="noStrike">
                <a:solidFill>
                  <a:srgbClr val="000000"/>
                </a:solidFill>
                <a:latin typeface="Times New Roman"/>
              </a:rPr>
              <a:t>Quais estruturas foram construídas e conservadas nos séculos XIX e XX?</a:t>
            </a:r>
            <a:endParaRPr b="0" lang="pt-BR"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838080" y="557640"/>
            <a:ext cx="10515240" cy="5618880"/>
          </a:xfrm>
          <a:prstGeom prst="rect">
            <a:avLst/>
          </a:prstGeom>
          <a:noFill/>
          <a:ln w="0">
            <a:noFill/>
          </a:ln>
        </p:spPr>
        <p:txBody>
          <a:bodyPr anchor="t">
            <a:normAutofit fontScale="97000"/>
          </a:bodyPr>
          <a:p>
            <a:pPr marL="221400" indent="-221400" algn="just">
              <a:lnSpc>
                <a:spcPct val="90000"/>
              </a:lnSpc>
              <a:spcBef>
                <a:spcPts val="1001"/>
              </a:spcBef>
              <a:buClr>
                <a:srgbClr val="000000"/>
              </a:buClr>
              <a:buFont typeface="Arial"/>
              <a:buChar char="•"/>
            </a:pPr>
            <a:r>
              <a:rPr b="0" lang="pt-BR" sz="2800" spc="-1" strike="noStrike">
                <a:solidFill>
                  <a:srgbClr val="000000"/>
                </a:solidFill>
                <a:latin typeface="Times New Roman"/>
              </a:rPr>
              <a:t>Monsma trabalha um último fator importante para compreender a institucionalização da desigualdade. É a mobilidade educacional, mensurada pela alfabetização. Enquanto que 45% dos estrangeiros homens eram alfabetizados, apenas 14,7% dos pretos eram alfabetizados. 30,5% dos mulatos eram alfabetizados, o que demonstra o papel que o mulatismo combinado com a acesso às letras exercia na mobilidade social. Os brasileiros brancos representavam 61,7%.</a:t>
            </a:r>
            <a:endParaRPr b="0" lang="pt-BR" sz="2800" spc="-1" strike="noStrike">
              <a:solidFill>
                <a:srgbClr val="000000"/>
              </a:solidFill>
              <a:latin typeface="Calibri"/>
            </a:endParaRPr>
          </a:p>
          <a:p>
            <a:pPr marL="221400" indent="-221400" algn="just">
              <a:lnSpc>
                <a:spcPct val="90000"/>
              </a:lnSpc>
              <a:spcBef>
                <a:spcPts val="1001"/>
              </a:spcBef>
              <a:buClr>
                <a:srgbClr val="000000"/>
              </a:buClr>
              <a:buFont typeface="Arial"/>
              <a:buChar char="•"/>
            </a:pPr>
            <a:r>
              <a:rPr b="0" lang="pt-BR" sz="2800" spc="-1" strike="noStrike">
                <a:solidFill>
                  <a:srgbClr val="000000"/>
                </a:solidFill>
                <a:latin typeface="Times New Roman"/>
              </a:rPr>
              <a:t> </a:t>
            </a:r>
            <a:r>
              <a:rPr b="0" lang="pt-BR" sz="2800" spc="-1" strike="noStrike">
                <a:solidFill>
                  <a:srgbClr val="000000"/>
                </a:solidFill>
                <a:latin typeface="Times New Roman"/>
              </a:rPr>
              <a:t>Analisando a relação de alfabetização entre jovens nascidos no Brasil, faixa etária, categoria de nacionalidade e cor do chefe de família, vislumbra-se que 13,5% dos jovens entre 10 e 14 anos eram alfabetizados, sendo 51,7% dos brasileiros brancos e 30,3% dos imigrantes europeus. Entre os 15 e 20 anos, 14,2% dos pretos eram alfabetizados e 67,7% dos brasileiros brancos eram alfabetizados. Quanto aos estrangeiros, 30,3% eram alfabetizados entre 10 e 14 anos e 43,9% eram alfabetizados entre 15 e 20 anos. </a:t>
            </a:r>
            <a:endParaRPr b="0" lang="pt-BR" sz="2800" spc="-1" strike="noStrike">
              <a:solidFill>
                <a:srgbClr val="000000"/>
              </a:solidFill>
              <a:latin typeface="Calibri"/>
            </a:endParaRPr>
          </a:p>
          <a:p>
            <a:pPr indent="0">
              <a:lnSpc>
                <a:spcPct val="90000"/>
              </a:lnSpc>
              <a:spcBef>
                <a:spcPts val="1001"/>
              </a:spcBef>
              <a:buNone/>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838080" y="749880"/>
            <a:ext cx="10515240" cy="5426640"/>
          </a:xfrm>
          <a:prstGeom prst="rect">
            <a:avLst/>
          </a:prstGeom>
          <a:noFill/>
          <a:ln w="0">
            <a:noFill/>
          </a:ln>
        </p:spPr>
        <p:txBody>
          <a:bodyPr anchor="t">
            <a:normAutofit fontScale="97000"/>
          </a:bodyPr>
          <a:p>
            <a:pPr marL="221400" indent="-221400" algn="just">
              <a:lnSpc>
                <a:spcPct val="90000"/>
              </a:lnSpc>
              <a:spcBef>
                <a:spcPts val="1001"/>
              </a:spcBef>
              <a:buClr>
                <a:srgbClr val="000000"/>
              </a:buClr>
              <a:buFont typeface="Arial"/>
              <a:buChar char="•"/>
            </a:pPr>
            <a:r>
              <a:rPr b="0" lang="pt-BR" sz="2800" spc="-1" strike="noStrike">
                <a:solidFill>
                  <a:srgbClr val="000000"/>
                </a:solidFill>
                <a:latin typeface="Times New Roman"/>
              </a:rPr>
              <a:t>O agrupamento que tinha o maior crescimento era justamente o italiano, indo de 23,7% a 39,6%. Enquanto que se registra uma estagnação entre a alfabetização entre pretos, o que indica que ou o trabalhador negro de pele escura se alfabetizava ainda criança ou não se alfabetizava mais, indo direto para o mundo do trabalho da forma mais precarizada, constata-se que havia maior investimento familiar e estatal para as crianças e jovens brancas, com a construção de escolas e a introdução de mecanismos de racialização e de classe que garantissem uma espécie de monopólio sobre a escola e a ascensão escolar, bem como o desligamento temporário ou parcial do mundo do trabalho.   </a:t>
            </a:r>
            <a:endParaRPr b="0" lang="pt-BR" sz="2800" spc="-1" strike="noStrike">
              <a:solidFill>
                <a:srgbClr val="000000"/>
              </a:solidFill>
              <a:latin typeface="Calibri"/>
            </a:endParaRPr>
          </a:p>
          <a:p>
            <a:pPr marL="221400" indent="-221400" algn="just">
              <a:lnSpc>
                <a:spcPct val="90000"/>
              </a:lnSpc>
              <a:spcBef>
                <a:spcPts val="1001"/>
              </a:spcBef>
              <a:buClr>
                <a:srgbClr val="000000"/>
              </a:buClr>
              <a:buFont typeface="Arial"/>
              <a:buChar char="•"/>
            </a:pPr>
            <a:r>
              <a:rPr b="0" lang="pt-BR" sz="2800" spc="-1" strike="noStrike">
                <a:solidFill>
                  <a:srgbClr val="000000"/>
                </a:solidFill>
                <a:latin typeface="Times New Roman"/>
              </a:rPr>
              <a:t>A quantidade absoluta é um dado importante. Havia 2.819 brancos brasileiros e imigrantes alfabetizados, ao passo que existiam 391 negros alfabetizados, o que resultava em uma proporção de 7,2 brancos para cada negro.</a:t>
            </a:r>
            <a:endParaRPr b="0" lang="pt-BR" sz="2800" spc="-1" strike="noStrike">
              <a:solidFill>
                <a:srgbClr val="000000"/>
              </a:solidFill>
              <a:latin typeface="Calibri"/>
            </a:endParaRPr>
          </a:p>
          <a:p>
            <a:pPr indent="0">
              <a:lnSpc>
                <a:spcPct val="90000"/>
              </a:lnSpc>
              <a:spcBef>
                <a:spcPts val="1001"/>
              </a:spcBef>
              <a:buNone/>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838080" y="347400"/>
            <a:ext cx="10515240" cy="5829120"/>
          </a:xfrm>
          <a:prstGeom prst="rect">
            <a:avLst/>
          </a:prstGeom>
          <a:noFill/>
          <a:ln w="0">
            <a:noFill/>
          </a:ln>
        </p:spPr>
        <p:txBody>
          <a:bodyPr anchor="t">
            <a:noAutofit/>
          </a:bodyPr>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rPr>
              <a:t>Comparando o Censo Agropecuário Estadual de 1904-1907 (Estatística Agrícola e Zootécnica) com o Censo Municipal de São Carlos de 1907, Monsma destaca que os censos haviam arrolado três propriedades pertencentes a pretos e 356 propriedades pertencentes a brancos, estas divididas entre brasileiros, espanhóis, italianos e portugueses. Das três propriedades pertencentes a pretos, nenhuma possuía café; uma possuía hortaliças; outra, em terra arenosa, era usada como pasto para duas vacas e uma mula; e a última, maior, possuía plantações de milho, arroz e feijão, e tinha destinada a outra metade para a criação de seis gados e sete cavalos (MONSMA, 2016, p. 306-307);</a:t>
            </a:r>
            <a:endParaRPr b="0" lang="pt-BR" sz="28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2800" spc="-1" strike="noStrike">
                <a:solidFill>
                  <a:srgbClr val="000000"/>
                </a:solidFill>
                <a:latin typeface="Times New Roman"/>
              </a:rPr>
              <a:t>Entre chefes de famílias masculinos, havia 163 italianos, 37 portugueses e 16 espanhóis que eram comerciantes, e somente 4 negros nessa categoria econômica (MONSMA, 2006, p. 309-310)</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838080" y="320040"/>
            <a:ext cx="10515240" cy="5856480"/>
          </a:xfrm>
          <a:prstGeom prst="rect">
            <a:avLst/>
          </a:prstGeom>
          <a:noFill/>
          <a:ln w="0">
            <a:noFill/>
          </a:ln>
        </p:spPr>
        <p:txBody>
          <a:bodyPr anchor="t">
            <a:normAutofit fontScale="97000"/>
          </a:bodyPr>
          <a:p>
            <a:pPr marL="221400" indent="-221400" algn="just">
              <a:lnSpc>
                <a:spcPct val="90000"/>
              </a:lnSpc>
              <a:spcBef>
                <a:spcPts val="1001"/>
              </a:spcBef>
              <a:buClr>
                <a:srgbClr val="000000"/>
              </a:buClr>
              <a:buFont typeface="Arial"/>
              <a:buChar char="•"/>
            </a:pPr>
            <a:r>
              <a:rPr b="0" lang="pt-BR" sz="4000" spc="-1" strike="noStrike">
                <a:solidFill>
                  <a:srgbClr val="000000"/>
                </a:solidFill>
                <a:latin typeface="Times New Roman"/>
              </a:rPr>
              <a:t>Em uma disputa por alguma vaga que exigia alguma escolarização, essa desproporção resultou em desigualdade. Se o acesso ao trabalho era controlado por brancos, como o era, a dificuldade de acesso ao negro aumentava. O racismo deu a explicação a essa desigualdade e justificou a desigualdade, servindo de instrumento nas mãos dos trabalhadores e proprietários brancos. Se deu, ainda dá, como mostram quaisquer dados de acesso ao capital e ao trabalho através da coorte raça.</a:t>
            </a:r>
            <a:endParaRPr b="0" lang="pt-BR" sz="4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838080" y="365040"/>
            <a:ext cx="10515240" cy="996840"/>
          </a:xfrm>
          <a:prstGeom prst="rect">
            <a:avLst/>
          </a:prstGeom>
          <a:noFill/>
          <a:ln w="0">
            <a:noFill/>
          </a:ln>
        </p:spPr>
        <p:txBody>
          <a:bodyPr anchor="ctr">
            <a:noAutofit/>
          </a:bodyPr>
          <a:p>
            <a:pPr indent="0" algn="ctr">
              <a:lnSpc>
                <a:spcPct val="90000"/>
              </a:lnSpc>
              <a:buNone/>
            </a:pPr>
            <a:r>
              <a:rPr b="0" lang="pt-BR" sz="4400" spc="-1" strike="noStrike">
                <a:solidFill>
                  <a:srgbClr val="000000"/>
                </a:solidFill>
                <a:latin typeface="Times New Roman"/>
              </a:rPr>
              <a:t>Frenologia </a:t>
            </a:r>
            <a:endParaRPr b="0" lang="pt-BR" sz="4400" spc="-1" strike="noStrike">
              <a:solidFill>
                <a:srgbClr val="000000"/>
              </a:solidFill>
              <a:latin typeface="Calibri"/>
            </a:endParaRPr>
          </a:p>
        </p:txBody>
      </p:sp>
      <p:sp>
        <p:nvSpPr>
          <p:cNvPr id="114" name="PlaceHolder 2"/>
          <p:cNvSpPr>
            <a:spLocks noGrp="1"/>
          </p:cNvSpPr>
          <p:nvPr>
            <p:ph/>
          </p:nvPr>
        </p:nvSpPr>
        <p:spPr>
          <a:xfrm>
            <a:off x="838080" y="1444680"/>
            <a:ext cx="10515240" cy="4731840"/>
          </a:xfrm>
          <a:prstGeom prst="rect">
            <a:avLst/>
          </a:prstGeom>
          <a:noFill/>
          <a:ln w="0">
            <a:noFill/>
          </a:ln>
        </p:spPr>
        <p:txBody>
          <a:bodyPr anchor="t">
            <a:normAutofit fontScale="80000"/>
          </a:bodyPr>
          <a:p>
            <a:pPr marL="214920" indent="-214920" algn="just">
              <a:lnSpc>
                <a:spcPct val="90000"/>
              </a:lnSpc>
              <a:spcBef>
                <a:spcPts val="1001"/>
              </a:spcBef>
              <a:buClr>
                <a:srgbClr val="000000"/>
              </a:buClr>
              <a:buFont typeface="Arial"/>
              <a:buChar char="•"/>
            </a:pPr>
            <a:r>
              <a:rPr b="0" lang="pt-BR" sz="2800" spc="-1" strike="noStrike">
                <a:solidFill>
                  <a:srgbClr val="000000"/>
                </a:solidFill>
                <a:latin typeface="Times New Roman"/>
              </a:rPr>
              <a:t>“</a:t>
            </a:r>
            <a:r>
              <a:rPr b="0" lang="pt-BR" sz="2800" spc="-1" strike="noStrike">
                <a:solidFill>
                  <a:srgbClr val="000000"/>
                </a:solidFill>
                <a:latin typeface="Times New Roman"/>
              </a:rPr>
              <a:t>Há atualmente cinquenta e oito, divididas por três salas, uma das quais é enfermaria. À falta de lugares, a promiscuidade é ignóbil nesses compartimentos transformados em cubículos. A maioria das detentas, mulatas ou negras, fúfias da última classe, são reincidentes, alcoólicas e desordeiras. Olho as duas salas com as portas de par em par abertas e fico aterrado. Há caras vivas de mulatinhas com olhos libidinosos dos macacos, há olhos amortecidos de bode em faces balofas de aguardente, há perfis esqueléticos de antigas belezas de calçada, sorrisos estúpidos navalhando bocas desdentadas, rostos brancos de medo, beiços trêmulos, e no meio dessa caricatura do abismo as cabeças oleosas das negras, os narizes chatos, as carapinhas imundas das negras alcoólicas. Alguns desses entes, lembra-me tê-los visto noutra prisão, no pátio dos delírios, no hospício. É possível? Haverá loucas na detenção como há agitados e imbecis? O Dr. Afrânio Peixoto, o psiquiatra eminente, dissera-me uma vez, apontando o pátio do hospício, onde, presas de agitação, as negras corriam clamando horrores aos céus: — Há algumas que têm quatro e cinco entradas aqui. Saem, tornam a beber e voltam fatalmente” (João do Rio, a Alma encantadora das ruas).</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838080" y="685800"/>
            <a:ext cx="10515240" cy="5490720"/>
          </a:xfrm>
          <a:prstGeom prst="rect">
            <a:avLst/>
          </a:prstGeom>
          <a:noFill/>
          <a:ln w="0">
            <a:noFill/>
          </a:ln>
        </p:spPr>
        <p:txBody>
          <a:bodyPr anchor="t">
            <a:normAutofit fontScale="88000"/>
          </a:bodyPr>
          <a:p>
            <a:pPr marL="217080" indent="-217080" algn="just">
              <a:lnSpc>
                <a:spcPct val="90000"/>
              </a:lnSpc>
              <a:spcBef>
                <a:spcPts val="1001"/>
              </a:spcBef>
              <a:buClr>
                <a:srgbClr val="000000"/>
              </a:buClr>
              <a:buFont typeface="Arial"/>
              <a:buChar char="•"/>
            </a:pPr>
            <a:r>
              <a:rPr b="0" lang="pt-BR" sz="2800" spc="-1" strike="noStrike">
                <a:solidFill>
                  <a:srgbClr val="000000"/>
                </a:solidFill>
                <a:latin typeface="Times New Roman"/>
              </a:rPr>
              <a:t>“</a:t>
            </a:r>
            <a:r>
              <a:rPr b="0" lang="pt-BR" sz="2800" spc="-1" strike="noStrike">
                <a:solidFill>
                  <a:srgbClr val="000000"/>
                </a:solidFill>
                <a:latin typeface="Times New Roman"/>
              </a:rPr>
              <a:t>Espetáculo a que assistimos revoltados no domingo à noite, quando tocava no jardim público a Banda Filhos de Euterpe, não pode e não deve repetir-se. Ribeirão Preto (...) não pode estar dominada por este elemento pernicioso que atenta pública e audaciosamente contra os mais comezinhos deveres sociais, e que vai além, muito além, chegando a desrespeitar as famílias, fazendo-as retraírem-se, fugirem daquele lugar aprazível e único que possuímos. “As horizontais”, uma cálifa de negras desocupadas e atrevidas e uma molecada insolente que está pedindo colônia correcional (...). A liberdade, já tivemos ocasião de dizer referindo nos a abusos naquele lugar, não pode ser esta criminosa. Desatenção que indivíduas mal-educadas querem praticar com semelhante desenvoltura – o jardim é de todos, mas de todos educados. À Prefeitura e às autoridades policiais endereçamos estas linhas como uma reclamação que nos fizeram muitas famílias. Esperamos o corretivo enérgico da parte das autoridades, mesmo que se torne preciso uma postura municipal proibindo ali a entrada desta gente mal-educada” (Artigo publicado no jornal A Cidade, em 1905, In: SOUZA, 2007, p. 82) .</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38080" y="365040"/>
            <a:ext cx="10515240" cy="987840"/>
          </a:xfrm>
          <a:prstGeom prst="rect">
            <a:avLst/>
          </a:prstGeom>
          <a:noFill/>
          <a:ln w="0">
            <a:noFill/>
          </a:ln>
        </p:spPr>
        <p:txBody>
          <a:bodyPr anchor="ctr">
            <a:noAutofit/>
          </a:bodyPr>
          <a:p>
            <a:pPr indent="0" algn="ctr">
              <a:lnSpc>
                <a:spcPct val="90000"/>
              </a:lnSpc>
              <a:buNone/>
            </a:pPr>
            <a:r>
              <a:rPr b="0" lang="pt-BR" sz="4400" spc="-1" strike="noStrike">
                <a:solidFill>
                  <a:srgbClr val="000000"/>
                </a:solidFill>
                <a:latin typeface="Calibri Light"/>
              </a:rPr>
              <a:t>Perseguição e espancamentos</a:t>
            </a:r>
            <a:r>
              <a:rPr b="0" lang="pt-BR" sz="4400" spc="-1" strike="noStrike">
                <a:solidFill>
                  <a:srgbClr val="000000"/>
                </a:solidFill>
                <a:latin typeface="Calibri Light"/>
              </a:rPr>
              <a:t>	</a:t>
            </a:r>
            <a:endParaRPr b="0" lang="pt-BR" sz="4400" spc="-1" strike="noStrike">
              <a:solidFill>
                <a:srgbClr val="000000"/>
              </a:solidFill>
              <a:latin typeface="Calibri"/>
            </a:endParaRPr>
          </a:p>
        </p:txBody>
      </p:sp>
      <p:sp>
        <p:nvSpPr>
          <p:cNvPr id="117" name="PlaceHolder 2"/>
          <p:cNvSpPr>
            <a:spLocks noGrp="1"/>
          </p:cNvSpPr>
          <p:nvPr>
            <p:ph/>
          </p:nvPr>
        </p:nvSpPr>
        <p:spPr>
          <a:xfrm>
            <a:off x="838080" y="1454040"/>
            <a:ext cx="10515240" cy="4722840"/>
          </a:xfrm>
          <a:prstGeom prst="rect">
            <a:avLst/>
          </a:prstGeom>
          <a:noFill/>
          <a:ln w="0">
            <a:noFill/>
          </a:ln>
        </p:spPr>
        <p:txBody>
          <a:bodyPr anchor="t">
            <a:normAutofit fontScale="92000"/>
          </a:bodyPr>
          <a:p>
            <a:pPr marL="227160" indent="-227160" algn="just">
              <a:lnSpc>
                <a:spcPct val="90000"/>
              </a:lnSpc>
              <a:spcBef>
                <a:spcPts val="1001"/>
              </a:spcBef>
              <a:buClr>
                <a:srgbClr val="000000"/>
              </a:buClr>
              <a:buFont typeface="Arial"/>
              <a:buChar char="•"/>
            </a:pPr>
            <a:r>
              <a:rPr b="0" lang="pt-BR" sz="2800" spc="-1" strike="noStrike">
                <a:solidFill>
                  <a:srgbClr val="000000"/>
                </a:solidFill>
                <a:latin typeface="Times New Roman"/>
              </a:rPr>
              <a:t>Dados de São Carlos entre 1905 e 1909 (MONSMA, 2016);</a:t>
            </a:r>
            <a:endParaRPr b="0" lang="pt-BR" sz="2800" spc="-1" strike="noStrike">
              <a:solidFill>
                <a:srgbClr val="000000"/>
              </a:solidFill>
              <a:latin typeface="Calibri"/>
            </a:endParaRPr>
          </a:p>
          <a:p>
            <a:pPr marL="227160" indent="-227160" algn="just">
              <a:lnSpc>
                <a:spcPct val="90000"/>
              </a:lnSpc>
              <a:spcBef>
                <a:spcPts val="1001"/>
              </a:spcBef>
              <a:buClr>
                <a:srgbClr val="000000"/>
              </a:buClr>
              <a:buFont typeface="Arial"/>
              <a:buChar char="•"/>
            </a:pPr>
            <a:r>
              <a:rPr b="0" lang="pt-BR" sz="2800" spc="-1" strike="noStrike">
                <a:solidFill>
                  <a:srgbClr val="000000"/>
                </a:solidFill>
                <a:latin typeface="Times New Roman"/>
              </a:rPr>
              <a:t>Negros eram vítimas de homicídio quatro vezes mais do que brasileiros brancos e três vezes mais do que italianos, outros imigrantes e a população geral. Os negros possuíam uma taxa de 33,2 de vitimização e 24,9 de acusação a cada 100 mil pessoas, enquanto os italianos tinham uma taxa de 10,6 de vitimização e 19,4 de acusação. Quando se analisa as violências distintas de homicídio, como o linchamento não seguido de morte, os negros eram vitimados 166,1 e acusados em 91,4 a cada 100 mil pessoas; os brasileiros brancos eram vitimados 24,8 e acusados em 38,8, os italianos eram vitimados em 88,4 e acusados em 90,1, e outros imigrantes eram vitimados em 37,6 e acusados em 62,6;</a:t>
            </a:r>
            <a:endParaRPr b="0" lang="pt-BR" sz="2800" spc="-1" strike="noStrike">
              <a:solidFill>
                <a:srgbClr val="000000"/>
              </a:solidFill>
              <a:latin typeface="Calibri"/>
            </a:endParaRPr>
          </a:p>
          <a:p>
            <a:pPr marL="227160" indent="-227160" algn="just">
              <a:lnSpc>
                <a:spcPct val="90000"/>
              </a:lnSpc>
              <a:spcBef>
                <a:spcPts val="1001"/>
              </a:spcBef>
              <a:buClr>
                <a:srgbClr val="000000"/>
              </a:buClr>
              <a:buFont typeface="Arial"/>
              <a:buChar char="•"/>
            </a:pPr>
            <a:r>
              <a:rPr b="0" lang="pt-BR" sz="2800" spc="-1" strike="noStrike">
                <a:solidFill>
                  <a:srgbClr val="000000"/>
                </a:solidFill>
                <a:latin typeface="Times New Roman"/>
              </a:rPr>
              <a:t>“</a:t>
            </a:r>
            <a:r>
              <a:rPr b="0" lang="pt-BR" sz="2800" spc="-1" strike="noStrike">
                <a:solidFill>
                  <a:srgbClr val="000000"/>
                </a:solidFill>
                <a:latin typeface="Times New Roman"/>
              </a:rPr>
              <a:t>Mais de 60% da violência contra negros foi cometida por integrantes de outros grupos” (MONSMA, 2016, p. 273);</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838080" y="201240"/>
            <a:ext cx="10515240" cy="5975280"/>
          </a:xfrm>
          <a:prstGeom prst="rect">
            <a:avLst/>
          </a:prstGeom>
          <a:noFill/>
          <a:ln w="0">
            <a:noFill/>
          </a:ln>
        </p:spPr>
        <p:txBody>
          <a:bodyPr anchor="t">
            <a:normAutofit/>
          </a:bodyPr>
          <a:p>
            <a:pPr marL="228600" indent="-228600" algn="just">
              <a:lnSpc>
                <a:spcPct val="90000"/>
              </a:lnSpc>
              <a:spcBef>
                <a:spcPts val="1001"/>
              </a:spcBef>
              <a:buClr>
                <a:srgbClr val="000000"/>
              </a:buClr>
              <a:buFont typeface="Arial"/>
              <a:buChar char="•"/>
            </a:pPr>
            <a:r>
              <a:rPr b="0" lang="pt-BR" sz="3200" spc="-1" strike="noStrike">
                <a:solidFill>
                  <a:srgbClr val="000000"/>
                </a:solidFill>
                <a:latin typeface="Times New Roman"/>
              </a:rPr>
              <a:t>Cota fechada na mobilidade econômica e formação da elite étnica que se abrasileiraria; </a:t>
            </a:r>
            <a:endParaRPr b="0" lang="pt-BR" sz="32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3200" spc="-1" strike="noStrike">
                <a:solidFill>
                  <a:srgbClr val="000000"/>
                </a:solidFill>
                <a:latin typeface="Times New Roman"/>
              </a:rPr>
              <a:t>“</a:t>
            </a:r>
            <a:r>
              <a:rPr b="0" lang="pt-BR" sz="3200" spc="-1" strike="noStrike">
                <a:solidFill>
                  <a:srgbClr val="000000"/>
                </a:solidFill>
                <a:latin typeface="Times New Roman"/>
              </a:rPr>
              <a:t>Também nas indústrias, negros tinham sua entrada restrita devido à sua condição étnico-racial ser preterida, ‘muitos lugares não aceitavam pretos’, postura que na década de 1960 era comum, também no final da década de 1970, quando o senhor Ismael foi o ‘primeiro pretinho a trabalhar na Lion - Máquinas Pesadas Caterpillar’, em 1978 (Sr. Ismael, 53 anos). De maneira análoga às primeiras décadas do século XX, durante as décadas de 1960 e 1970, em muitas situações, ainda eram necessárias relações de apadrinhamento para que negros não fossem cerceados em diferentes espaços sociais” (SOUZA, 2010, p. 138-139);</a:t>
            </a:r>
            <a:endParaRPr b="0" lang="pt-BR"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p:nvPr>
        </p:nvSpPr>
        <p:spPr>
          <a:xfrm>
            <a:off x="838080" y="585360"/>
            <a:ext cx="10515240" cy="5591520"/>
          </a:xfrm>
          <a:prstGeom prst="rect">
            <a:avLst/>
          </a:prstGeom>
          <a:noFill/>
          <a:ln w="0">
            <a:noFill/>
          </a:ln>
        </p:spPr>
        <p:txBody>
          <a:bodyPr anchor="t">
            <a:normAutofit fontScale="93000"/>
          </a:bodyPr>
          <a:p>
            <a:pPr marL="229320" indent="-229320" algn="just">
              <a:lnSpc>
                <a:spcPct val="90000"/>
              </a:lnSpc>
              <a:spcBef>
                <a:spcPts val="1001"/>
              </a:spcBef>
              <a:buClr>
                <a:srgbClr val="000000"/>
              </a:buClr>
              <a:buFont typeface="Arial"/>
              <a:buChar char="•"/>
            </a:pPr>
            <a:r>
              <a:rPr b="0" lang="pt-BR" sz="2800" spc="-1" strike="noStrike">
                <a:solidFill>
                  <a:srgbClr val="000000"/>
                </a:solidFill>
                <a:latin typeface="Times New Roman"/>
              </a:rPr>
              <a:t>“</a:t>
            </a:r>
            <a:r>
              <a:rPr b="0" lang="pt-BR" sz="2800" spc="-1" strike="noStrike">
                <a:solidFill>
                  <a:srgbClr val="000000"/>
                </a:solidFill>
                <a:latin typeface="Times New Roman"/>
              </a:rPr>
              <a:t>A título de comparação, em pesquisa recente que criou um banco de dados sobre o tráfico de escravizados da Universidade de Emory (EUA), constatou-se que, de 1826 a 1850 (24 anos), 1.299.969 africanos foram comercializados nos portos brasileiros, enquanto que nos portos norte-americanos foram 305.326 africanos entre 1626 e 1875 (249 anos). Sobre a mortalidade, Robert Conrad (1978, p. 37) afirma que, com dados levemente distintos e não atuais, mas com tendência semelhante, enquanto o Brasil comprou aproximadamente 1.600.000 africanos entre 1800 e 1850, registrando 1.540.829 africanos escravizados em 1871, nos EUA, de 700 mil africanos comercializados em sua história, foram registrados algo em torno de 4.000.000 de descendentes de africanos entre 1790 e 1860. O dado correto, segundo David Eltis, pesquisador da Universidade de Emory, foram 2.300.000 africanos traficados para o Brasil entre 1800 e 1850, sendo 775.000 crianças. O dado de Conrad está subestimado, com 700.000 a menos, o que faz a mortalidade no Brasil incrivelmente maior” (p.8).</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86" name="Espaço Reservado para Conteúdo 3"/>
          <p:cNvGraphicFramePr/>
          <p:nvPr/>
        </p:nvGraphicFramePr>
        <p:xfrm>
          <a:off x="643320" y="1004400"/>
          <a:ext cx="10904760" cy="4352760"/>
        </p:xfrm>
        <a:graphic>
          <a:graphicData uri="http://schemas.openxmlformats.org/drawingml/2006/table">
            <a:tbl>
              <a:tblPr/>
              <a:tblGrid>
                <a:gridCol w="1738800"/>
                <a:gridCol w="1662480"/>
                <a:gridCol w="2080800"/>
                <a:gridCol w="1677960"/>
                <a:gridCol w="1812240"/>
                <a:gridCol w="1931400"/>
              </a:tblGrid>
              <a:tr h="2530080">
                <a:tc>
                  <a:txBody>
                    <a:bodyPr lIns="131760" rIns="131760" tIns="0" bIns="0" anchor="t">
                      <a:noAutofit/>
                    </a:bodyPr>
                    <a:p>
                      <a:pPr>
                        <a:lnSpc>
                          <a:spcPct val="107000"/>
                        </a:lnSpc>
                        <a:spcAft>
                          <a:spcPts val="799"/>
                        </a:spcAft>
                      </a:pPr>
                      <a:r>
                        <a:rPr b="0" lang="pt-BR" sz="2100" spc="-1" strike="noStrike">
                          <a:solidFill>
                            <a:srgbClr val="a5a5a5"/>
                          </a:solidFill>
                          <a:latin typeface="Times New Roman"/>
                        </a:rPr>
                        <a:t>EUA (1626-1875)</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131760" rIns="131760" tIns="0" bIns="0" anchor="t">
                      <a:noAutofit/>
                    </a:bodyPr>
                    <a:p>
                      <a:pPr>
                        <a:lnSpc>
                          <a:spcPct val="107000"/>
                        </a:lnSpc>
                        <a:spcAft>
                          <a:spcPts val="799"/>
                        </a:spcAft>
                      </a:pPr>
                      <a:r>
                        <a:rPr b="0" lang="pt-BR" sz="2100" spc="-1" strike="noStrike">
                          <a:solidFill>
                            <a:srgbClr val="a5a5a5"/>
                          </a:solidFill>
                          <a:latin typeface="Times New Roman"/>
                        </a:rPr>
                        <a:t>Brasil (1826-1850)</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131760" rIns="131760" tIns="0" bIns="0" anchor="t">
                      <a:noAutofit/>
                    </a:bodyPr>
                    <a:p>
                      <a:pPr>
                        <a:lnSpc>
                          <a:spcPct val="107000"/>
                        </a:lnSpc>
                        <a:spcAft>
                          <a:spcPts val="799"/>
                        </a:spcAft>
                      </a:pPr>
                      <a:r>
                        <a:rPr b="0" lang="pt-BR" sz="2100" spc="-1" strike="noStrike">
                          <a:solidFill>
                            <a:srgbClr val="a5a5a5"/>
                          </a:solidFill>
                          <a:latin typeface="Times New Roman"/>
                        </a:rPr>
                        <a:t>Proporção de africanos escravizados por ano</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131760" rIns="131760" tIns="0" bIns="0" anchor="t">
                      <a:noAutofit/>
                    </a:bodyPr>
                    <a:p>
                      <a:pPr>
                        <a:lnSpc>
                          <a:spcPct val="107000"/>
                        </a:lnSpc>
                        <a:spcAft>
                          <a:spcPts val="799"/>
                        </a:spcAft>
                      </a:pPr>
                      <a:r>
                        <a:rPr b="0" lang="pt-BR" sz="2100" spc="-1" strike="noStrike">
                          <a:solidFill>
                            <a:srgbClr val="a5a5a5"/>
                          </a:solidFill>
                          <a:latin typeface="Times New Roman"/>
                        </a:rPr>
                        <a:t>EUA, se tivessem traficado a sua proporção anual em 24 anos.</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131760" rIns="131760" tIns="0" bIns="0" anchor="t">
                      <a:noAutofit/>
                    </a:bodyPr>
                    <a:p>
                      <a:pPr>
                        <a:lnSpc>
                          <a:spcPct val="107000"/>
                        </a:lnSpc>
                        <a:spcAft>
                          <a:spcPts val="799"/>
                        </a:spcAft>
                      </a:pPr>
                      <a:r>
                        <a:rPr b="0" lang="pt-BR" sz="2100" spc="-1" strike="noStrike">
                          <a:solidFill>
                            <a:srgbClr val="a5a5a5"/>
                          </a:solidFill>
                          <a:latin typeface="Times New Roman"/>
                        </a:rPr>
                        <a:t>Brasil, se tivesse traficado a sua proporção anual em 249 anos.</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131760" rIns="131760" tIns="0" bIns="0" anchor="t">
                      <a:noAutofit/>
                    </a:bodyPr>
                    <a:p>
                      <a:pPr>
                        <a:lnSpc>
                          <a:spcPct val="107000"/>
                        </a:lnSpc>
                        <a:spcAft>
                          <a:spcPts val="799"/>
                        </a:spcAft>
                      </a:pPr>
                      <a:r>
                        <a:rPr b="0" lang="pt-BR" sz="2100" spc="-1" strike="noStrike">
                          <a:solidFill>
                            <a:srgbClr val="a5a5a5"/>
                          </a:solidFill>
                          <a:latin typeface="Times New Roman"/>
                        </a:rPr>
                        <a:t>Proporção de africanos traficados Brasil/EUA por ano</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1011240">
                <a:tc rowSpan="2">
                  <a:txBody>
                    <a:bodyPr lIns="131760" rIns="131760" tIns="0" bIns="0" anchor="t">
                      <a:noAutofit/>
                    </a:bodyPr>
                    <a:p>
                      <a:pPr>
                        <a:lnSpc>
                          <a:spcPct val="107000"/>
                        </a:lnSpc>
                        <a:spcAft>
                          <a:spcPts val="799"/>
                        </a:spcAft>
                      </a:pPr>
                      <a:r>
                        <a:rPr b="0" lang="pt-BR" sz="2100" spc="-1" strike="noStrike">
                          <a:solidFill>
                            <a:srgbClr val="000000"/>
                          </a:solidFill>
                          <a:latin typeface="Times New Roman"/>
                        </a:rPr>
                        <a:t>305.326 africanos traficados (249 anos)</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rowSpan="2">
                  <a:txBody>
                    <a:bodyPr lIns="131760" rIns="131760" tIns="0" bIns="0" anchor="t">
                      <a:noAutofit/>
                    </a:bodyPr>
                    <a:p>
                      <a:pPr>
                        <a:lnSpc>
                          <a:spcPct val="107000"/>
                        </a:lnSpc>
                        <a:spcAft>
                          <a:spcPts val="799"/>
                        </a:spcAft>
                      </a:pPr>
                      <a:r>
                        <a:rPr b="0" lang="pt-BR" sz="2100" spc="-1" strike="noStrike">
                          <a:solidFill>
                            <a:srgbClr val="000000"/>
                          </a:solidFill>
                          <a:latin typeface="Times New Roman"/>
                        </a:rPr>
                        <a:t>1.299.969 africanos traficados (em 24 anos)</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a5a5a5">
                        <a:alpha val="20000"/>
                      </a:srgbClr>
                    </a:solidFill>
                  </a:tcPr>
                </a:tc>
                <a:tc>
                  <a:txBody>
                    <a:bodyPr lIns="131760" rIns="131760" tIns="0" bIns="0" anchor="t">
                      <a:noAutofit/>
                    </a:bodyPr>
                    <a:p>
                      <a:pPr>
                        <a:lnSpc>
                          <a:spcPct val="107000"/>
                        </a:lnSpc>
                        <a:spcAft>
                          <a:spcPts val="799"/>
                        </a:spcAft>
                      </a:pPr>
                      <a:r>
                        <a:rPr b="0" lang="pt-BR" sz="2100" spc="-1" strike="noStrike">
                          <a:solidFill>
                            <a:srgbClr val="000000"/>
                          </a:solidFill>
                          <a:latin typeface="Times New Roman"/>
                        </a:rPr>
                        <a:t>EUA – 1.226</a:t>
                      </a:r>
                      <a:endParaRPr b="0" lang="pt-BR" sz="2100" spc="-1" strike="noStrike">
                        <a:solidFill>
                          <a:srgbClr val="000000"/>
                        </a:solidFill>
                        <a:latin typeface="Arial"/>
                      </a:endParaRPr>
                    </a:p>
                    <a:p>
                      <a:pPr>
                        <a:lnSpc>
                          <a:spcPct val="107000"/>
                        </a:lnSpc>
                        <a:spcAft>
                          <a:spcPts val="799"/>
                        </a:spcAft>
                      </a:pPr>
                      <a:r>
                        <a:rPr b="0" lang="pt-BR" sz="2100" spc="-1" strike="noStrike">
                          <a:solidFill>
                            <a:srgbClr val="000000"/>
                          </a:solidFill>
                          <a:latin typeface="Times New Roman"/>
                        </a:rPr>
                        <a:t> </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a5a5a5">
                        <a:alpha val="20000"/>
                      </a:srgbClr>
                    </a:solidFill>
                  </a:tcPr>
                </a:tc>
                <a:tc rowSpan="2">
                  <a:txBody>
                    <a:bodyPr lIns="131760" rIns="131760" tIns="0" bIns="0" anchor="t">
                      <a:noAutofit/>
                    </a:bodyPr>
                    <a:p>
                      <a:pPr>
                        <a:lnSpc>
                          <a:spcPct val="107000"/>
                        </a:lnSpc>
                        <a:spcAft>
                          <a:spcPts val="799"/>
                        </a:spcAft>
                      </a:pPr>
                      <a:r>
                        <a:rPr b="0" lang="pt-BR" sz="2100" spc="-1" strike="noStrike">
                          <a:solidFill>
                            <a:srgbClr val="000000"/>
                          </a:solidFill>
                          <a:latin typeface="Times New Roman"/>
                        </a:rPr>
                        <a:t>29.424 africanos traficados no total</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a5a5a5">
                        <a:alpha val="20000"/>
                      </a:srgbClr>
                    </a:solidFill>
                  </a:tcPr>
                </a:tc>
                <a:tc rowSpan="2">
                  <a:txBody>
                    <a:bodyPr lIns="131760" rIns="131760" tIns="0" bIns="0" anchor="t">
                      <a:noAutofit/>
                    </a:bodyPr>
                    <a:p>
                      <a:pPr>
                        <a:lnSpc>
                          <a:spcPct val="107000"/>
                        </a:lnSpc>
                        <a:spcAft>
                          <a:spcPts val="799"/>
                        </a:spcAft>
                      </a:pPr>
                      <a:r>
                        <a:rPr b="0" lang="pt-BR" sz="2100" spc="-1" strike="noStrike">
                          <a:solidFill>
                            <a:srgbClr val="000000"/>
                          </a:solidFill>
                          <a:latin typeface="Times New Roman"/>
                        </a:rPr>
                        <a:t>13.487.085 africanos traficados no total</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a5a5a5">
                        <a:alpha val="20000"/>
                      </a:srgbClr>
                    </a:solidFill>
                  </a:tcPr>
                </a:tc>
                <a:tc rowSpan="2">
                  <a:txBody>
                    <a:bodyPr lIns="131760" rIns="131760" tIns="0" bIns="0" anchor="t">
                      <a:noAutofit/>
                    </a:bodyPr>
                    <a:p>
                      <a:pPr>
                        <a:lnSpc>
                          <a:spcPct val="107000"/>
                        </a:lnSpc>
                        <a:spcAft>
                          <a:spcPts val="799"/>
                        </a:spcAft>
                      </a:pPr>
                      <a:r>
                        <a:rPr b="0" lang="pt-BR" sz="2100" spc="-1" strike="noStrike">
                          <a:solidFill>
                            <a:srgbClr val="000000"/>
                          </a:solidFill>
                          <a:latin typeface="Times New Roman"/>
                        </a:rPr>
                        <a:t>44/1</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a5a5a5">
                        <a:alpha val="20000"/>
                      </a:srgbClr>
                    </a:solidFill>
                  </a:tcPr>
                </a:tc>
              </a:tr>
              <a:tr h="811080">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c>
                  <a:txBody>
                    <a:bodyPr lIns="131760" rIns="131760" tIns="0" bIns="0" anchor="t">
                      <a:noAutofit/>
                    </a:bodyPr>
                    <a:p>
                      <a:pPr>
                        <a:lnSpc>
                          <a:spcPct val="107000"/>
                        </a:lnSpc>
                        <a:spcAft>
                          <a:spcPts val="799"/>
                        </a:spcAft>
                      </a:pPr>
                      <a:r>
                        <a:rPr b="0" lang="pt-BR" sz="2100" spc="-1" strike="noStrike">
                          <a:solidFill>
                            <a:srgbClr val="000000"/>
                          </a:solidFill>
                          <a:latin typeface="Times New Roman"/>
                        </a:rPr>
                        <a:t>BRASIL – 54.165</a:t>
                      </a:r>
                      <a:endParaRPr b="0" lang="pt-BR" sz="2100" spc="-1" strike="noStrike">
                        <a:solidFill>
                          <a:srgbClr val="000000"/>
                        </a:solidFill>
                        <a:latin typeface="Arial"/>
                      </a:endParaRPr>
                    </a:p>
                  </a:txBody>
                  <a:tcPr anchor="t" marL="131760" marR="13176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e7e6e6"/>
                    </a:solidFill>
                  </a:tcPr>
                </a:tc>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r>
            </a:tbl>
          </a:graphicData>
        </a:graphic>
      </p:graphicFrame>
      <p:sp>
        <p:nvSpPr>
          <p:cNvPr id="87" name="CaixaDeTexto 1"/>
          <p:cNvSpPr/>
          <p:nvPr/>
        </p:nvSpPr>
        <p:spPr>
          <a:xfrm>
            <a:off x="927360" y="5454720"/>
            <a:ext cx="10173960" cy="91260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1" lang="pt-BR" sz="1800" spc="-1" strike="noStrike">
                <a:solidFill>
                  <a:srgbClr val="000000"/>
                </a:solidFill>
                <a:latin typeface="Calibri"/>
              </a:rPr>
              <a:t>Fonte:</a:t>
            </a:r>
            <a:r>
              <a:rPr b="0" lang="pt-BR" sz="1800" spc="-1" strike="noStrike">
                <a:solidFill>
                  <a:srgbClr val="000000"/>
                </a:solidFill>
                <a:latin typeface="Calibri"/>
              </a:rPr>
              <a:t> formulada a partir de dados Universidade de Emory, disponível em </a:t>
            </a:r>
            <a:r>
              <a:rPr b="0" lang="pt-BR" sz="1800" spc="-1" strike="noStrike" u="sng">
                <a:solidFill>
                  <a:srgbClr val="0563c1"/>
                </a:solidFill>
                <a:uFillTx/>
                <a:latin typeface="Calibri"/>
                <a:hlinkClick r:id="rId1"/>
              </a:rPr>
              <a:t>http://slavevoyages.org/assessment/estimates</a:t>
            </a:r>
            <a:r>
              <a:rPr b="0" lang="pt-BR" sz="1800" spc="-1" strike="noStrike">
                <a:solidFill>
                  <a:srgbClr val="000000"/>
                </a:solidFill>
                <a:latin typeface="Calibri"/>
              </a:rPr>
              <a:t>.  In: SACRAMENTO, Leonardo. O Nascimento da Nação, como o liberalismo produziu o protofascismo brasileiro. Vol. I São Paulo: Editora IFSP, 2021 (prelo). </a:t>
            </a:r>
            <a:endParaRPr b="0" lang="pt-BR"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Rectangle 1"/>
          <p:cNvSpPr/>
          <p:nvPr/>
        </p:nvSpPr>
        <p:spPr>
          <a:xfrm>
            <a:off x="643320" y="1022040"/>
            <a:ext cx="3428640" cy="3410280"/>
          </a:xfrm>
          <a:prstGeom prst="rect">
            <a:avLst/>
          </a:prstGeom>
          <a:noFill/>
          <a:ln w="0">
            <a:noFill/>
          </a:ln>
        </p:spPr>
        <p:style>
          <a:lnRef idx="0"/>
          <a:fillRef idx="0"/>
          <a:effectRef idx="0"/>
          <a:fontRef idx="minor"/>
        </p:style>
        <p:txBody>
          <a:bodyPr numCol="1" spcCol="0" anchor="t">
            <a:normAutofit/>
          </a:bodyPr>
          <a:p>
            <a:pPr indent="-228600" algn="just">
              <a:lnSpc>
                <a:spcPct val="90000"/>
              </a:lnSpc>
              <a:spcAft>
                <a:spcPts val="601"/>
              </a:spcAft>
              <a:buClr>
                <a:srgbClr val="000000"/>
              </a:buClr>
              <a:buFont typeface="Arial"/>
              <a:buChar char="•"/>
            </a:pPr>
            <a:r>
              <a:rPr b="0" lang="en-US" sz="2200" spc="-1" strike="noStrike">
                <a:solidFill>
                  <a:srgbClr val="000000"/>
                </a:solidFill>
                <a:latin typeface="Times New Roman"/>
              </a:rPr>
              <a:t>*Cálculo sobre 4.000.000, aproximação sobre dado sistematizado a partir de  documentos oficiais da Universidade de Emory (EUA).</a:t>
            </a:r>
            <a:endParaRPr b="0" lang="pt-BR" sz="2200" spc="-1" strike="noStrike">
              <a:solidFill>
                <a:srgbClr val="000000"/>
              </a:solidFill>
              <a:latin typeface="Arial"/>
            </a:endParaRPr>
          </a:p>
          <a:p>
            <a:pPr indent="-228600" algn="just">
              <a:lnSpc>
                <a:spcPct val="90000"/>
              </a:lnSpc>
              <a:spcAft>
                <a:spcPts val="601"/>
              </a:spcAft>
              <a:buClr>
                <a:srgbClr val="000000"/>
              </a:buClr>
              <a:buFont typeface="Arial"/>
              <a:buChar char="•"/>
            </a:pPr>
            <a:r>
              <a:rPr b="0" lang="en-US" sz="2200" spc="-1" strike="noStrike">
                <a:solidFill>
                  <a:srgbClr val="000000"/>
                </a:solidFill>
                <a:latin typeface="Times New Roman"/>
              </a:rPr>
              <a:t>**Cálculo realizado sobre 2.300.000, conforme dado produzido pela Universidade de Emory (EUA).</a:t>
            </a:r>
            <a:endParaRPr b="0" lang="pt-BR" sz="2200" spc="-1" strike="noStrike">
              <a:solidFill>
                <a:srgbClr val="000000"/>
              </a:solidFill>
              <a:latin typeface="Arial"/>
            </a:endParaRPr>
          </a:p>
          <a:p>
            <a:pPr algn="just">
              <a:lnSpc>
                <a:spcPct val="90000"/>
              </a:lnSpc>
              <a:spcAft>
                <a:spcPts val="601"/>
              </a:spcAft>
            </a:pPr>
            <a:endParaRPr b="0" lang="pt-BR" sz="2200" spc="-1" strike="noStrike">
              <a:solidFill>
                <a:srgbClr val="000000"/>
              </a:solidFill>
              <a:latin typeface="Arial"/>
            </a:endParaRPr>
          </a:p>
        </p:txBody>
      </p:sp>
      <p:graphicFrame>
        <p:nvGraphicFramePr>
          <p:cNvPr id="89" name="Espaço Reservado para Conteúdo 3"/>
          <p:cNvGraphicFramePr/>
          <p:nvPr/>
        </p:nvGraphicFramePr>
        <p:xfrm>
          <a:off x="4153680" y="570240"/>
          <a:ext cx="6903360" cy="4429080"/>
        </p:xfrm>
        <a:graphic>
          <a:graphicData uri="http://schemas.openxmlformats.org/drawingml/2006/table">
            <a:tbl>
              <a:tblPr/>
              <a:tblGrid>
                <a:gridCol w="1684080"/>
                <a:gridCol w="1368000"/>
                <a:gridCol w="1247400"/>
                <a:gridCol w="1249560"/>
                <a:gridCol w="1353960"/>
              </a:tblGrid>
              <a:tr h="1373400">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População EUA (1860)</a:t>
                      </a:r>
                      <a:endParaRPr b="0" lang="pt-BR" sz="1400" spc="-1" strike="noStrike">
                        <a:solidFill>
                          <a:srgbClr val="000000"/>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População Brasil (1871)</a:t>
                      </a:r>
                      <a:endParaRPr b="0" lang="pt-BR" sz="1400" spc="-1" strike="noStrike">
                        <a:solidFill>
                          <a:srgbClr val="000000"/>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Proporção de acordo com o montante de traficados </a:t>
                      </a:r>
                      <a:endParaRPr b="0" lang="pt-BR" sz="1400" spc="-1" strike="noStrike">
                        <a:solidFill>
                          <a:srgbClr val="000000"/>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Proporção de acordo com o montante de africados desde 1800 (Brasil)</a:t>
                      </a:r>
                      <a:endParaRPr b="0" lang="pt-BR" sz="1400" spc="-1" strike="noStrike">
                        <a:solidFill>
                          <a:srgbClr val="000000"/>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Projeção da população de acordo com o crescimento demográfico do outro país a partir do total de traficados</a:t>
                      </a:r>
                      <a:endParaRPr b="0" lang="pt-BR" sz="1400" spc="-1" strike="noStrike">
                        <a:solidFill>
                          <a:srgbClr val="000000"/>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noFill/>
                  </a:tcPr>
                </a:tc>
              </a:tr>
              <a:tr h="1150200">
                <a:tc rowSpan="2">
                  <a:txBody>
                    <a:bodyPr lIns="85320" rIns="85320" tIns="0" bIns="0" anchor="t">
                      <a:noAutofit/>
                    </a:bodyPr>
                    <a:p>
                      <a:pPr>
                        <a:lnSpc>
                          <a:spcPct val="107000"/>
                        </a:lnSpc>
                        <a:spcAft>
                          <a:spcPts val="799"/>
                        </a:spcAft>
                      </a:pPr>
                      <a:r>
                        <a:rPr b="0" lang="pt-BR" sz="1400" spc="-1" strike="noStrike">
                          <a:solidFill>
                            <a:srgbClr val="000000"/>
                          </a:solidFill>
                          <a:latin typeface="Times New Roman"/>
                        </a:rPr>
                        <a:t>4.000.000 (descendentes de africanos)</a:t>
                      </a:r>
                      <a:endParaRPr b="0" lang="pt-BR" sz="1400" spc="-1" strike="noStrike">
                        <a:solidFill>
                          <a:srgbClr val="ffffff"/>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333f4f">
                        <a:alpha val="20000"/>
                      </a:srgbClr>
                    </a:solidFill>
                  </a:tcPr>
                </a:tc>
                <a:tc rowSpan="2">
                  <a:txBody>
                    <a:bodyPr lIns="85320" rIns="85320" tIns="0" bIns="0" anchor="t">
                      <a:noAutofit/>
                    </a:bodyPr>
                    <a:p>
                      <a:pPr>
                        <a:lnSpc>
                          <a:spcPct val="107000"/>
                        </a:lnSpc>
                        <a:spcAft>
                          <a:spcPts val="799"/>
                        </a:spcAft>
                      </a:pPr>
                      <a:r>
                        <a:rPr b="0" lang="pt-BR" sz="1400" spc="-1" strike="noStrike">
                          <a:solidFill>
                            <a:srgbClr val="000000"/>
                          </a:solidFill>
                          <a:latin typeface="Times New Roman"/>
                        </a:rPr>
                        <a:t>1.540.829 (africanos escravizados)</a:t>
                      </a:r>
                      <a:endParaRPr b="0" lang="pt-BR" sz="1400" spc="-1" strike="noStrike">
                        <a:solidFill>
                          <a:srgbClr val="ffffff"/>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333f4f">
                        <a:alpha val="20000"/>
                      </a:srgbClr>
                    </a:solid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EUA (aumento de 13 vezes, de 1.310%).</a:t>
                      </a:r>
                      <a:endParaRPr b="0" lang="pt-BR" sz="1400" spc="-1" strike="noStrike">
                        <a:solidFill>
                          <a:srgbClr val="ffffff"/>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333f4f">
                        <a:alpha val="20000"/>
                      </a:srgbClr>
                    </a:solidFill>
                  </a:tcPr>
                </a:tc>
                <a:tc rowSpan="2">
                  <a:txBody>
                    <a:bodyPr lIns="85320" rIns="85320" tIns="0" bIns="0" anchor="t">
                      <a:noAutofit/>
                    </a:bodyPr>
                    <a:p>
                      <a:pPr>
                        <a:lnSpc>
                          <a:spcPct val="107000"/>
                        </a:lnSpc>
                        <a:spcAft>
                          <a:spcPts val="799"/>
                        </a:spcAft>
                      </a:pPr>
                      <a:r>
                        <a:rPr b="0" lang="pt-BR" sz="1400" spc="-1" strike="noStrike">
                          <a:solidFill>
                            <a:srgbClr val="000000"/>
                          </a:solidFill>
                          <a:latin typeface="Times New Roman"/>
                        </a:rPr>
                        <a:t>66% do total de traficados ou diminuição de 33%**</a:t>
                      </a:r>
                      <a:endParaRPr b="0" lang="pt-BR" sz="1400" spc="-1" strike="noStrike">
                        <a:solidFill>
                          <a:srgbClr val="ffffff"/>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333f4f">
                        <a:alpha val="20000"/>
                      </a:srgbClr>
                    </a:solid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EUA (38% do total ou diminuição de 62%): 116.023</a:t>
                      </a:r>
                      <a:endParaRPr b="0" lang="pt-BR" sz="1400" spc="-1" strike="noStrike">
                        <a:solidFill>
                          <a:srgbClr val="ffffff"/>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333f4f">
                        <a:alpha val="20000"/>
                      </a:srgbClr>
                    </a:solidFill>
                  </a:tcPr>
                </a:tc>
              </a:tr>
              <a:tr h="1596600">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Brasil (desde o século XVI)* – 38% do total ou diminuição de 62% sobre o total de traficados.</a:t>
                      </a:r>
                      <a:endParaRPr b="0" lang="pt-BR" sz="1400" spc="-1" strike="noStrike">
                        <a:solidFill>
                          <a:srgbClr val="000000"/>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d6dce5"/>
                    </a:solidFill>
                  </a:tcPr>
                </a:tc>
                <a:tc vMerge="1">
                  <a:txBody>
                    <a:bodyPr lIns="90000" rIns="90000" tIns="45000" bIns="45000" anchor="t">
                      <a:noAutofit/>
                    </a:bodyPr>
                    <a:p>
                      <a:endParaRPr b="0" lang="pt-BR" sz="1800" spc="-1" strike="noStrike">
                        <a:solidFill>
                          <a:srgbClr val="000000"/>
                        </a:solidFill>
                        <a:latin typeface="Arial"/>
                      </a:endParaRPr>
                    </a:p>
                  </a:txBody>
                  <a:tcPr anchor="t" marL="90000" marR="90000">
                    <a:lnL>
                      <a:noFill/>
                    </a:lnL>
                    <a:lnR>
                      <a:noFill/>
                    </a:lnR>
                    <a:lnT>
                      <a:noFill/>
                    </a:lnT>
                    <a:lnB>
                      <a:noFill/>
                    </a:lnB>
                    <a:solidFill>
                      <a:srgbClr val="729fcf"/>
                    </a:solidFill>
                  </a:tcPr>
                </a:tc>
                <a:tc>
                  <a:txBody>
                    <a:bodyPr lIns="85320" rIns="85320" tIns="0" bIns="0" anchor="t">
                      <a:noAutofit/>
                    </a:bodyPr>
                    <a:p>
                      <a:pPr>
                        <a:lnSpc>
                          <a:spcPct val="107000"/>
                        </a:lnSpc>
                        <a:spcAft>
                          <a:spcPts val="799"/>
                        </a:spcAft>
                      </a:pPr>
                      <a:r>
                        <a:rPr b="0" lang="pt-BR" sz="1400" spc="-1" strike="noStrike">
                          <a:solidFill>
                            <a:srgbClr val="000000"/>
                          </a:solidFill>
                          <a:latin typeface="Times New Roman"/>
                        </a:rPr>
                        <a:t>Brasil (aumento de 1.310%): 52.400.000</a:t>
                      </a:r>
                      <a:endParaRPr b="0" lang="pt-BR" sz="1400" spc="-1" strike="noStrike">
                        <a:solidFill>
                          <a:srgbClr val="000000"/>
                        </a:solidFill>
                        <a:latin typeface="Arial"/>
                      </a:endParaRPr>
                    </a:p>
                  </a:txBody>
                  <a:tcPr anchor="t" marL="85320" marR="85320">
                    <a:lnL w="12240">
                      <a:solidFill>
                        <a:srgbClr val="000000"/>
                      </a:solidFill>
                      <a:prstDash val="solid"/>
                    </a:lnL>
                    <a:lnR w="12240">
                      <a:solidFill>
                        <a:srgbClr val="000000"/>
                      </a:solidFill>
                      <a:prstDash val="solid"/>
                    </a:lnR>
                    <a:lnT w="12240">
                      <a:solidFill>
                        <a:srgbClr val="000000"/>
                      </a:solidFill>
                      <a:prstDash val="solid"/>
                    </a:lnT>
                    <a:lnB w="12240">
                      <a:solidFill>
                        <a:srgbClr val="000000"/>
                      </a:solidFill>
                      <a:prstDash val="solid"/>
                    </a:lnB>
                    <a:solidFill>
                      <a:srgbClr val="d6dce5"/>
                    </a:solidFill>
                  </a:tcPr>
                </a:tc>
              </a:tr>
            </a:tbl>
          </a:graphicData>
        </a:graphic>
      </p:graphicFrame>
      <p:sp>
        <p:nvSpPr>
          <p:cNvPr id="90" name="CaixaDeTexto 5"/>
          <p:cNvSpPr/>
          <p:nvPr/>
        </p:nvSpPr>
        <p:spPr>
          <a:xfrm>
            <a:off x="927360" y="5454720"/>
            <a:ext cx="10173960" cy="912600"/>
          </a:xfrm>
          <a:prstGeom prst="rect">
            <a:avLst/>
          </a:prstGeom>
          <a:noFill/>
          <a:ln w="0">
            <a:noFill/>
          </a:ln>
        </p:spPr>
        <p:style>
          <a:lnRef idx="0"/>
          <a:fillRef idx="0"/>
          <a:effectRef idx="0"/>
          <a:fontRef idx="minor"/>
        </p:style>
        <p:txBody>
          <a:bodyPr lIns="90000" rIns="90000" tIns="45000" bIns="45000" anchor="t">
            <a:spAutoFit/>
          </a:bodyPr>
          <a:p>
            <a:pPr algn="just">
              <a:lnSpc>
                <a:spcPct val="100000"/>
              </a:lnSpc>
            </a:pPr>
            <a:r>
              <a:rPr b="1" lang="pt-BR" sz="1800" spc="-1" strike="noStrike">
                <a:solidFill>
                  <a:srgbClr val="000000"/>
                </a:solidFill>
                <a:latin typeface="Calibri"/>
              </a:rPr>
              <a:t>Fonte:</a:t>
            </a:r>
            <a:r>
              <a:rPr b="0" lang="pt-BR" sz="1800" spc="-1" strike="noStrike">
                <a:solidFill>
                  <a:srgbClr val="000000"/>
                </a:solidFill>
                <a:latin typeface="Calibri"/>
              </a:rPr>
              <a:t> formulada a partir de dados Universidade de Emory, disponível em </a:t>
            </a:r>
            <a:r>
              <a:rPr b="0" lang="pt-BR" sz="1800" spc="-1" strike="noStrike" u="sng">
                <a:solidFill>
                  <a:srgbClr val="0563c1"/>
                </a:solidFill>
                <a:uFillTx/>
                <a:latin typeface="Calibri"/>
                <a:hlinkClick r:id="rId1"/>
              </a:rPr>
              <a:t>http://slavevoyages.org/assessment/estimates</a:t>
            </a:r>
            <a:r>
              <a:rPr b="0" lang="pt-BR" sz="1800" spc="-1" strike="noStrike">
                <a:solidFill>
                  <a:srgbClr val="000000"/>
                </a:solidFill>
                <a:latin typeface="Calibri"/>
              </a:rPr>
              <a:t>.  In: SACRAMENTO, Leonardo. O Nascimento da Nação, como o liberalismo produziu o protofascismo brasileiro. Vol. I São Paulo: Editora IFSP, 2021 (prelo). </a:t>
            </a:r>
            <a:endParaRPr b="0" lang="pt-BR"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838080" y="475560"/>
            <a:ext cx="10515240" cy="5700960"/>
          </a:xfrm>
          <a:prstGeom prst="rect">
            <a:avLst/>
          </a:prstGeom>
          <a:noFill/>
          <a:ln w="0">
            <a:noFill/>
          </a:ln>
        </p:spPr>
        <p:txBody>
          <a:bodyPr anchor="t">
            <a:normAutofit fontScale="99000"/>
          </a:bodyPr>
          <a:p>
            <a:pPr marL="226080" indent="-226080" algn="just">
              <a:lnSpc>
                <a:spcPct val="90000"/>
              </a:lnSpc>
              <a:spcBef>
                <a:spcPts val="1001"/>
              </a:spcBef>
              <a:buClr>
                <a:srgbClr val="000000"/>
              </a:buClr>
              <a:buFont typeface="Arial"/>
              <a:buChar char="•"/>
            </a:pPr>
            <a:r>
              <a:rPr b="0" lang="pt-BR" sz="2800" spc="-1" strike="noStrike">
                <a:solidFill>
                  <a:srgbClr val="000000"/>
                </a:solidFill>
                <a:latin typeface="Times New Roman"/>
              </a:rPr>
              <a:t>Manolo Florentino (2014, p. 121) estima, com base em dados dos traficantes de africanos do porto do Rio de Janeiro, que a cota direta de traficantes portugueses foi mínima quando comparada com a cota direta de traficantes brasileiros. Segundo o autor, os traficantes portugueses são responsáveis “pela maior parte dos cerca de 600 mil escravos importados pelo Brasil entre 1550 e 1700, e talvez uns 200 ou 300 mil depois desse último” (600 mil em 150 anos e 200 ou 300 mil em 122 anos), o que significa que, “diante dos 4 milhões de africanos desembarcados no país, representa algo em torno de 20% ou 23%”. Ou seja, os traficantes brasileiros foram responsáveis por aproximadamente 80% da quantidade de africanos que foram sequestrados e enviados ao país; </a:t>
            </a:r>
            <a:endParaRPr b="0" lang="pt-BR" sz="2800" spc="-1" strike="noStrike">
              <a:solidFill>
                <a:srgbClr val="000000"/>
              </a:solidFill>
              <a:latin typeface="Calibri"/>
            </a:endParaRPr>
          </a:p>
          <a:p>
            <a:pPr marL="226080" indent="-226080" algn="just">
              <a:lnSpc>
                <a:spcPct val="90000"/>
              </a:lnSpc>
              <a:spcBef>
                <a:spcPts val="1001"/>
              </a:spcBef>
              <a:buClr>
                <a:srgbClr val="000000"/>
              </a:buClr>
              <a:buFont typeface="Arial"/>
              <a:buChar char="•"/>
            </a:pPr>
            <a:r>
              <a:rPr b="0" lang="pt-BR" sz="2800" spc="-1" strike="noStrike">
                <a:solidFill>
                  <a:srgbClr val="000000"/>
                </a:solidFill>
                <a:latin typeface="Times New Roman"/>
              </a:rPr>
              <a:t>Não é possível explicar o modelo empresarial brasileiro no século XIX por meio da transmissão colonial. O Brasil inovou no tráfico de africanos e no escravismo mercantil;</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838080" y="475560"/>
            <a:ext cx="10515240" cy="5700960"/>
          </a:xfrm>
          <a:prstGeom prst="rect">
            <a:avLst/>
          </a:prstGeom>
          <a:noFill/>
          <a:ln w="0">
            <a:noFill/>
          </a:ln>
        </p:spPr>
        <p:txBody>
          <a:bodyPr anchor="t">
            <a:normAutofit fontScale="95000"/>
          </a:bodyPr>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Departamento I (meios de produção) e Departamento II (meios de consumo);</a:t>
            </a:r>
            <a:endParaRPr b="0" lang="pt-BR" sz="2800" spc="-1" strike="noStrike">
              <a:solidFill>
                <a:srgbClr val="000000"/>
              </a:solidFill>
              <a:latin typeface="Calibri"/>
            </a:endParaRPr>
          </a:p>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Brasil – Departamento II (matérias-primas);</a:t>
            </a:r>
            <a:endParaRPr b="0" lang="pt-BR" sz="2800" spc="-1" strike="noStrike">
              <a:solidFill>
                <a:srgbClr val="000000"/>
              </a:solidFill>
              <a:latin typeface="Calibri"/>
            </a:endParaRPr>
          </a:p>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Acordo Anglo-Brasileiro de 1826;</a:t>
            </a:r>
            <a:endParaRPr b="0" lang="pt-BR" sz="2800" spc="-1" strike="noStrike">
              <a:solidFill>
                <a:srgbClr val="000000"/>
              </a:solidFill>
              <a:latin typeface="Calibri"/>
            </a:endParaRPr>
          </a:p>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Lei Regente Feijó, de 1831 – proeminência dos traficantes e mercadores de africanos;</a:t>
            </a:r>
            <a:endParaRPr b="0" lang="pt-BR" sz="2800" spc="-1" strike="noStrike">
              <a:solidFill>
                <a:srgbClr val="000000"/>
              </a:solidFill>
              <a:latin typeface="Calibri"/>
            </a:endParaRPr>
          </a:p>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Centralização após as Revoltas Regenciais (década de 1830) – Golpe da Maioridade;</a:t>
            </a:r>
            <a:endParaRPr b="0" lang="pt-BR" sz="2800" spc="-1" strike="noStrike">
              <a:solidFill>
                <a:srgbClr val="000000"/>
              </a:solidFill>
              <a:latin typeface="Calibri"/>
            </a:endParaRPr>
          </a:p>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1842 – início dos debates sobre a Lei de Terras;</a:t>
            </a:r>
            <a:endParaRPr b="0" lang="pt-BR" sz="2800" spc="-1" strike="noStrike">
              <a:solidFill>
                <a:srgbClr val="000000"/>
              </a:solidFill>
              <a:latin typeface="Calibri"/>
            </a:endParaRPr>
          </a:p>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Como fazer o trabalhador não trabalhar para si? Como fazer o trabalhador vender a sua força de trabalho? Impedi-lo de ter posse sobre o terra; </a:t>
            </a:r>
            <a:endParaRPr b="0" lang="pt-BR" sz="2800" spc="-1" strike="noStrike">
              <a:solidFill>
                <a:srgbClr val="000000"/>
              </a:solidFill>
              <a:latin typeface="Calibri"/>
            </a:endParaRPr>
          </a:p>
          <a:p>
            <a:pPr marL="234360" indent="-234360" algn="just">
              <a:lnSpc>
                <a:spcPct val="90000"/>
              </a:lnSpc>
              <a:spcBef>
                <a:spcPts val="1001"/>
              </a:spcBef>
              <a:buClr>
                <a:srgbClr val="000000"/>
              </a:buClr>
              <a:buFont typeface="Arial"/>
              <a:buChar char="•"/>
            </a:pPr>
            <a:r>
              <a:rPr b="0" lang="pt-BR" sz="2800" spc="-1" strike="noStrike">
                <a:solidFill>
                  <a:srgbClr val="000000"/>
                </a:solidFill>
                <a:latin typeface="Times New Roman"/>
              </a:rPr>
              <a:t>Expropriar a base fundiária de parte significativa da população (Wakefield e o “preço suficiente”) – Marx;</a:t>
            </a:r>
            <a:endParaRPr b="0" lang="pt-BR" sz="2800" spc="-1" strike="noStrike">
              <a:solidFill>
                <a:srgbClr val="000000"/>
              </a:solidFill>
              <a:latin typeface="Calibri"/>
            </a:endParaRPr>
          </a:p>
          <a:p>
            <a:pPr indent="0" algn="just">
              <a:lnSpc>
                <a:spcPct val="90000"/>
              </a:lnSpc>
              <a:spcBef>
                <a:spcPts val="1001"/>
              </a:spcBef>
              <a:buNone/>
              <a:tabLst>
                <a:tab algn="l" pos="0"/>
              </a:tabLst>
            </a:pP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838080" y="365040"/>
            <a:ext cx="10515240" cy="1088280"/>
          </a:xfrm>
          <a:prstGeom prst="rect">
            <a:avLst/>
          </a:prstGeom>
          <a:noFill/>
          <a:ln w="0">
            <a:noFill/>
          </a:ln>
        </p:spPr>
        <p:txBody>
          <a:bodyPr anchor="ctr">
            <a:noAutofit/>
          </a:bodyPr>
          <a:p>
            <a:pPr indent="0" algn="ctr">
              <a:lnSpc>
                <a:spcPct val="90000"/>
              </a:lnSpc>
              <a:buNone/>
            </a:pPr>
            <a:r>
              <a:rPr b="1" lang="pt-BR" sz="4400" spc="-1" strike="noStrike">
                <a:solidFill>
                  <a:srgbClr val="000000"/>
                </a:solidFill>
                <a:latin typeface="Times New Roman"/>
              </a:rPr>
              <a:t>Lei de Terras, de 1850</a:t>
            </a:r>
            <a:endParaRPr b="0" lang="pt-BR" sz="4400" spc="-1" strike="noStrike">
              <a:solidFill>
                <a:srgbClr val="000000"/>
              </a:solidFill>
              <a:latin typeface="Calibri"/>
            </a:endParaRPr>
          </a:p>
        </p:txBody>
      </p:sp>
      <p:sp>
        <p:nvSpPr>
          <p:cNvPr id="94" name="PlaceHolder 2"/>
          <p:cNvSpPr>
            <a:spLocks noGrp="1"/>
          </p:cNvSpPr>
          <p:nvPr>
            <p:ph/>
          </p:nvPr>
        </p:nvSpPr>
        <p:spPr>
          <a:xfrm>
            <a:off x="838080" y="1454040"/>
            <a:ext cx="10515240" cy="4722840"/>
          </a:xfrm>
          <a:prstGeom prst="rect">
            <a:avLst/>
          </a:prstGeom>
          <a:noFill/>
          <a:ln w="0">
            <a:noFill/>
          </a:ln>
        </p:spPr>
        <p:txBody>
          <a:bodyPr anchor="t">
            <a:normAutofit/>
          </a:bodyPr>
          <a:p>
            <a:pPr marL="228600" indent="-228600" algn="just">
              <a:lnSpc>
                <a:spcPct val="90000"/>
              </a:lnSpc>
              <a:spcBef>
                <a:spcPts val="1001"/>
              </a:spcBef>
              <a:buClr>
                <a:srgbClr val="000000"/>
              </a:buClr>
              <a:buFont typeface="Arial"/>
              <a:buChar char="•"/>
            </a:pPr>
            <a:r>
              <a:rPr b="0" lang="pt-BR" sz="3200" spc="-1" strike="noStrike">
                <a:solidFill>
                  <a:srgbClr val="000000"/>
                </a:solidFill>
                <a:latin typeface="Times New Roman"/>
              </a:rPr>
              <a:t>A posse apenas existiria pela compra. Criar-se-ia um conjunto de dispositivos para a colonização europeia, procurando substituir o elemento africano pelo elemento europeu (p. 21);</a:t>
            </a:r>
            <a:endParaRPr b="0" lang="pt-BR" sz="32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3200" spc="-1" strike="noStrike">
                <a:solidFill>
                  <a:srgbClr val="000000"/>
                </a:solidFill>
                <a:latin typeface="Times New Roman"/>
              </a:rPr>
              <a:t>Racialização neocolonial (séc. XIX);</a:t>
            </a:r>
            <a:endParaRPr b="0" lang="pt-BR" sz="32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3200" spc="-1" strike="noStrike">
                <a:solidFill>
                  <a:srgbClr val="000000"/>
                </a:solidFill>
                <a:latin typeface="Times New Roman"/>
              </a:rPr>
              <a:t>Na mesma lei que impedia a posse, promovendo a concentração de terras entre os grandes proprietários, que haviam as recebido por meio de doação (sesmarias), havia a autorização para a imigração europeia e a colonização;</a:t>
            </a:r>
            <a:endParaRPr b="0" lang="pt-BR" sz="3200" spc="-1" strike="noStrike">
              <a:solidFill>
                <a:srgbClr val="000000"/>
              </a:solidFill>
              <a:latin typeface="Calibri"/>
            </a:endParaRPr>
          </a:p>
          <a:p>
            <a:pPr marL="228600" indent="-228600" algn="just">
              <a:lnSpc>
                <a:spcPct val="90000"/>
              </a:lnSpc>
              <a:spcBef>
                <a:spcPts val="1001"/>
              </a:spcBef>
              <a:buClr>
                <a:srgbClr val="000000"/>
              </a:buClr>
              <a:buFont typeface="Arial"/>
              <a:buChar char="•"/>
            </a:pPr>
            <a:r>
              <a:rPr b="0" lang="pt-BR" sz="3200" spc="-1" strike="noStrike">
                <a:solidFill>
                  <a:srgbClr val="000000"/>
                </a:solidFill>
                <a:latin typeface="Times New Roman"/>
              </a:rPr>
              <a:t>Desigualdade estruturante para raças/etnias;</a:t>
            </a:r>
            <a:endParaRPr b="0" lang="pt-BR"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365040"/>
            <a:ext cx="10515240" cy="942120"/>
          </a:xfrm>
          <a:prstGeom prst="rect">
            <a:avLst/>
          </a:prstGeom>
          <a:noFill/>
          <a:ln w="0">
            <a:noFill/>
          </a:ln>
        </p:spPr>
        <p:txBody>
          <a:bodyPr anchor="ctr">
            <a:noAutofit/>
          </a:bodyPr>
          <a:p>
            <a:pPr indent="0" algn="ctr">
              <a:lnSpc>
                <a:spcPct val="90000"/>
              </a:lnSpc>
              <a:buNone/>
            </a:pPr>
            <a:r>
              <a:rPr b="1" lang="pt-BR" sz="4400" spc="-1" strike="noStrike">
                <a:solidFill>
                  <a:srgbClr val="000000"/>
                </a:solidFill>
                <a:latin typeface="Times New Roman"/>
              </a:rPr>
              <a:t>Lei do Ventre-Livre</a:t>
            </a:r>
            <a:endParaRPr b="0" lang="pt-BR" sz="4400" spc="-1" strike="noStrike">
              <a:solidFill>
                <a:srgbClr val="000000"/>
              </a:solidFill>
              <a:latin typeface="Calibri"/>
            </a:endParaRPr>
          </a:p>
        </p:txBody>
      </p:sp>
      <p:sp>
        <p:nvSpPr>
          <p:cNvPr id="96" name="PlaceHolder 2"/>
          <p:cNvSpPr>
            <a:spLocks noGrp="1"/>
          </p:cNvSpPr>
          <p:nvPr>
            <p:ph/>
          </p:nvPr>
        </p:nvSpPr>
        <p:spPr>
          <a:xfrm>
            <a:off x="838080" y="1307520"/>
            <a:ext cx="10515240" cy="4869000"/>
          </a:xfrm>
          <a:prstGeom prst="rect">
            <a:avLst/>
          </a:prstGeom>
          <a:noFill/>
          <a:ln w="0">
            <a:noFill/>
          </a:ln>
        </p:spPr>
        <p:txBody>
          <a:bodyPr anchor="t">
            <a:normAutofit fontScale="93000"/>
          </a:bodyPr>
          <a:p>
            <a:pPr marL="229320" indent="-229320" algn="just">
              <a:lnSpc>
                <a:spcPct val="90000"/>
              </a:lnSpc>
              <a:spcBef>
                <a:spcPts val="1001"/>
              </a:spcBef>
              <a:buClr>
                <a:srgbClr val="000000"/>
              </a:buClr>
              <a:buFont typeface="Arial"/>
              <a:buChar char="•"/>
            </a:pPr>
            <a:r>
              <a:rPr b="0" lang="pt-BR" sz="2800" spc="-1" strike="noStrike">
                <a:solidFill>
                  <a:srgbClr val="000000"/>
                </a:solidFill>
                <a:latin typeface="Times New Roman"/>
              </a:rPr>
              <a:t>O artigo 1º sanciona o direito, os seguintes, as restrições. O artigo promulga que “os filhos da mulher escrava, que nascerem no Império desde a data desta lei, serão considerados de condição livre”. O seguinte obriga os senhores a criá-los até os oito anos, tornando-os escravizados; o seguinte impõe a indenização ao proprietário caso ele mesmo opte por não </a:t>
            </a:r>
            <a:r>
              <a:rPr b="0" i="1" lang="pt-BR" sz="2800" spc="-1" strike="noStrike">
                <a:solidFill>
                  <a:srgbClr val="000000"/>
                </a:solidFill>
                <a:latin typeface="Times New Roman"/>
              </a:rPr>
              <a:t>criá-los</a:t>
            </a:r>
            <a:r>
              <a:rPr b="0" lang="pt-BR" sz="2800" spc="-1" strike="noStrike">
                <a:solidFill>
                  <a:srgbClr val="000000"/>
                </a:solidFill>
                <a:latin typeface="Times New Roman"/>
              </a:rPr>
              <a:t> após os oito anos, e não a mãe ou a criança. Caso contrário, optaria por </a:t>
            </a:r>
            <a:r>
              <a:rPr b="0" i="1" lang="pt-BR" sz="2800" spc="-1" strike="noStrike">
                <a:solidFill>
                  <a:srgbClr val="000000"/>
                </a:solidFill>
                <a:latin typeface="Times New Roman"/>
              </a:rPr>
              <a:t>criá-lo</a:t>
            </a:r>
            <a:r>
              <a:rPr b="0" lang="pt-BR" sz="2800" spc="-1" strike="noStrike">
                <a:solidFill>
                  <a:srgbClr val="000000"/>
                </a:solidFill>
                <a:latin typeface="Times New Roman"/>
              </a:rPr>
              <a:t> até os 21 anos, usufruindo de seus serviços.</a:t>
            </a:r>
            <a:endParaRPr b="0" lang="pt-BR" sz="2800" spc="-1" strike="noStrike">
              <a:solidFill>
                <a:srgbClr val="000000"/>
              </a:solidFill>
              <a:latin typeface="Calibri"/>
            </a:endParaRPr>
          </a:p>
          <a:p>
            <a:pPr marL="229320" indent="-229320" algn="just">
              <a:lnSpc>
                <a:spcPct val="90000"/>
              </a:lnSpc>
              <a:spcBef>
                <a:spcPts val="1001"/>
              </a:spcBef>
              <a:buClr>
                <a:srgbClr val="000000"/>
              </a:buClr>
              <a:buFont typeface="Arial"/>
              <a:buChar char="•"/>
            </a:pPr>
            <a:r>
              <a:rPr b="0" lang="pt-BR" sz="2800" spc="-1" strike="noStrike">
                <a:solidFill>
                  <a:srgbClr val="000000"/>
                </a:solidFill>
                <a:latin typeface="Times New Roman"/>
              </a:rPr>
              <a:t>Princípio “anti-vadiagem”: Art. 6º, § 5º - Em geral, os escravos libertados em virtude desta Lei ficam durante cinco anos sob a inspeção do Governo. Eles são obrigados a contratar seus serviços sob pena de serem constrangidos, se viverem vadios, a trabalhar nos estabelecimentos públicos. Cessará, porém, o constrangimento do trabalho, sempre que o liberto exibir contrato de serviço.</a:t>
            </a:r>
            <a:endParaRPr b="0" lang="pt-B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TotalTime>
  <Application>LibreOffice/7.5.5.2$Linux_X86_64 LibreOffice_project/50$Build-2</Application>
  <AppVersion>15.0000</AppVersion>
  <Words>4024</Words>
  <Paragraphs>107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2023-08-10T20:08:39Z</dcterms:created>
  <dc:creator>Leonardo Freitas Sacramento</dc:creator>
  <dc:description/>
  <dc:language>pt-BR</dc:language>
  <cp:lastModifiedBy>Leonardo Freitas Sacramento</cp:lastModifiedBy>
  <dcterms:modified xsi:type="dcterms:W3CDTF">2023-08-10T20:22:07Z</dcterms:modified>
  <cp:revision>2</cp:revision>
  <dc:subject/>
  <dc:title>Estudos críticos sobre o conservadorismo brasileiro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27</vt:i4>
  </property>
</Properties>
</file>